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257" r:id="rId2"/>
    <p:sldId id="376" r:id="rId3"/>
    <p:sldId id="377" r:id="rId4"/>
    <p:sldId id="363" r:id="rId5"/>
    <p:sldId id="263" r:id="rId6"/>
    <p:sldId id="264" r:id="rId7"/>
    <p:sldId id="265" r:id="rId8"/>
    <p:sldId id="266" r:id="rId9"/>
    <p:sldId id="267" r:id="rId10"/>
    <p:sldId id="268" r:id="rId11"/>
    <p:sldId id="269" r:id="rId12"/>
    <p:sldId id="270" r:id="rId13"/>
    <p:sldId id="271" r:id="rId14"/>
    <p:sldId id="364" r:id="rId15"/>
    <p:sldId id="273" r:id="rId16"/>
    <p:sldId id="275" r:id="rId17"/>
    <p:sldId id="276" r:id="rId18"/>
    <p:sldId id="378" r:id="rId19"/>
    <p:sldId id="367" r:id="rId20"/>
    <p:sldId id="285" r:id="rId21"/>
    <p:sldId id="286" r:id="rId22"/>
    <p:sldId id="287" r:id="rId23"/>
    <p:sldId id="288" r:id="rId24"/>
    <p:sldId id="289" r:id="rId25"/>
    <p:sldId id="290" r:id="rId26"/>
    <p:sldId id="291" r:id="rId27"/>
    <p:sldId id="292" r:id="rId28"/>
    <p:sldId id="293" r:id="rId29"/>
    <p:sldId id="294" r:id="rId30"/>
    <p:sldId id="371" r:id="rId31"/>
    <p:sldId id="296" r:id="rId32"/>
    <p:sldId id="297" r:id="rId33"/>
    <p:sldId id="379" r:id="rId34"/>
    <p:sldId id="372" r:id="rId35"/>
    <p:sldId id="309" r:id="rId36"/>
    <p:sldId id="310" r:id="rId37"/>
    <p:sldId id="311" r:id="rId38"/>
    <p:sldId id="373" r:id="rId39"/>
    <p:sldId id="313" r:id="rId40"/>
    <p:sldId id="314" r:id="rId41"/>
    <p:sldId id="315" r:id="rId42"/>
    <p:sldId id="316" r:id="rId43"/>
    <p:sldId id="380" r:id="rId44"/>
    <p:sldId id="374" r:id="rId45"/>
    <p:sldId id="327" r:id="rId46"/>
    <p:sldId id="328" r:id="rId47"/>
    <p:sldId id="329" r:id="rId48"/>
    <p:sldId id="330" r:id="rId49"/>
    <p:sldId id="331" r:id="rId50"/>
    <p:sldId id="332" r:id="rId51"/>
    <p:sldId id="333" r:id="rId52"/>
    <p:sldId id="334" r:id="rId53"/>
    <p:sldId id="335" r:id="rId54"/>
    <p:sldId id="336" r:id="rId55"/>
    <p:sldId id="338" r:id="rId56"/>
    <p:sldId id="337" r:id="rId57"/>
    <p:sldId id="381" r:id="rId58"/>
    <p:sldId id="375" r:id="rId59"/>
    <p:sldId id="349" r:id="rId60"/>
    <p:sldId id="350" r:id="rId61"/>
    <p:sldId id="351" r:id="rId62"/>
    <p:sldId id="352" r:id="rId63"/>
    <p:sldId id="353" r:id="rId64"/>
    <p:sldId id="354" r:id="rId65"/>
    <p:sldId id="355" r:id="rId66"/>
    <p:sldId id="356" r:id="rId67"/>
    <p:sldId id="357" r:id="rId68"/>
    <p:sldId id="358" r:id="rId69"/>
    <p:sldId id="359" r:id="rId70"/>
    <p:sldId id="366"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BAD818-4D6E-4CA8-8854-20D75F0C9922}" v="2" dt="2022-10-21T06:30:09.3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91" autoAdjust="0"/>
    <p:restoredTop sz="94660"/>
  </p:normalViewPr>
  <p:slideViewPr>
    <p:cSldViewPr snapToGrid="0">
      <p:cViewPr varScale="1">
        <p:scale>
          <a:sx n="102" d="100"/>
          <a:sy n="102" d="100"/>
        </p:scale>
        <p:origin x="75" y="5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ird, Jim" userId="77b886a4-1ae8-41e4-8447-79a9c63f01d6" providerId="ADAL" clId="{CEBAD818-4D6E-4CA8-8854-20D75F0C9922}"/>
    <pc:docChg chg="custSel addSld delSld modSld sldOrd">
      <pc:chgData name="Baird, Jim" userId="77b886a4-1ae8-41e4-8447-79a9c63f01d6" providerId="ADAL" clId="{CEBAD818-4D6E-4CA8-8854-20D75F0C9922}" dt="2022-10-21T06:31:12.383" v="351" actId="14100"/>
      <pc:docMkLst>
        <pc:docMk/>
      </pc:docMkLst>
      <pc:sldChg chg="modSp mod">
        <pc:chgData name="Baird, Jim" userId="77b886a4-1ae8-41e4-8447-79a9c63f01d6" providerId="ADAL" clId="{CEBAD818-4D6E-4CA8-8854-20D75F0C9922}" dt="2022-10-21T06:21:57.470" v="56" actId="20577"/>
        <pc:sldMkLst>
          <pc:docMk/>
          <pc:sldMk cId="1087126235" sldId="276"/>
        </pc:sldMkLst>
        <pc:spChg chg="mod">
          <ac:chgData name="Baird, Jim" userId="77b886a4-1ae8-41e4-8447-79a9c63f01d6" providerId="ADAL" clId="{CEBAD818-4D6E-4CA8-8854-20D75F0C9922}" dt="2022-10-21T06:21:57.470" v="56" actId="20577"/>
          <ac:spMkLst>
            <pc:docMk/>
            <pc:sldMk cId="1087126235" sldId="276"/>
            <ac:spMk id="2" creationId="{FD817AC8-07B2-F353-2A90-7D5C181F2CC7}"/>
          </ac:spMkLst>
        </pc:spChg>
      </pc:sldChg>
      <pc:sldChg chg="modSp mod">
        <pc:chgData name="Baird, Jim" userId="77b886a4-1ae8-41e4-8447-79a9c63f01d6" providerId="ADAL" clId="{CEBAD818-4D6E-4CA8-8854-20D75F0C9922}" dt="2022-10-21T06:22:46.105" v="105" actId="20577"/>
        <pc:sldMkLst>
          <pc:docMk/>
          <pc:sldMk cId="580528324" sldId="297"/>
        </pc:sldMkLst>
        <pc:spChg chg="mod">
          <ac:chgData name="Baird, Jim" userId="77b886a4-1ae8-41e4-8447-79a9c63f01d6" providerId="ADAL" clId="{CEBAD818-4D6E-4CA8-8854-20D75F0C9922}" dt="2022-10-21T06:22:46.105" v="105" actId="20577"/>
          <ac:spMkLst>
            <pc:docMk/>
            <pc:sldMk cId="580528324" sldId="297"/>
            <ac:spMk id="424" creationId="{00000000-0000-0000-0000-000000000000}"/>
          </ac:spMkLst>
        </pc:spChg>
      </pc:sldChg>
      <pc:sldChg chg="modSp mod">
        <pc:chgData name="Baird, Jim" userId="77b886a4-1ae8-41e4-8447-79a9c63f01d6" providerId="ADAL" clId="{CEBAD818-4D6E-4CA8-8854-20D75F0C9922}" dt="2022-10-21T06:23:14.288" v="148" actId="20577"/>
        <pc:sldMkLst>
          <pc:docMk/>
          <pc:sldMk cId="434192241" sldId="316"/>
        </pc:sldMkLst>
        <pc:spChg chg="mod">
          <ac:chgData name="Baird, Jim" userId="77b886a4-1ae8-41e4-8447-79a9c63f01d6" providerId="ADAL" clId="{CEBAD818-4D6E-4CA8-8854-20D75F0C9922}" dt="2022-10-21T06:23:14.288" v="148" actId="20577"/>
          <ac:spMkLst>
            <pc:docMk/>
            <pc:sldMk cId="434192241" sldId="316"/>
            <ac:spMk id="295" creationId="{00000000-0000-0000-0000-000000000000}"/>
          </ac:spMkLst>
        </pc:spChg>
      </pc:sldChg>
      <pc:sldChg chg="del">
        <pc:chgData name="Baird, Jim" userId="77b886a4-1ae8-41e4-8447-79a9c63f01d6" providerId="ADAL" clId="{CEBAD818-4D6E-4CA8-8854-20D75F0C9922}" dt="2022-10-21T06:30:52.489" v="330" actId="47"/>
        <pc:sldMkLst>
          <pc:docMk/>
          <pc:sldMk cId="1863087391" sldId="318"/>
        </pc:sldMkLst>
      </pc:sldChg>
      <pc:sldChg chg="delSp mod">
        <pc:chgData name="Baird, Jim" userId="77b886a4-1ae8-41e4-8447-79a9c63f01d6" providerId="ADAL" clId="{CEBAD818-4D6E-4CA8-8854-20D75F0C9922}" dt="2022-10-21T06:23:41.962" v="188" actId="478"/>
        <pc:sldMkLst>
          <pc:docMk/>
          <pc:sldMk cId="224635686" sldId="334"/>
        </pc:sldMkLst>
        <pc:spChg chg="del">
          <ac:chgData name="Baird, Jim" userId="77b886a4-1ae8-41e4-8447-79a9c63f01d6" providerId="ADAL" clId="{CEBAD818-4D6E-4CA8-8854-20D75F0C9922}" dt="2022-10-21T06:23:41.962" v="188" actId="478"/>
          <ac:spMkLst>
            <pc:docMk/>
            <pc:sldMk cId="224635686" sldId="334"/>
            <ac:spMk id="291" creationId="{00000000-0000-0000-0000-000000000000}"/>
          </ac:spMkLst>
        </pc:spChg>
      </pc:sldChg>
      <pc:sldChg chg="delSp modSp mod">
        <pc:chgData name="Baird, Jim" userId="77b886a4-1ae8-41e4-8447-79a9c63f01d6" providerId="ADAL" clId="{CEBAD818-4D6E-4CA8-8854-20D75F0C9922}" dt="2022-10-21T06:24:08.322" v="190" actId="108"/>
        <pc:sldMkLst>
          <pc:docMk/>
          <pc:sldMk cId="1326144715" sldId="335"/>
        </pc:sldMkLst>
        <pc:spChg chg="del">
          <ac:chgData name="Baird, Jim" userId="77b886a4-1ae8-41e4-8447-79a9c63f01d6" providerId="ADAL" clId="{CEBAD818-4D6E-4CA8-8854-20D75F0C9922}" dt="2022-10-21T06:23:50.105" v="189" actId="478"/>
          <ac:spMkLst>
            <pc:docMk/>
            <pc:sldMk cId="1326144715" sldId="335"/>
            <ac:spMk id="312" creationId="{00000000-0000-0000-0000-000000000000}"/>
          </ac:spMkLst>
        </pc:spChg>
        <pc:spChg chg="mod">
          <ac:chgData name="Baird, Jim" userId="77b886a4-1ae8-41e4-8447-79a9c63f01d6" providerId="ADAL" clId="{CEBAD818-4D6E-4CA8-8854-20D75F0C9922}" dt="2022-10-21T06:24:08.322" v="190" actId="108"/>
          <ac:spMkLst>
            <pc:docMk/>
            <pc:sldMk cId="1326144715" sldId="335"/>
            <ac:spMk id="313" creationId="{00000000-0000-0000-0000-000000000000}"/>
          </ac:spMkLst>
        </pc:spChg>
      </pc:sldChg>
      <pc:sldChg chg="modSp mod">
        <pc:chgData name="Baird, Jim" userId="77b886a4-1ae8-41e4-8447-79a9c63f01d6" providerId="ADAL" clId="{CEBAD818-4D6E-4CA8-8854-20D75F0C9922}" dt="2022-10-21T06:24:12.927" v="191" actId="108"/>
        <pc:sldMkLst>
          <pc:docMk/>
          <pc:sldMk cId="3709362923" sldId="336"/>
        </pc:sldMkLst>
        <pc:spChg chg="mod">
          <ac:chgData name="Baird, Jim" userId="77b886a4-1ae8-41e4-8447-79a9c63f01d6" providerId="ADAL" clId="{CEBAD818-4D6E-4CA8-8854-20D75F0C9922}" dt="2022-10-21T06:24:12.927" v="191" actId="108"/>
          <ac:spMkLst>
            <pc:docMk/>
            <pc:sldMk cId="3709362923" sldId="336"/>
            <ac:spMk id="323" creationId="{00000000-0000-0000-0000-000000000000}"/>
          </ac:spMkLst>
        </pc:spChg>
      </pc:sldChg>
      <pc:sldChg chg="modSp mod">
        <pc:chgData name="Baird, Jim" userId="77b886a4-1ae8-41e4-8447-79a9c63f01d6" providerId="ADAL" clId="{CEBAD818-4D6E-4CA8-8854-20D75F0C9922}" dt="2022-10-21T06:25:09.772" v="209" actId="20577"/>
        <pc:sldMkLst>
          <pc:docMk/>
          <pc:sldMk cId="668860288" sldId="337"/>
        </pc:sldMkLst>
        <pc:spChg chg="mod">
          <ac:chgData name="Baird, Jim" userId="77b886a4-1ae8-41e4-8447-79a9c63f01d6" providerId="ADAL" clId="{CEBAD818-4D6E-4CA8-8854-20D75F0C9922}" dt="2022-10-21T06:25:09.772" v="209" actId="20577"/>
          <ac:spMkLst>
            <pc:docMk/>
            <pc:sldMk cId="668860288" sldId="337"/>
            <ac:spMk id="335" creationId="{00000000-0000-0000-0000-000000000000}"/>
          </ac:spMkLst>
        </pc:spChg>
        <pc:spChg chg="mod">
          <ac:chgData name="Baird, Jim" userId="77b886a4-1ae8-41e4-8447-79a9c63f01d6" providerId="ADAL" clId="{CEBAD818-4D6E-4CA8-8854-20D75F0C9922}" dt="2022-10-21T06:24:18.610" v="193" actId="27636"/>
          <ac:spMkLst>
            <pc:docMk/>
            <pc:sldMk cId="668860288" sldId="337"/>
            <ac:spMk id="336" creationId="{00000000-0000-0000-0000-000000000000}"/>
          </ac:spMkLst>
        </pc:spChg>
      </pc:sldChg>
      <pc:sldChg chg="mod ord modShow">
        <pc:chgData name="Baird, Jim" userId="77b886a4-1ae8-41e4-8447-79a9c63f01d6" providerId="ADAL" clId="{CEBAD818-4D6E-4CA8-8854-20D75F0C9922}" dt="2022-10-21T06:24:58.843" v="196" actId="729"/>
        <pc:sldMkLst>
          <pc:docMk/>
          <pc:sldMk cId="2369545007" sldId="338"/>
        </pc:sldMkLst>
      </pc:sldChg>
      <pc:sldChg chg="del">
        <pc:chgData name="Baird, Jim" userId="77b886a4-1ae8-41e4-8447-79a9c63f01d6" providerId="ADAL" clId="{CEBAD818-4D6E-4CA8-8854-20D75F0C9922}" dt="2022-10-21T06:30:53.651" v="331" actId="47"/>
        <pc:sldMkLst>
          <pc:docMk/>
          <pc:sldMk cId="3535857269" sldId="340"/>
        </pc:sldMkLst>
      </pc:sldChg>
      <pc:sldChg chg="modSp mod">
        <pc:chgData name="Baird, Jim" userId="77b886a4-1ae8-41e4-8447-79a9c63f01d6" providerId="ADAL" clId="{CEBAD818-4D6E-4CA8-8854-20D75F0C9922}" dt="2022-10-21T06:26:04.896" v="266" actId="20577"/>
        <pc:sldMkLst>
          <pc:docMk/>
          <pc:sldMk cId="3382374670" sldId="359"/>
        </pc:sldMkLst>
        <pc:spChg chg="mod">
          <ac:chgData name="Baird, Jim" userId="77b886a4-1ae8-41e4-8447-79a9c63f01d6" providerId="ADAL" clId="{CEBAD818-4D6E-4CA8-8854-20D75F0C9922}" dt="2022-10-21T06:26:04.896" v="266" actId="20577"/>
          <ac:spMkLst>
            <pc:docMk/>
            <pc:sldMk cId="3382374670" sldId="359"/>
            <ac:spMk id="359" creationId="{00000000-0000-0000-0000-000000000000}"/>
          </ac:spMkLst>
        </pc:spChg>
      </pc:sldChg>
      <pc:sldChg chg="modSp del mod">
        <pc:chgData name="Baird, Jim" userId="77b886a4-1ae8-41e4-8447-79a9c63f01d6" providerId="ADAL" clId="{CEBAD818-4D6E-4CA8-8854-20D75F0C9922}" dt="2022-10-21T06:30:49.716" v="329" actId="47"/>
        <pc:sldMkLst>
          <pc:docMk/>
          <pc:sldMk cId="3759973035" sldId="361"/>
        </pc:sldMkLst>
        <pc:spChg chg="mod">
          <ac:chgData name="Baird, Jim" userId="77b886a4-1ae8-41e4-8447-79a9c63f01d6" providerId="ADAL" clId="{CEBAD818-4D6E-4CA8-8854-20D75F0C9922}" dt="2022-10-21T06:26:29.711" v="267" actId="6549"/>
          <ac:spMkLst>
            <pc:docMk/>
            <pc:sldMk cId="3759973035" sldId="361"/>
            <ac:spMk id="377" creationId="{00000000-0000-0000-0000-000000000000}"/>
          </ac:spMkLst>
        </pc:spChg>
      </pc:sldChg>
      <pc:sldChg chg="addSp modSp mod modAnim">
        <pc:chgData name="Baird, Jim" userId="77b886a4-1ae8-41e4-8447-79a9c63f01d6" providerId="ADAL" clId="{CEBAD818-4D6E-4CA8-8854-20D75F0C9922}" dt="2022-10-21T06:31:12.383" v="351" actId="14100"/>
        <pc:sldMkLst>
          <pc:docMk/>
          <pc:sldMk cId="1807991051" sldId="366"/>
        </pc:sldMkLst>
        <pc:spChg chg="mod">
          <ac:chgData name="Baird, Jim" userId="77b886a4-1ae8-41e4-8447-79a9c63f01d6" providerId="ADAL" clId="{CEBAD818-4D6E-4CA8-8854-20D75F0C9922}" dt="2022-10-21T06:31:12.383" v="351" actId="14100"/>
          <ac:spMkLst>
            <pc:docMk/>
            <pc:sldMk cId="1807991051" sldId="366"/>
            <ac:spMk id="4" creationId="{DB7530CF-9ACB-F118-E412-079B8D81D772}"/>
          </ac:spMkLst>
        </pc:spChg>
        <pc:picChg chg="add mod">
          <ac:chgData name="Baird, Jim" userId="77b886a4-1ae8-41e4-8447-79a9c63f01d6" providerId="ADAL" clId="{CEBAD818-4D6E-4CA8-8854-20D75F0C9922}" dt="2022-10-21T06:28:25.677" v="309" actId="1076"/>
          <ac:picMkLst>
            <pc:docMk/>
            <pc:sldMk cId="1807991051" sldId="366"/>
            <ac:picMk id="5" creationId="{1D602DFE-D9E0-BBAA-EE1B-70EC8D248F88}"/>
          </ac:picMkLst>
        </pc:picChg>
        <pc:picChg chg="add mod">
          <ac:chgData name="Baird, Jim" userId="77b886a4-1ae8-41e4-8447-79a9c63f01d6" providerId="ADAL" clId="{CEBAD818-4D6E-4CA8-8854-20D75F0C9922}" dt="2022-10-21T06:30:29.724" v="328" actId="1076"/>
          <ac:picMkLst>
            <pc:docMk/>
            <pc:sldMk cId="1807991051" sldId="366"/>
            <ac:picMk id="6" creationId="{35809CBB-8CB2-1E40-EDE5-D20E018FC881}"/>
          </ac:picMkLst>
        </pc:picChg>
      </pc:sldChg>
      <pc:sldChg chg="delSp modSp new mod ord">
        <pc:chgData name="Baird, Jim" userId="77b886a4-1ae8-41e4-8447-79a9c63f01d6" providerId="ADAL" clId="{CEBAD818-4D6E-4CA8-8854-20D75F0C9922}" dt="2022-10-21T06:21:43.338" v="44"/>
        <pc:sldMkLst>
          <pc:docMk/>
          <pc:sldMk cId="91069521" sldId="377"/>
        </pc:sldMkLst>
        <pc:spChg chg="mod">
          <ac:chgData name="Baird, Jim" userId="77b886a4-1ae8-41e4-8447-79a9c63f01d6" providerId="ADAL" clId="{CEBAD818-4D6E-4CA8-8854-20D75F0C9922}" dt="2022-10-21T06:21:30.854" v="41" actId="20577"/>
          <ac:spMkLst>
            <pc:docMk/>
            <pc:sldMk cId="91069521" sldId="377"/>
            <ac:spMk id="2" creationId="{CC91050A-FC3D-0FCC-457D-1BBD3D8EA9E6}"/>
          </ac:spMkLst>
        </pc:spChg>
        <pc:spChg chg="del">
          <ac:chgData name="Baird, Jim" userId="77b886a4-1ae8-41e4-8447-79a9c63f01d6" providerId="ADAL" clId="{CEBAD818-4D6E-4CA8-8854-20D75F0C9922}" dt="2022-10-21T06:21:34.905" v="42" actId="478"/>
          <ac:spMkLst>
            <pc:docMk/>
            <pc:sldMk cId="91069521" sldId="377"/>
            <ac:spMk id="3" creationId="{59B32BC7-4ACC-17AC-AE7D-2E38EAE95C66}"/>
          </ac:spMkLst>
        </pc:spChg>
      </pc:sldChg>
      <pc:sldChg chg="new del">
        <pc:chgData name="Baird, Jim" userId="77b886a4-1ae8-41e4-8447-79a9c63f01d6" providerId="ADAL" clId="{CEBAD818-4D6E-4CA8-8854-20D75F0C9922}" dt="2022-10-21T06:21:10.116" v="1" actId="47"/>
        <pc:sldMkLst>
          <pc:docMk/>
          <pc:sldMk cId="1661273089" sldId="377"/>
        </pc:sldMkLst>
      </pc:sldChg>
      <pc:sldChg chg="delSp modSp new mod">
        <pc:chgData name="Baird, Jim" userId="77b886a4-1ae8-41e4-8447-79a9c63f01d6" providerId="ADAL" clId="{CEBAD818-4D6E-4CA8-8854-20D75F0C9922}" dt="2022-10-21T06:22:32.122" v="96" actId="478"/>
        <pc:sldMkLst>
          <pc:docMk/>
          <pc:sldMk cId="1567623974" sldId="378"/>
        </pc:sldMkLst>
        <pc:spChg chg="mod">
          <ac:chgData name="Baird, Jim" userId="77b886a4-1ae8-41e4-8447-79a9c63f01d6" providerId="ADAL" clId="{CEBAD818-4D6E-4CA8-8854-20D75F0C9922}" dt="2022-10-21T06:22:27.742" v="95" actId="20577"/>
          <ac:spMkLst>
            <pc:docMk/>
            <pc:sldMk cId="1567623974" sldId="378"/>
            <ac:spMk id="2" creationId="{5E329724-C43C-9CDE-B57F-158AE213F675}"/>
          </ac:spMkLst>
        </pc:spChg>
        <pc:spChg chg="del">
          <ac:chgData name="Baird, Jim" userId="77b886a4-1ae8-41e4-8447-79a9c63f01d6" providerId="ADAL" clId="{CEBAD818-4D6E-4CA8-8854-20D75F0C9922}" dt="2022-10-21T06:22:32.122" v="96" actId="478"/>
          <ac:spMkLst>
            <pc:docMk/>
            <pc:sldMk cId="1567623974" sldId="378"/>
            <ac:spMk id="3" creationId="{3DE7DB50-E948-F146-7F72-416DC288BAFD}"/>
          </ac:spMkLst>
        </pc:spChg>
      </pc:sldChg>
      <pc:sldChg chg="modSp new mod">
        <pc:chgData name="Baird, Jim" userId="77b886a4-1ae8-41e4-8447-79a9c63f01d6" providerId="ADAL" clId="{CEBAD818-4D6E-4CA8-8854-20D75F0C9922}" dt="2022-10-21T06:23:01.942" v="136" actId="20577"/>
        <pc:sldMkLst>
          <pc:docMk/>
          <pc:sldMk cId="618379244" sldId="379"/>
        </pc:sldMkLst>
        <pc:spChg chg="mod">
          <ac:chgData name="Baird, Jim" userId="77b886a4-1ae8-41e4-8447-79a9c63f01d6" providerId="ADAL" clId="{CEBAD818-4D6E-4CA8-8854-20D75F0C9922}" dt="2022-10-21T06:23:01.942" v="136" actId="20577"/>
          <ac:spMkLst>
            <pc:docMk/>
            <pc:sldMk cId="618379244" sldId="379"/>
            <ac:spMk id="2" creationId="{33B12C6E-2C6F-6B53-C8A8-43C7866E7F4C}"/>
          </ac:spMkLst>
        </pc:spChg>
      </pc:sldChg>
      <pc:sldChg chg="modSp new mod">
        <pc:chgData name="Baird, Jim" userId="77b886a4-1ae8-41e4-8447-79a9c63f01d6" providerId="ADAL" clId="{CEBAD818-4D6E-4CA8-8854-20D75F0C9922}" dt="2022-10-21T06:23:31.462" v="187" actId="20577"/>
        <pc:sldMkLst>
          <pc:docMk/>
          <pc:sldMk cId="217183329" sldId="380"/>
        </pc:sldMkLst>
        <pc:spChg chg="mod">
          <ac:chgData name="Baird, Jim" userId="77b886a4-1ae8-41e4-8447-79a9c63f01d6" providerId="ADAL" clId="{CEBAD818-4D6E-4CA8-8854-20D75F0C9922}" dt="2022-10-21T06:23:31.462" v="187" actId="20577"/>
          <ac:spMkLst>
            <pc:docMk/>
            <pc:sldMk cId="217183329" sldId="380"/>
            <ac:spMk id="2" creationId="{77F86514-C66E-AE7F-A7F6-24ECC1CBB672}"/>
          </ac:spMkLst>
        </pc:spChg>
      </pc:sldChg>
      <pc:sldChg chg="delSp modSp new mod">
        <pc:chgData name="Baird, Jim" userId="77b886a4-1ae8-41e4-8447-79a9c63f01d6" providerId="ADAL" clId="{CEBAD818-4D6E-4CA8-8854-20D75F0C9922}" dt="2022-10-21T06:25:38.251" v="254" actId="478"/>
        <pc:sldMkLst>
          <pc:docMk/>
          <pc:sldMk cId="1704802783" sldId="381"/>
        </pc:sldMkLst>
        <pc:spChg chg="mod">
          <ac:chgData name="Baird, Jim" userId="77b886a4-1ae8-41e4-8447-79a9c63f01d6" providerId="ADAL" clId="{CEBAD818-4D6E-4CA8-8854-20D75F0C9922}" dt="2022-10-21T06:25:32.313" v="253" actId="20577"/>
          <ac:spMkLst>
            <pc:docMk/>
            <pc:sldMk cId="1704802783" sldId="381"/>
            <ac:spMk id="2" creationId="{AA887B8A-92BB-477D-436D-1880D4C91B94}"/>
          </ac:spMkLst>
        </pc:spChg>
        <pc:spChg chg="del">
          <ac:chgData name="Baird, Jim" userId="77b886a4-1ae8-41e4-8447-79a9c63f01d6" providerId="ADAL" clId="{CEBAD818-4D6E-4CA8-8854-20D75F0C9922}" dt="2022-10-21T06:25:38.251" v="254" actId="478"/>
          <ac:spMkLst>
            <pc:docMk/>
            <pc:sldMk cId="1704802783" sldId="381"/>
            <ac:spMk id="3" creationId="{5F43727A-C061-BDAA-7517-14233463CAB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Column2</c:v>
                </c:pt>
              </c:strCache>
            </c:strRef>
          </c:tx>
          <c:spPr>
            <a:ln>
              <a:solidFill>
                <a:schemeClr val="tx1"/>
              </a:solidFill>
            </a:ln>
          </c:spPr>
          <c:dPt>
            <c:idx val="0"/>
            <c:bubble3D val="0"/>
            <c:spPr>
              <a:solidFill>
                <a:schemeClr val="accent3"/>
              </a:solidFill>
              <a:ln w="19050">
                <a:solidFill>
                  <a:schemeClr val="tx1"/>
                </a:solidFill>
              </a:ln>
              <a:effectLst/>
            </c:spPr>
            <c:extLst>
              <c:ext xmlns:c16="http://schemas.microsoft.com/office/drawing/2014/chart" uri="{C3380CC4-5D6E-409C-BE32-E72D297353CC}">
                <c16:uniqueId val="{00000001-2E98-8044-91CC-DA86A7951331}"/>
              </c:ext>
            </c:extLst>
          </c:dPt>
          <c:dPt>
            <c:idx val="1"/>
            <c:bubble3D val="0"/>
            <c:spPr>
              <a:solidFill>
                <a:schemeClr val="accent2"/>
              </a:solidFill>
              <a:ln w="19050">
                <a:solidFill>
                  <a:schemeClr val="tx1"/>
                </a:solidFill>
              </a:ln>
              <a:effectLst/>
            </c:spPr>
            <c:extLst>
              <c:ext xmlns:c16="http://schemas.microsoft.com/office/drawing/2014/chart" uri="{C3380CC4-5D6E-409C-BE32-E72D297353CC}">
                <c16:uniqueId val="{00000003-2E98-8044-91CC-DA86A7951331}"/>
              </c:ext>
            </c:extLst>
          </c:dPt>
          <c:dPt>
            <c:idx val="2"/>
            <c:bubble3D val="0"/>
            <c:spPr>
              <a:solidFill>
                <a:schemeClr val="accent1"/>
              </a:solidFill>
              <a:ln w="19050">
                <a:solidFill>
                  <a:schemeClr val="tx1"/>
                </a:solidFill>
              </a:ln>
              <a:effectLst/>
            </c:spPr>
            <c:extLst>
              <c:ext xmlns:c16="http://schemas.microsoft.com/office/drawing/2014/chart" uri="{C3380CC4-5D6E-409C-BE32-E72D297353CC}">
                <c16:uniqueId val="{00000005-2E98-8044-91CC-DA86A7951331}"/>
              </c:ext>
            </c:extLst>
          </c:dPt>
          <c:dLbls>
            <c:dLbl>
              <c:idx val="0"/>
              <c:layout>
                <c:manualLayout>
                  <c:x val="-0.17050336324684814"/>
                  <c:y val="0.22496179797675833"/>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r>
                      <a:rPr lang="en-US" sz="1400" dirty="0"/>
                      <a:t>Spoiled</a:t>
                    </a:r>
                  </a:p>
                  <a:p>
                    <a:pPr>
                      <a:defRPr>
                        <a:solidFill>
                          <a:schemeClr val="tx1"/>
                        </a:solidFill>
                      </a:defRPr>
                    </a:pPr>
                    <a:fld id="{BD1773C6-93B7-EA4B-9688-FB763960CA13}" type="VALUE">
                      <a:rPr lang="en-US" sz="1200" smtClean="0"/>
                      <a:pPr>
                        <a:defRPr>
                          <a:solidFill>
                            <a:schemeClr val="tx1"/>
                          </a:solidFill>
                        </a:defRPr>
                      </a:pPr>
                      <a:t>[VALUE]</a:t>
                    </a:fld>
                    <a:r>
                      <a:rPr lang="en-US" sz="1200" dirty="0"/>
                      <a:t>%</a:t>
                    </a:r>
                  </a:p>
                </c:rich>
              </c:tx>
              <c:spPr>
                <a:solidFill>
                  <a:schemeClr val="bg1"/>
                </a:solidFill>
                <a:ln>
                  <a:solidFill>
                    <a:schemeClr val="tx1"/>
                  </a:solid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19346095362081275"/>
                      <c:h val="0.14430887557083202"/>
                    </c:manualLayout>
                  </c15:layout>
                  <c15:dlblFieldTable/>
                  <c15:showDataLabelsRange val="0"/>
                </c:ext>
                <c:ext xmlns:c16="http://schemas.microsoft.com/office/drawing/2014/chart" uri="{C3380CC4-5D6E-409C-BE32-E72D297353CC}">
                  <c16:uniqueId val="{00000001-2E98-8044-91CC-DA86A7951331}"/>
                </c:ext>
              </c:extLst>
            </c:dLbl>
            <c:dLbl>
              <c:idx val="1"/>
              <c:layout>
                <c:manualLayout>
                  <c:x val="-0.20396547641322438"/>
                  <c:y val="-0.24877137994305859"/>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r>
                      <a:rPr lang="en-US" sz="1400" dirty="0"/>
                      <a:t>Preparation </a:t>
                    </a:r>
                  </a:p>
                  <a:p>
                    <a:pPr>
                      <a:defRPr>
                        <a:solidFill>
                          <a:schemeClr val="tx1"/>
                        </a:solidFill>
                      </a:defRPr>
                    </a:pPr>
                    <a:fld id="{7F727DAD-0A75-DF4E-8813-B0228E2D4D23}" type="VALUE">
                      <a:rPr lang="en-US" sz="1400" smtClean="0"/>
                      <a:pPr>
                        <a:defRPr>
                          <a:solidFill>
                            <a:schemeClr val="tx1"/>
                          </a:solidFill>
                        </a:defRPr>
                      </a:pPr>
                      <a:t>[VALUE]</a:t>
                    </a:fld>
                    <a:r>
                      <a:rPr lang="en-US" sz="1400" dirty="0"/>
                      <a:t>%</a:t>
                    </a:r>
                  </a:p>
                </c:rich>
              </c:tx>
              <c:spPr>
                <a:solidFill>
                  <a:schemeClr val="bg1"/>
                </a:solidFill>
                <a:ln>
                  <a:solidFill>
                    <a:schemeClr val="tx1"/>
                  </a:solid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1245453583729915"/>
                      <c:h val="0.14430887557083202"/>
                    </c:manualLayout>
                  </c15:layout>
                  <c15:dlblFieldTable/>
                  <c15:showDataLabelsRange val="0"/>
                </c:ext>
                <c:ext xmlns:c16="http://schemas.microsoft.com/office/drawing/2014/chart" uri="{C3380CC4-5D6E-409C-BE32-E72D297353CC}">
                  <c16:uniqueId val="{00000003-2E98-8044-91CC-DA86A7951331}"/>
                </c:ext>
              </c:extLst>
            </c:dLbl>
            <c:dLbl>
              <c:idx val="2"/>
              <c:layout>
                <c:manualLayout>
                  <c:x val="0.20451566828618087"/>
                  <c:y val="0.12353200268823339"/>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r>
                      <a:rPr lang="en-US" sz="1400" dirty="0">
                        <a:solidFill>
                          <a:schemeClr val="tx1"/>
                        </a:solidFill>
                      </a:rPr>
                      <a:t>Plate</a:t>
                    </a:r>
                    <a:endParaRPr lang="en-US" sz="1400" baseline="0" dirty="0">
                      <a:solidFill>
                        <a:schemeClr val="tx1"/>
                      </a:solidFill>
                    </a:endParaRPr>
                  </a:p>
                  <a:p>
                    <a:pPr>
                      <a:defRPr>
                        <a:solidFill>
                          <a:schemeClr val="tx1"/>
                        </a:solidFill>
                      </a:defRPr>
                    </a:pPr>
                    <a:fld id="{9107C9C8-F873-9D4F-894E-72578CB2975D}" type="VALUE">
                      <a:rPr lang="en-US" sz="1400" smtClean="0">
                        <a:solidFill>
                          <a:schemeClr val="tx1"/>
                        </a:solidFill>
                      </a:rPr>
                      <a:pPr>
                        <a:defRPr>
                          <a:solidFill>
                            <a:schemeClr val="tx1"/>
                          </a:solidFill>
                        </a:defRPr>
                      </a:pPr>
                      <a:t>[VALUE]</a:t>
                    </a:fld>
                    <a:r>
                      <a:rPr lang="en-US" sz="1400" dirty="0">
                        <a:solidFill>
                          <a:schemeClr val="tx1"/>
                        </a:solidFill>
                      </a:rPr>
                      <a:t>%</a:t>
                    </a:r>
                  </a:p>
                </c:rich>
              </c:tx>
              <c:spPr>
                <a:solidFill>
                  <a:schemeClr val="bg1"/>
                </a:solidFill>
                <a:ln>
                  <a:solidFill>
                    <a:schemeClr val="tx1"/>
                  </a:solid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16754153375501135"/>
                      <c:h val="0.143222413937974"/>
                    </c:manualLayout>
                  </c15:layout>
                  <c15:dlblFieldTable/>
                  <c15:showDataLabelsRange val="0"/>
                </c:ext>
                <c:ext xmlns:c16="http://schemas.microsoft.com/office/drawing/2014/chart" uri="{C3380CC4-5D6E-409C-BE32-E72D297353CC}">
                  <c16:uniqueId val="{00000005-2E98-8044-91CC-DA86A7951331}"/>
                </c:ext>
              </c:extLst>
            </c:dLbl>
            <c:spPr>
              <a:solidFill>
                <a:schemeClr val="bg1"/>
              </a:solidFill>
              <a:ln>
                <a:solidFill>
                  <a:schemeClr val="tx1"/>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Spoilage</c:v>
                </c:pt>
                <c:pt idx="1">
                  <c:v>Preparation</c:v>
                </c:pt>
                <c:pt idx="2">
                  <c:v>Plates</c:v>
                </c:pt>
              </c:strCache>
            </c:strRef>
          </c:cat>
          <c:val>
            <c:numRef>
              <c:f>Sheet1!$B$2:$B$4</c:f>
              <c:numCache>
                <c:formatCode>General</c:formatCode>
                <c:ptCount val="3"/>
                <c:pt idx="0">
                  <c:v>21</c:v>
                </c:pt>
                <c:pt idx="1">
                  <c:v>45</c:v>
                </c:pt>
                <c:pt idx="2">
                  <c:v>34</c:v>
                </c:pt>
              </c:numCache>
            </c:numRef>
          </c:val>
          <c:extLst>
            <c:ext xmlns:c16="http://schemas.microsoft.com/office/drawing/2014/chart" uri="{C3380CC4-5D6E-409C-BE32-E72D297353CC}">
              <c16:uniqueId val="{00000006-2E98-8044-91CC-DA86A7951331}"/>
            </c:ext>
          </c:extLst>
        </c:ser>
        <c:dLbls>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382627952755904E-2"/>
          <c:y val="3.2812497981514643E-2"/>
          <c:w val="0.59285986712598426"/>
          <c:h val="0.8892897459836524"/>
        </c:manualLayout>
      </c:layout>
      <c:pieChart>
        <c:varyColors val="1"/>
        <c:ser>
          <c:idx val="0"/>
          <c:order val="0"/>
          <c:tx>
            <c:strRef>
              <c:f>Sheet1!$B$1</c:f>
              <c:strCache>
                <c:ptCount val="1"/>
                <c:pt idx="0">
                  <c:v>Sales</c:v>
                </c:pt>
              </c:strCache>
            </c:strRef>
          </c:tx>
          <c:spPr>
            <a:ln>
              <a:solidFill>
                <a:schemeClr val="tx1"/>
              </a:solidFill>
            </a:ln>
          </c:spPr>
          <c:dPt>
            <c:idx val="0"/>
            <c:bubble3D val="0"/>
            <c:spPr>
              <a:solidFill>
                <a:schemeClr val="accent1"/>
              </a:solidFill>
              <a:ln w="19050">
                <a:solidFill>
                  <a:schemeClr val="tx1"/>
                </a:solidFill>
              </a:ln>
              <a:effectLst/>
            </c:spPr>
            <c:extLst>
              <c:ext xmlns:c16="http://schemas.microsoft.com/office/drawing/2014/chart" uri="{C3380CC4-5D6E-409C-BE32-E72D297353CC}">
                <c16:uniqueId val="{00000001-AFDD-42C6-A249-039B5836A209}"/>
              </c:ext>
            </c:extLst>
          </c:dPt>
          <c:dPt>
            <c:idx val="1"/>
            <c:bubble3D val="0"/>
            <c:spPr>
              <a:solidFill>
                <a:schemeClr val="accent2"/>
              </a:solidFill>
              <a:ln w="19050">
                <a:solidFill>
                  <a:schemeClr val="tx1"/>
                </a:solidFill>
              </a:ln>
              <a:effectLst/>
            </c:spPr>
            <c:extLst>
              <c:ext xmlns:c16="http://schemas.microsoft.com/office/drawing/2014/chart" uri="{C3380CC4-5D6E-409C-BE32-E72D297353CC}">
                <c16:uniqueId val="{00000003-AFDD-42C6-A249-039B5836A209}"/>
              </c:ext>
            </c:extLst>
          </c:dPt>
          <c:dPt>
            <c:idx val="2"/>
            <c:bubble3D val="0"/>
            <c:spPr>
              <a:solidFill>
                <a:schemeClr val="accent3"/>
              </a:solidFill>
              <a:ln w="19050">
                <a:solidFill>
                  <a:schemeClr val="tx1"/>
                </a:solidFill>
              </a:ln>
              <a:effectLst/>
            </c:spPr>
            <c:extLst>
              <c:ext xmlns:c16="http://schemas.microsoft.com/office/drawing/2014/chart" uri="{C3380CC4-5D6E-409C-BE32-E72D297353CC}">
                <c16:uniqueId val="{00000005-AFDD-42C6-A249-039B5836A209}"/>
              </c:ext>
            </c:extLst>
          </c:dPt>
          <c:dPt>
            <c:idx val="3"/>
            <c:bubble3D val="0"/>
            <c:spPr>
              <a:solidFill>
                <a:schemeClr val="accent4"/>
              </a:solidFill>
              <a:ln w="19050">
                <a:solidFill>
                  <a:schemeClr val="tx1"/>
                </a:solidFill>
              </a:ln>
              <a:effectLst/>
            </c:spPr>
            <c:extLst>
              <c:ext xmlns:c16="http://schemas.microsoft.com/office/drawing/2014/chart" uri="{C3380CC4-5D6E-409C-BE32-E72D297353CC}">
                <c16:uniqueId val="{00000007-AFDD-42C6-A249-039B5836A209}"/>
              </c:ext>
            </c:extLst>
          </c:dPt>
          <c:dPt>
            <c:idx val="4"/>
            <c:bubble3D val="0"/>
            <c:spPr>
              <a:solidFill>
                <a:schemeClr val="accent5"/>
              </a:solidFill>
              <a:ln w="19050">
                <a:solidFill>
                  <a:schemeClr val="tx1"/>
                </a:solidFill>
              </a:ln>
              <a:effectLst/>
            </c:spPr>
            <c:extLst>
              <c:ext xmlns:c16="http://schemas.microsoft.com/office/drawing/2014/chart" uri="{C3380CC4-5D6E-409C-BE32-E72D297353CC}">
                <c16:uniqueId val="{00000009-AFDD-42C6-A249-039B5836A209}"/>
              </c:ext>
            </c:extLst>
          </c:dPt>
          <c:dPt>
            <c:idx val="5"/>
            <c:bubble3D val="0"/>
            <c:spPr>
              <a:solidFill>
                <a:schemeClr val="accent6"/>
              </a:solidFill>
              <a:ln w="19050">
                <a:solidFill>
                  <a:schemeClr val="tx1"/>
                </a:solidFill>
              </a:ln>
              <a:effectLst/>
            </c:spPr>
            <c:extLst>
              <c:ext xmlns:c16="http://schemas.microsoft.com/office/drawing/2014/chart" uri="{C3380CC4-5D6E-409C-BE32-E72D297353CC}">
                <c16:uniqueId val="{0000000B-AFDD-42C6-A249-039B5836A209}"/>
              </c:ext>
            </c:extLst>
          </c:dPt>
          <c:dPt>
            <c:idx val="6"/>
            <c:bubble3D val="0"/>
            <c:spPr>
              <a:solidFill>
                <a:schemeClr val="accent1">
                  <a:lumMod val="60000"/>
                </a:schemeClr>
              </a:solidFill>
              <a:ln w="19050">
                <a:solidFill>
                  <a:schemeClr val="tx1"/>
                </a:solidFill>
              </a:ln>
              <a:effectLst/>
            </c:spPr>
            <c:extLst>
              <c:ext xmlns:c16="http://schemas.microsoft.com/office/drawing/2014/chart" uri="{C3380CC4-5D6E-409C-BE32-E72D297353CC}">
                <c16:uniqueId val="{0000000D-AFDD-42C6-A249-039B5836A209}"/>
              </c:ext>
            </c:extLst>
          </c:dPt>
          <c:dPt>
            <c:idx val="7"/>
            <c:bubble3D val="0"/>
            <c:spPr>
              <a:solidFill>
                <a:schemeClr val="accent2">
                  <a:lumMod val="60000"/>
                </a:schemeClr>
              </a:solidFill>
              <a:ln w="19050">
                <a:solidFill>
                  <a:schemeClr val="tx1"/>
                </a:solidFill>
              </a:ln>
              <a:effectLst/>
            </c:spPr>
            <c:extLst>
              <c:ext xmlns:c16="http://schemas.microsoft.com/office/drawing/2014/chart" uri="{C3380CC4-5D6E-409C-BE32-E72D297353CC}">
                <c16:uniqueId val="{0000000F-AFDD-42C6-A249-039B5836A209}"/>
              </c:ext>
            </c:extLst>
          </c:dPt>
          <c:dLbls>
            <c:dLbl>
              <c:idx val="0"/>
              <c:layout>
                <c:manualLayout>
                  <c:x val="-0.18548968819900608"/>
                  <c:y val="-3.046874812569216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FDD-42C6-A249-039B5836A209}"/>
                </c:ext>
              </c:extLst>
            </c:dLbl>
            <c:dLbl>
              <c:idx val="1"/>
              <c:layout>
                <c:manualLayout>
                  <c:x val="0.17441567696324456"/>
                  <c:y val="-0.1031249936561888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FDD-42C6-A249-039B5836A209}"/>
                </c:ext>
              </c:extLst>
            </c:dLbl>
            <c:dLbl>
              <c:idx val="2"/>
              <c:layout>
                <c:manualLayout>
                  <c:x val="3.7008015796597446E-2"/>
                  <c:y val="0.1054687435120113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FDD-42C6-A249-039B5836A209}"/>
                </c:ext>
              </c:extLst>
            </c:dLbl>
            <c:dLbl>
              <c:idx val="3"/>
              <c:layout>
                <c:manualLayout>
                  <c:x val="-0.11217232421009277"/>
                  <c:y val="3.046874812569216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FDD-42C6-A249-039B5836A209}"/>
                </c:ext>
              </c:extLst>
            </c:dLbl>
            <c:dLbl>
              <c:idx val="4"/>
              <c:layout>
                <c:manualLayout>
                  <c:x val="-7.6749484985852975E-2"/>
                  <c:y val="9.3749994232898981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FDD-42C6-A249-039B5836A209}"/>
                </c:ext>
              </c:extLst>
            </c:dLbl>
            <c:dLbl>
              <c:idx val="5"/>
              <c:layout>
                <c:manualLayout>
                  <c:x val="5.1658307202016402E-3"/>
                  <c:y val="3.515809330966453E-3"/>
                </c:manualLayout>
              </c:layout>
              <c:spPr>
                <a:solidFill>
                  <a:schemeClr val="bg1"/>
                </a:solidFill>
                <a:ln>
                  <a:solidFill>
                    <a:schemeClr val="tx1"/>
                  </a:solid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5.5547381650179008E-2"/>
                      <c:h val="2.5218748448649825E-2"/>
                    </c:manualLayout>
                  </c15:layout>
                </c:ext>
                <c:ext xmlns:c16="http://schemas.microsoft.com/office/drawing/2014/chart" uri="{C3380CC4-5D6E-409C-BE32-E72D297353CC}">
                  <c16:uniqueId val="{0000000B-AFDD-42C6-A249-039B5836A209}"/>
                </c:ext>
              </c:extLst>
            </c:dLbl>
            <c:dLbl>
              <c:idx val="6"/>
              <c:layout>
                <c:manualLayout>
                  <c:x val="7.0845678448479638E-2"/>
                  <c:y val="0"/>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FDD-42C6-A249-039B5836A209}"/>
                </c:ext>
              </c:extLst>
            </c:dLbl>
            <c:dLbl>
              <c:idx val="7"/>
              <c:layout>
                <c:manualLayout>
                  <c:x val="0.1490711150686759"/>
                  <c:y val="4.6874997116449491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FDD-42C6-A249-039B5836A209}"/>
                </c:ext>
              </c:extLst>
            </c:dLbl>
            <c:spPr>
              <a:solidFill>
                <a:schemeClr val="bg1"/>
              </a:solidFill>
              <a:ln>
                <a:solidFill>
                  <a:schemeClr val="tx1"/>
                </a:solid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Purchasing</c:v>
                </c:pt>
                <c:pt idx="1">
                  <c:v>Labour</c:v>
                </c:pt>
                <c:pt idx="2">
                  <c:v>Other</c:v>
                </c:pt>
              </c:strCache>
            </c:strRef>
          </c:cat>
          <c:val>
            <c:numRef>
              <c:f>Sheet1!$B$2:$B$4</c:f>
              <c:numCache>
                <c:formatCode>0.0%</c:formatCode>
                <c:ptCount val="3"/>
                <c:pt idx="0">
                  <c:v>0.505</c:v>
                </c:pt>
                <c:pt idx="1">
                  <c:v>0.41899999999999998</c:v>
                </c:pt>
                <c:pt idx="2">
                  <c:v>7.5999999999999998E-2</c:v>
                </c:pt>
              </c:numCache>
            </c:numRef>
          </c:val>
          <c:extLst>
            <c:ext xmlns:c16="http://schemas.microsoft.com/office/drawing/2014/chart" uri="{C3380CC4-5D6E-409C-BE32-E72D297353CC}">
              <c16:uniqueId val="{00000010-AFDD-42C6-A249-039B5836A209}"/>
            </c:ext>
          </c:extLst>
        </c:ser>
        <c:dLbls>
          <c:dLblPos val="outEnd"/>
          <c:showLegendKey val="0"/>
          <c:showVal val="1"/>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2"/>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0.68750001452708298"/>
          <c:y val="1.9758549473514426E-2"/>
          <c:w val="0.3125"/>
          <c:h val="0.9403052448138997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Column2</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29A-CF4D-849D-268756FEBD2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29A-CF4D-849D-268756FEBD2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8714-0640-BEF1-B597663DB9C9}"/>
              </c:ext>
            </c:extLst>
          </c:dPt>
          <c:dLbls>
            <c:dLbl>
              <c:idx val="0"/>
              <c:layout>
                <c:manualLayout>
                  <c:x val="9.5487229839228555E-2"/>
                  <c:y val="1.8279244308094428E-2"/>
                </c:manualLayout>
              </c:layout>
              <c:tx>
                <c:rich>
                  <a:bodyPr/>
                  <a:lstStyle/>
                  <a:p>
                    <a:fld id="{94E99DB3-5367-470F-AC47-9FB700394517}" type="CATEGORYNAME">
                      <a:rPr lang="en-US" sz="1400"/>
                      <a:pPr/>
                      <a:t>[CATEGORY NAME]</a:t>
                    </a:fld>
                    <a:r>
                      <a:rPr lang="en-US" sz="1400" baseline="0" dirty="0"/>
                      <a:t>
</a:t>
                    </a:r>
                    <a:fld id="{3467A735-98B6-419B-A487-78C9EB11E70D}" type="PERCENTAGE">
                      <a:rPr lang="en-US" sz="1400" baseline="0"/>
                      <a:pPr/>
                      <a:t>[PERCENTAGE]</a:t>
                    </a:fld>
                    <a:endParaRPr lang="en-US" sz="1400" baseline="0" dirty="0"/>
                  </a:p>
                </c:rich>
              </c:tx>
              <c:showLegendKey val="0"/>
              <c:showVal val="0"/>
              <c:showCatName val="1"/>
              <c:showSerName val="0"/>
              <c:showPercent val="1"/>
              <c:showBubbleSize val="0"/>
              <c:extLst>
                <c:ext xmlns:c15="http://schemas.microsoft.com/office/drawing/2012/chart" uri="{CE6537A1-D6FC-4f65-9D91-7224C49458BB}">
                  <c15:layout>
                    <c:manualLayout>
                      <c:w val="9.5750049888296024E-2"/>
                      <c:h val="8.7898358198110857E-2"/>
                    </c:manualLayout>
                  </c15:layout>
                  <c15:dlblFieldTable/>
                  <c15:showDataLabelsRange val="0"/>
                </c:ext>
                <c:ext xmlns:c16="http://schemas.microsoft.com/office/drawing/2014/chart" uri="{C3380CC4-5D6E-409C-BE32-E72D297353CC}">
                  <c16:uniqueId val="{00000001-529A-CF4D-849D-268756FEBD25}"/>
                </c:ext>
              </c:extLst>
            </c:dLbl>
            <c:dLbl>
              <c:idx val="1"/>
              <c:layout>
                <c:manualLayout>
                  <c:x val="-0.12679443647656666"/>
                  <c:y val="6.854682881859811E-2"/>
                </c:manualLayout>
              </c:layout>
              <c:tx>
                <c:rich>
                  <a:bodyPr/>
                  <a:lstStyle/>
                  <a:p>
                    <a:fld id="{CFAD0A78-C093-4E62-8EDB-9881B9855009}" type="CATEGORYNAME">
                      <a:rPr lang="en-US" sz="1400" dirty="0"/>
                      <a:pPr/>
                      <a:t>[CATEGORY NAME]</a:t>
                    </a:fld>
                    <a:r>
                      <a:rPr lang="en-US" sz="1400" baseline="0" dirty="0"/>
                      <a:t>
</a:t>
                    </a:r>
                    <a:fld id="{695EFB35-5E38-440E-8B96-2C9312536D80}" type="PERCENTAGE">
                      <a:rPr lang="en-US" sz="1400" baseline="0" dirty="0"/>
                      <a:pPr/>
                      <a:t>[PERCENTAGE]</a:t>
                    </a:fld>
                    <a:endParaRPr lang="en-US" sz="1400" baseline="0" dirty="0"/>
                  </a:p>
                </c:rich>
              </c:tx>
              <c:showLegendKey val="0"/>
              <c:showVal val="0"/>
              <c:showCatName val="1"/>
              <c:showSerName val="0"/>
              <c:showPercent val="1"/>
              <c:showBubbleSize val="0"/>
              <c:extLst>
                <c:ext xmlns:c15="http://schemas.microsoft.com/office/drawing/2012/chart" uri="{CE6537A1-D6FC-4f65-9D91-7224C49458BB}">
                  <c15:layout>
                    <c:manualLayout>
                      <c:w val="0.10275358889423138"/>
                      <c:h val="9.0191276813402541E-2"/>
                    </c:manualLayout>
                  </c15:layout>
                  <c15:dlblFieldTable/>
                  <c15:showDataLabelsRange val="0"/>
                </c:ext>
                <c:ext xmlns:c16="http://schemas.microsoft.com/office/drawing/2014/chart" uri="{C3380CC4-5D6E-409C-BE32-E72D297353CC}">
                  <c16:uniqueId val="{00000003-529A-CF4D-849D-268756FEBD25}"/>
                </c:ext>
              </c:extLst>
            </c:dLbl>
            <c:dLbl>
              <c:idx val="2"/>
              <c:layout>
                <c:manualLayout>
                  <c:x val="-7.9833534077838247E-2"/>
                  <c:y val="-0.1165296089916168"/>
                </c:manualLayout>
              </c:layout>
              <c:tx>
                <c:rich>
                  <a:bodyPr/>
                  <a:lstStyle/>
                  <a:p>
                    <a:fld id="{61706A6A-0A3E-4157-A71D-30114A281E5C}" type="CATEGORYNAME">
                      <a:rPr lang="en-US" sz="1400"/>
                      <a:pPr/>
                      <a:t>[CATEGORY NAME]</a:t>
                    </a:fld>
                    <a:r>
                      <a:rPr lang="en-US" sz="1400" baseline="0" dirty="0"/>
                      <a:t>
</a:t>
                    </a:r>
                    <a:fld id="{F7532B28-E821-4CB7-9B4E-2F71933880CD}" type="PERCENTAGE">
                      <a:rPr lang="en-US" sz="1400" baseline="0"/>
                      <a:pPr/>
                      <a:t>[PERCENTAGE]</a:t>
                    </a:fld>
                    <a:endParaRPr lang="en-US" sz="1400" baseline="0" dirty="0"/>
                  </a:p>
                </c:rich>
              </c:tx>
              <c:showLegendKey val="0"/>
              <c:showVal val="0"/>
              <c:showCatName val="1"/>
              <c:showSerName val="0"/>
              <c:showPercent val="1"/>
              <c:showBubbleSize val="0"/>
              <c:extLst>
                <c:ext xmlns:c15="http://schemas.microsoft.com/office/drawing/2012/chart" uri="{CE6537A1-D6FC-4f65-9D91-7224C49458BB}">
                  <c15:layout>
                    <c:manualLayout>
                      <c:w val="0.1310359550417767"/>
                      <c:h val="8.5987408973049767E-2"/>
                    </c:manualLayout>
                  </c15:layout>
                  <c15:dlblFieldTable/>
                  <c15:showDataLabelsRange val="0"/>
                </c:ext>
                <c:ext xmlns:c16="http://schemas.microsoft.com/office/drawing/2014/chart" uri="{C3380CC4-5D6E-409C-BE32-E72D297353CC}">
                  <c16:uniqueId val="{00000002-8714-0640-BEF1-B597663DB9C9}"/>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Sheet1!$A$2:$A$4</c:f>
              <c:strCache>
                <c:ptCount val="3"/>
                <c:pt idx="0">
                  <c:v>Recycled</c:v>
                </c:pt>
                <c:pt idx="1">
                  <c:v>Landfilled</c:v>
                </c:pt>
                <c:pt idx="2">
                  <c:v>Incinerated</c:v>
                </c:pt>
              </c:strCache>
            </c:strRef>
          </c:cat>
          <c:val>
            <c:numRef>
              <c:f>Sheet1!$B$2:$B$4</c:f>
              <c:numCache>
                <c:formatCode>General</c:formatCode>
                <c:ptCount val="3"/>
                <c:pt idx="0">
                  <c:v>44</c:v>
                </c:pt>
                <c:pt idx="1">
                  <c:v>30</c:v>
                </c:pt>
                <c:pt idx="2">
                  <c:v>26</c:v>
                </c:pt>
              </c:numCache>
            </c:numRef>
          </c:val>
          <c:extLst>
            <c:ext xmlns:c16="http://schemas.microsoft.com/office/drawing/2014/chart" uri="{C3380CC4-5D6E-409C-BE32-E72D297353CC}">
              <c16:uniqueId val="{00000000-8714-0640-BEF1-B597663DB9C9}"/>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r>
              <a:rPr lang="en-GB" sz="2400" b="1" dirty="0">
                <a:solidFill>
                  <a:schemeClr val="tx1"/>
                </a:solidFill>
              </a:rPr>
              <a:t>Market Share of Packaging Materials (Hospitality)</a:t>
            </a:r>
          </a:p>
        </c:rich>
      </c:tx>
      <c:layout>
        <c:manualLayout>
          <c:xMode val="edge"/>
          <c:yMode val="edge"/>
          <c:x val="0.12286840919058593"/>
          <c:y val="2.1893879160957593E-3"/>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552479062353047"/>
          <c:y val="0.10858277989514384"/>
          <c:w val="0.55988196370043863"/>
          <c:h val="0.87171272885999429"/>
        </c:manualLayout>
      </c:layout>
      <c:pieChart>
        <c:varyColors val="1"/>
        <c:ser>
          <c:idx val="0"/>
          <c:order val="0"/>
          <c:tx>
            <c:strRef>
              <c:f>Sheet1!$B$1</c:f>
              <c:strCache>
                <c:ptCount val="1"/>
                <c:pt idx="0">
                  <c:v>Market Share of Packaging Materials (Hospitality)</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6-33B2-4058-A9E2-8C8DFEDE9A4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5-33B2-4058-A9E2-8C8DFEDE9A4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4-33B2-4058-A9E2-8C8DFEDE9A4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3-33B2-4058-A9E2-8C8DFEDE9A4E}"/>
              </c:ext>
            </c:extLst>
          </c:dPt>
          <c:dPt>
            <c:idx val="4"/>
            <c:bubble3D val="0"/>
            <c:spPr>
              <a:solidFill>
                <a:schemeClr val="accent6">
                  <a:lumMod val="40000"/>
                  <a:lumOff val="60000"/>
                </a:schemeClr>
              </a:solidFill>
              <a:ln w="19050">
                <a:solidFill>
                  <a:schemeClr val="lt1"/>
                </a:solidFill>
              </a:ln>
              <a:effectLst/>
            </c:spPr>
            <c:extLst>
              <c:ext xmlns:c16="http://schemas.microsoft.com/office/drawing/2014/chart" uri="{C3380CC4-5D6E-409C-BE32-E72D297353CC}">
                <c16:uniqueId val="{00000002-33B2-4058-A9E2-8C8DFEDE9A4E}"/>
              </c:ext>
            </c:extLst>
          </c:dPt>
          <c:dPt>
            <c:idx val="5"/>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8-33B2-4058-A9E2-8C8DFEDE9A4E}"/>
              </c:ext>
            </c:extLst>
          </c:dPt>
          <c:dPt>
            <c:idx val="6"/>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7-33B2-4058-A9E2-8C8DFEDE9A4E}"/>
              </c:ext>
            </c:extLst>
          </c:dPt>
          <c:dLbls>
            <c:dLbl>
              <c:idx val="0"/>
              <c:layout>
                <c:manualLayout>
                  <c:x val="-0.1384244782598249"/>
                  <c:y val="0.10736637665609086"/>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6-33B2-4058-A9E2-8C8DFEDE9A4E}"/>
                </c:ext>
              </c:extLst>
            </c:dLbl>
            <c:dLbl>
              <c:idx val="1"/>
              <c:layout>
                <c:manualLayout>
                  <c:x val="-3.8526554790316823E-2"/>
                  <c:y val="-0.20846041552169148"/>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33B2-4058-A9E2-8C8DFEDE9A4E}"/>
                </c:ext>
              </c:extLst>
            </c:dLbl>
            <c:dLbl>
              <c:idx val="2"/>
              <c:layout>
                <c:manualLayout>
                  <c:x val="0.13547124556508533"/>
                  <c:y val="-9.9333564109760394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33B2-4058-A9E2-8C8DFEDE9A4E}"/>
                </c:ext>
              </c:extLst>
            </c:dLbl>
            <c:dLbl>
              <c:idx val="3"/>
              <c:layout>
                <c:manualLayout>
                  <c:x val="0.11690658176048853"/>
                  <c:y val="3.2140214608285748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33B2-4058-A9E2-8C8DFEDE9A4E}"/>
                </c:ext>
              </c:extLst>
            </c:dLbl>
            <c:dLbl>
              <c:idx val="4"/>
              <c:layout>
                <c:manualLayout>
                  <c:x val="9.012231578530111E-2"/>
                  <c:y val="0.1031775776336268"/>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33B2-4058-A9E2-8C8DFEDE9A4E}"/>
                </c:ext>
              </c:extLst>
            </c:dLbl>
            <c:dLbl>
              <c:idx val="5"/>
              <c:layout>
                <c:manualLayout>
                  <c:x val="5.9285437712777028E-2"/>
                  <c:y val="0.145232099254091"/>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8-33B2-4058-A9E2-8C8DFEDE9A4E}"/>
                </c:ext>
              </c:extLst>
            </c:dLbl>
            <c:dLbl>
              <c:idx val="6"/>
              <c:layout>
                <c:manualLayout>
                  <c:x val="1.0002370602579273E-2"/>
                  <c:y val="0.13043166454853439"/>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33B2-4058-A9E2-8C8DFEDE9A4E}"/>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7"/>
                <c:pt idx="0">
                  <c:v>Paper and Cardboard </c:v>
                </c:pt>
                <c:pt idx="1">
                  <c:v>Rigid Plastic</c:v>
                </c:pt>
                <c:pt idx="2">
                  <c:v>Glass</c:v>
                </c:pt>
                <c:pt idx="3">
                  <c:v>Flexible Plastic </c:v>
                </c:pt>
                <c:pt idx="4">
                  <c:v>Beverage Cans</c:v>
                </c:pt>
                <c:pt idx="5">
                  <c:v>Other Aluminium </c:v>
                </c:pt>
                <c:pt idx="6">
                  <c:v>Other </c:v>
                </c:pt>
              </c:strCache>
            </c:strRef>
          </c:cat>
          <c:val>
            <c:numRef>
              <c:f>Sheet1!$B$2:$B$8</c:f>
              <c:numCache>
                <c:formatCode>General</c:formatCode>
                <c:ptCount val="7"/>
                <c:pt idx="0">
                  <c:v>34</c:v>
                </c:pt>
                <c:pt idx="1">
                  <c:v>27</c:v>
                </c:pt>
                <c:pt idx="2">
                  <c:v>11</c:v>
                </c:pt>
                <c:pt idx="3">
                  <c:v>10</c:v>
                </c:pt>
                <c:pt idx="4">
                  <c:v>6</c:v>
                </c:pt>
                <c:pt idx="5">
                  <c:v>9</c:v>
                </c:pt>
                <c:pt idx="6">
                  <c:v>3</c:v>
                </c:pt>
              </c:numCache>
            </c:numRef>
          </c:val>
          <c:extLst>
            <c:ext xmlns:c16="http://schemas.microsoft.com/office/drawing/2014/chart" uri="{C3380CC4-5D6E-409C-BE32-E72D297353CC}">
              <c16:uniqueId val="{00000000-33B2-4058-A9E2-8C8DFEDE9A4E}"/>
            </c:ext>
          </c:extLst>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8835334645669288"/>
          <c:y val="0.26793419010231168"/>
          <c:w val="0.31023935335364972"/>
          <c:h val="0.4723759582450969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EDF763-58F1-4AD3-8FB1-ED47B774C857}" type="datetimeFigureOut">
              <a:rPr lang="en-GB" smtClean="0"/>
              <a:t>21/10/2022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103CCE-FEE4-4AAC-996F-83F500B1550E}" type="slidenum">
              <a:rPr lang="en-GB" smtClean="0"/>
              <a:t>‹#›</a:t>
            </a:fld>
            <a:endParaRPr lang="en-GB"/>
          </a:p>
        </p:txBody>
      </p:sp>
    </p:spTree>
    <p:extLst>
      <p:ext uri="{BB962C8B-B14F-4D97-AF65-F5344CB8AC3E}">
        <p14:creationId xmlns:p14="http://schemas.microsoft.com/office/powerpoint/2010/main" val="515909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8" name="Google Shape;32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6" name="Google Shape;356;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7" name="Google Shape;18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0" name="Google Shape;23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 name="Google Shape;399;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1" name="Google Shape;42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6" name="Google Shape;146;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9" name="Google Shape;219;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8" name="Google Shape;22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 name="Google Shape;15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 name="Google Shape;13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7" name="Google Shape;16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 name="Google Shape;1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1" name="Google Shape;25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56</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0" name="Google Shape;260;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5" name="Google Shape;28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6" name="Google Shape;35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1" name="Google Shape;23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452977"/>
            <a:ext cx="10363200" cy="1056986"/>
          </a:xfrm>
        </p:spPr>
        <p:txBody>
          <a:bodyPr anchor="b">
            <a:noAutofit/>
          </a:bodyPr>
          <a:lstStyle>
            <a:lvl1pPr algn="ctr">
              <a:defRPr sz="4000" b="1">
                <a:latin typeface="+mn-lt"/>
              </a:defRPr>
            </a:lvl1pPr>
          </a:lstStyle>
          <a:p>
            <a:r>
              <a:rPr lang="en-US" dirty="0"/>
              <a:t>Circular Economy Training in Food Service Sector</a:t>
            </a:r>
          </a:p>
        </p:txBody>
      </p:sp>
      <p:sp>
        <p:nvSpPr>
          <p:cNvPr id="3" name="Subtitle 2"/>
          <p:cNvSpPr>
            <a:spLocks noGrp="1"/>
          </p:cNvSpPr>
          <p:nvPr>
            <p:ph type="subTitle" idx="1" hasCustomPrompt="1"/>
          </p:nvPr>
        </p:nvSpPr>
        <p:spPr>
          <a:xfrm>
            <a:off x="1524000" y="3602038"/>
            <a:ext cx="9144000" cy="131736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Module 1 - Name</a:t>
            </a:r>
          </a:p>
          <a:p>
            <a:r>
              <a:rPr lang="en-US" dirty="0"/>
              <a:t>Unit 1.1 - Name</a:t>
            </a:r>
          </a:p>
        </p:txBody>
      </p:sp>
      <p:pic>
        <p:nvPicPr>
          <p:cNvPr id="4" name="Google Shape;29;p1" descr="H:\!!!! CURRENT WORK\!! ERASMUS+ 2016\EUWELD\identitate vizuala Erasmus+\EU flag-Erasmus+_vect_POS.png">
            <a:extLst>
              <a:ext uri="{FF2B5EF4-FFF2-40B4-BE49-F238E27FC236}">
                <a16:creationId xmlns:a16="http://schemas.microsoft.com/office/drawing/2014/main" id="{7A2F832F-2F75-75C5-3FD0-5B154C96DAFE}"/>
              </a:ext>
            </a:extLst>
          </p:cNvPr>
          <p:cNvPicPr preferRelativeResize="0"/>
          <p:nvPr userDrawn="1"/>
        </p:nvPicPr>
        <p:blipFill rotWithShape="1">
          <a:blip r:embed="rId2">
            <a:alphaModFix/>
          </a:blip>
          <a:srcRect/>
          <a:stretch/>
        </p:blipFill>
        <p:spPr>
          <a:xfrm>
            <a:off x="4763" y="1588"/>
            <a:ext cx="3724399" cy="1041950"/>
          </a:xfrm>
          <a:prstGeom prst="rect">
            <a:avLst/>
          </a:prstGeom>
          <a:noFill/>
          <a:ln>
            <a:noFill/>
          </a:ln>
        </p:spPr>
      </p:pic>
      <p:pic>
        <p:nvPicPr>
          <p:cNvPr id="6" name="Picture 5">
            <a:extLst>
              <a:ext uri="{FF2B5EF4-FFF2-40B4-BE49-F238E27FC236}">
                <a16:creationId xmlns:a16="http://schemas.microsoft.com/office/drawing/2014/main" id="{90C9F767-02A0-8A7B-32C9-372C580CD810}"/>
              </a:ext>
            </a:extLst>
          </p:cNvPr>
          <p:cNvPicPr>
            <a:picLocks noChangeAspect="1"/>
          </p:cNvPicPr>
          <p:nvPr userDrawn="1"/>
        </p:nvPicPr>
        <p:blipFill>
          <a:blip r:embed="rId3"/>
          <a:stretch>
            <a:fillRect/>
          </a:stretch>
        </p:blipFill>
        <p:spPr>
          <a:xfrm>
            <a:off x="10495314" y="114965"/>
            <a:ext cx="1564571" cy="1007690"/>
          </a:xfrm>
          <a:prstGeom prst="rect">
            <a:avLst/>
          </a:prstGeom>
        </p:spPr>
      </p:pic>
      <p:sp>
        <p:nvSpPr>
          <p:cNvPr id="8" name="Google Shape;28;p1">
            <a:extLst>
              <a:ext uri="{FF2B5EF4-FFF2-40B4-BE49-F238E27FC236}">
                <a16:creationId xmlns:a16="http://schemas.microsoft.com/office/drawing/2014/main" id="{6C6C3921-BCF0-04A6-3896-14595BE76077}"/>
              </a:ext>
            </a:extLst>
          </p:cNvPr>
          <p:cNvSpPr txBox="1"/>
          <p:nvPr userDrawn="1"/>
        </p:nvSpPr>
        <p:spPr>
          <a:xfrm>
            <a:off x="1281153" y="5562700"/>
            <a:ext cx="6096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dirty="0">
                <a:solidFill>
                  <a:srgbClr val="000000"/>
                </a:solidFill>
                <a:latin typeface="Calibri"/>
                <a:ea typeface="Calibri"/>
                <a:cs typeface="Calibri"/>
                <a:sym typeface="Calibri"/>
              </a:rPr>
              <a:t>This project has been funded with support from the European Commission. 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endParaRPr sz="1800" b="0" i="0" u="none" strike="noStrike" cap="none" dirty="0">
              <a:solidFill>
                <a:schemeClr val="dk1"/>
              </a:solidFill>
              <a:latin typeface="Calibri"/>
              <a:ea typeface="Calibri"/>
              <a:cs typeface="Calibri"/>
              <a:sym typeface="Calibri"/>
            </a:endParaRPr>
          </a:p>
        </p:txBody>
      </p:sp>
      <p:sp>
        <p:nvSpPr>
          <p:cNvPr id="11" name="Google Shape;30;p1">
            <a:extLst>
              <a:ext uri="{FF2B5EF4-FFF2-40B4-BE49-F238E27FC236}">
                <a16:creationId xmlns:a16="http://schemas.microsoft.com/office/drawing/2014/main" id="{BF48DB4F-9014-BA43-292D-A07D9AE0A287}"/>
              </a:ext>
            </a:extLst>
          </p:cNvPr>
          <p:cNvSpPr txBox="1"/>
          <p:nvPr userDrawn="1"/>
        </p:nvSpPr>
        <p:spPr>
          <a:xfrm>
            <a:off x="7377153" y="5562700"/>
            <a:ext cx="288861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a:ea typeface="Calibri"/>
                <a:cs typeface="Calibri"/>
                <a:sym typeface="Calibri"/>
              </a:rPr>
              <a:t>2020-1-RO01-KA202-080164</a:t>
            </a:r>
            <a:endParaRPr sz="18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04776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77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Don’t use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329981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1" y="365125"/>
            <a:ext cx="2628900" cy="5811838"/>
          </a:xfrm>
        </p:spPr>
        <p:txBody>
          <a:bodyPr vert="eaVert"/>
          <a:lstStyle>
            <a:lvl1pPr>
              <a:defRPr/>
            </a:lvl1pPr>
          </a:lstStyle>
          <a:p>
            <a:r>
              <a:rPr lang="en-US" dirty="0"/>
              <a:t>Don’t use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4089134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s slide layout">
  <p:cSld name="Contents slide layout">
    <p:spTree>
      <p:nvGrpSpPr>
        <p:cNvPr id="1" name="Shape 15"/>
        <p:cNvGrpSpPr/>
        <p:nvPr/>
      </p:nvGrpSpPr>
      <p:grpSpPr>
        <a:xfrm>
          <a:off x="0" y="0"/>
          <a:ext cx="0" cy="0"/>
          <a:chOff x="0" y="0"/>
          <a:chExt cx="0" cy="0"/>
        </a:xfrm>
      </p:grpSpPr>
      <p:sp>
        <p:nvSpPr>
          <p:cNvPr id="16" name="Google Shape;16;p44"/>
          <p:cNvSpPr txBox="1">
            <a:spLocks noGrp="1"/>
          </p:cNvSpPr>
          <p:nvPr>
            <p:ph type="body" idx="1"/>
          </p:nvPr>
        </p:nvSpPr>
        <p:spPr>
          <a:xfrm>
            <a:off x="323529" y="339509"/>
            <a:ext cx="11573197" cy="724247"/>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5400"/>
              <a:buFont typeface="Arial"/>
              <a:buNone/>
              <a:defRPr sz="5400" b="0" i="0" u="none" strike="noStrike" cap="none">
                <a:solidFill>
                  <a:srgbClr val="262626"/>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719454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Contents slide layout">
  <p:cSld name="2_Contents slide layout">
    <p:spTree>
      <p:nvGrpSpPr>
        <p:cNvPr id="1" name="Shape 17"/>
        <p:cNvGrpSpPr/>
        <p:nvPr/>
      </p:nvGrpSpPr>
      <p:grpSpPr>
        <a:xfrm>
          <a:off x="0" y="0"/>
          <a:ext cx="0" cy="0"/>
          <a:chOff x="0" y="0"/>
          <a:chExt cx="0" cy="0"/>
        </a:xfrm>
      </p:grpSpPr>
    </p:spTree>
    <p:extLst>
      <p:ext uri="{BB962C8B-B14F-4D97-AF65-F5344CB8AC3E}">
        <p14:creationId xmlns:p14="http://schemas.microsoft.com/office/powerpoint/2010/main" val="1310248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744007"/>
          </a:xfrm>
        </p:spPr>
        <p:txBody>
          <a:bodyPr/>
          <a:lstStyle/>
          <a:p>
            <a:r>
              <a:rPr lang="en-US"/>
              <a:t>Click to edit Master title style</a:t>
            </a:r>
            <a:endParaRPr lang="en-US" dirty="0"/>
          </a:p>
        </p:txBody>
      </p:sp>
      <p:sp>
        <p:nvSpPr>
          <p:cNvPr id="3" name="Content Placeholder 2"/>
          <p:cNvSpPr>
            <a:spLocks noGrp="1"/>
          </p:cNvSpPr>
          <p:nvPr>
            <p:ph idx="1"/>
          </p:nvPr>
        </p:nvSpPr>
        <p:spPr>
          <a:xfrm>
            <a:off x="695324" y="873125"/>
            <a:ext cx="10764839" cy="5184775"/>
          </a:xfrm>
        </p:spPr>
        <p:txBody>
          <a:bodyPr/>
          <a:lstStyle>
            <a:lvl1pPr>
              <a:defRPr>
                <a:solidFill>
                  <a:srgbClr val="7030A0"/>
                </a:solidFill>
              </a:defRPr>
            </a:lvl1pPr>
            <a:lvl2pPr>
              <a:defRPr>
                <a:solidFill>
                  <a:srgbClr val="00B050"/>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353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1" y="1709740"/>
            <a:ext cx="10515600" cy="2852737"/>
          </a:xfrm>
        </p:spPr>
        <p:txBody>
          <a:bodyPr anchor="b"/>
          <a:lstStyle>
            <a:lvl1pPr>
              <a:defRPr sz="6000"/>
            </a:lvl1pPr>
          </a:lstStyle>
          <a:p>
            <a:r>
              <a:rPr lang="en-US" dirty="0"/>
              <a:t>Don’t use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099963-3221-4365-A0D9-27295E04421A}" type="datetimeFigureOut">
              <a:rPr lang="en-GB" smtClean="0"/>
              <a:t>21/10/2022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1417393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5325" y="873125"/>
            <a:ext cx="5324475"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873125"/>
            <a:ext cx="5287963"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104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7"/>
            <a:ext cx="10515600" cy="1325563"/>
          </a:xfrm>
        </p:spPr>
        <p:txBody>
          <a:bodyPr/>
          <a:lstStyle>
            <a:lvl1pPr>
              <a:defRPr/>
            </a:lvl1pPr>
          </a:lstStyle>
          <a:p>
            <a:r>
              <a:rPr lang="en-US" dirty="0"/>
              <a:t>Don’t use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099963-3221-4365-A0D9-27295E04421A}" type="datetimeFigureOut">
              <a:rPr lang="en-GB" smtClean="0"/>
              <a:t>21/10/2022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6307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72281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91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2026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099963-3221-4365-A0D9-27295E04421A}" type="datetimeFigureOut">
              <a:rPr lang="en-GB" smtClean="0"/>
              <a:t>21/10/2022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209668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5325" y="0"/>
            <a:ext cx="10764837" cy="7520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5325" y="873125"/>
            <a:ext cx="10764837" cy="51847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9963-3221-4365-A0D9-27295E04421A}" type="datetimeFigureOut">
              <a:rPr lang="en-GB" smtClean="0"/>
              <a:t>21/10/2022</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F5893-DD93-414C-AE6A-4B59BBF84B4E}" type="slidenum">
              <a:rPr lang="en-GB" smtClean="0"/>
              <a:t>‹#›</a:t>
            </a:fld>
            <a:endParaRPr lang="en-GB"/>
          </a:p>
        </p:txBody>
      </p:sp>
      <p:sp>
        <p:nvSpPr>
          <p:cNvPr id="7" name="Rectangle 6"/>
          <p:cNvSpPr/>
          <p:nvPr userDrawn="1"/>
        </p:nvSpPr>
        <p:spPr>
          <a:xfrm>
            <a:off x="0" y="6356352"/>
            <a:ext cx="12192000" cy="501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11749088" algn="r"/>
              </a:tabLst>
            </a:pPr>
            <a:r>
              <a:rPr lang="en-GB" sz="1800" dirty="0"/>
              <a:t>Food Waste and the Circular Economy – Training in Food Services</a:t>
            </a:r>
            <a:r>
              <a:rPr lang="en-GB" sz="1800" baseline="0" dirty="0"/>
              <a:t>	</a:t>
            </a:r>
            <a:fld id="{F12CB8D5-0503-4AD6-A667-12A95E44D943}" type="slidenum">
              <a:rPr lang="en-GB" sz="1800" baseline="0" smtClean="0"/>
              <a:pPr algn="l">
                <a:tabLst>
                  <a:tab pos="11749088" algn="r"/>
                </a:tabLst>
              </a:pPr>
              <a:t>‹#›</a:t>
            </a:fld>
            <a:endParaRPr lang="en-GB" sz="1800" dirty="0"/>
          </a:p>
        </p:txBody>
      </p:sp>
    </p:spTree>
    <p:extLst>
      <p:ext uri="{BB962C8B-B14F-4D97-AF65-F5344CB8AC3E}">
        <p14:creationId xmlns:p14="http://schemas.microsoft.com/office/powerpoint/2010/main" val="160891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66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0" userDrawn="1">
          <p15:clr>
            <a:srgbClr val="F26B43"/>
          </p15:clr>
        </p15:guide>
        <p15:guide id="2" pos="7219" userDrawn="1">
          <p15:clr>
            <a:srgbClr val="F26B43"/>
          </p15:clr>
        </p15:guide>
        <p15:guide id="3" orient="horz" pos="3816" userDrawn="1">
          <p15:clr>
            <a:srgbClr val="F26B43"/>
          </p15:clr>
        </p15:guide>
        <p15:guide id="4" pos="43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hyperlink" Target="https://guardiansofgrub.com/wp-content/uploads/2020/12/Guardians-Calculator-Quick-Start-Guide.pdf"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zerowastescotland.org.uk/sites/default/files/ZWS1557%20EEBS%20HAFS%20food%20waste%20guide.pdf"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ideo" Target="https://www.youtube.com/embed/neV2rj9HjlY?feature=oembed"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9.jp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hyperlink" Target="https://www.zerowastescotland.org.uk/sites/default/files/ZWS1557%20EEBS%20HAFS%20food%20waste%20guide.pdf"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9.jpg"/><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hyperlink" Target="https://wrap.org.uk/resources/report/true-cost-waste-hospitality-and-food-service" TargetMode="External"/><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4.xml"/><Relationship Id="rId1" Type="http://schemas.openxmlformats.org/officeDocument/2006/relationships/video" Target="https://www.youtube.com/embed/56Y0TElkI90?feature=oembed"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8.jpg"/><Relationship Id="rId4" Type="http://schemas.openxmlformats.org/officeDocument/2006/relationships/image" Target="../media/image37.jpg"/></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video" Target="https://www.youtube.com/embed/Bd4bEkRsbac?feature=oembed"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https://guardiansofgrub.com/cost-saving-calculator/" TargetMode="External"/><Relationship Id="rId5" Type="http://schemas.openxmlformats.org/officeDocument/2006/relationships/image" Target="../media/image42.png"/><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openxmlformats.org/officeDocument/2006/relationships/image" Target="../media/image46.jpg"/><Relationship Id="rId4" Type="http://schemas.openxmlformats.org/officeDocument/2006/relationships/hyperlink" Target="https://www.europarl.europa.eu/news/en/press-room/20170308IPR65671/waste-boost-recycling-cut-landfilling-and-curb-food-waste-parliament-says"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hyperlink" Target="https://www.eu-fusions.org/phocadownload/Publications/Estimates%20of%20European%20food%20waste%20levels.pdf" TargetMode="External"/><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52.jp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59.jp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66.jpg"/><Relationship Id="rId4" Type="http://schemas.openxmlformats.org/officeDocument/2006/relationships/image" Target="../media/image65.jpg"/></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49.xml"/><Relationship Id="rId1" Type="http://schemas.openxmlformats.org/officeDocument/2006/relationships/slideLayout" Target="../slideLayouts/slideLayout12.xml"/><Relationship Id="rId4" Type="http://schemas.openxmlformats.org/officeDocument/2006/relationships/image" Target="../media/image68.jp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video" Target="https://www.youtube.com/embed/H6W7i05j8r0?feature=oembed" TargetMode="External"/><Relationship Id="rId4" Type="http://schemas.openxmlformats.org/officeDocument/2006/relationships/image" Target="../media/image69.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hyperlink" Target="https://www.justsalad.com/" TargetMode="External"/><Relationship Id="rId2" Type="http://schemas.openxmlformats.org/officeDocument/2006/relationships/notesSlide" Target="../notesSlides/notesSlide53.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hyperlink" Target="https://myemissions.green/food-carbon-footprint-calculator/"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s://guardiansofgrub.com/wp-content/uploads/2020/12/Guardians-Calculator-Quick-Start-Guide.pdf" TargetMode="External"/></Relationships>
</file>

<file path=ppt/slides/_rels/slide70.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slideLayout" Target="../slideLayouts/slideLayout4.xml"/><Relationship Id="rId7" Type="http://schemas.openxmlformats.org/officeDocument/2006/relationships/hyperlink" Target="https://guardiansofgrub.com/case_studies/everglades/" TargetMode="External"/><Relationship Id="rId2" Type="http://schemas.openxmlformats.org/officeDocument/2006/relationships/video" Target="https://www.youtube.com/embed/ntxnb3HyHV8?feature=oembed" TargetMode="External"/><Relationship Id="rId1" Type="http://schemas.openxmlformats.org/officeDocument/2006/relationships/video" Target="https://www.youtube.com/embed/H6W7i05j8r0?feature=oembed" TargetMode="External"/><Relationship Id="rId6" Type="http://schemas.openxmlformats.org/officeDocument/2006/relationships/hyperlink" Target="https://guardiansofgrub.com/resources/" TargetMode="External"/><Relationship Id="rId5" Type="http://schemas.openxmlformats.org/officeDocument/2006/relationships/hyperlink" Target="https://www.zerowastescotland.org.uk/FoodDrink/HospitalityandFoodService" TargetMode="External"/><Relationship Id="rId4" Type="http://schemas.openxmlformats.org/officeDocument/2006/relationships/hyperlink" Target="https://wrap.org.uk/taking-action/food-drink/initiatives/food-waste-reduction-roadmap" TargetMode="External"/><Relationship Id="rId9" Type="http://schemas.openxmlformats.org/officeDocument/2006/relationships/image" Target="../media/image7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72D8-652D-261D-FB04-08B09C8D80AC}"/>
              </a:ext>
            </a:extLst>
          </p:cNvPr>
          <p:cNvSpPr>
            <a:spLocks noGrp="1"/>
          </p:cNvSpPr>
          <p:nvPr>
            <p:ph type="ctrTitle"/>
          </p:nvPr>
        </p:nvSpPr>
        <p:spPr/>
        <p:txBody>
          <a:bodyPr/>
          <a:lstStyle/>
          <a:p>
            <a:r>
              <a:rPr lang="en-GB" dirty="0" err="1"/>
              <a:t>Circuar</a:t>
            </a:r>
            <a:r>
              <a:rPr lang="en-GB" dirty="0"/>
              <a:t> Economy Training in the food sector</a:t>
            </a:r>
          </a:p>
        </p:txBody>
      </p:sp>
      <p:sp>
        <p:nvSpPr>
          <p:cNvPr id="3" name="Subtitle 2">
            <a:extLst>
              <a:ext uri="{FF2B5EF4-FFF2-40B4-BE49-F238E27FC236}">
                <a16:creationId xmlns:a16="http://schemas.microsoft.com/office/drawing/2014/main" id="{3E74FA62-F3B8-2F56-A5A4-801BFB91765C}"/>
              </a:ext>
            </a:extLst>
          </p:cNvPr>
          <p:cNvSpPr>
            <a:spLocks noGrp="1"/>
          </p:cNvSpPr>
          <p:nvPr>
            <p:ph type="subTitle" idx="1"/>
          </p:nvPr>
        </p:nvSpPr>
        <p:spPr/>
        <p:txBody>
          <a:bodyPr/>
          <a:lstStyle/>
          <a:p>
            <a:r>
              <a:rPr lang="en-GB" dirty="0"/>
              <a:t>Module 2 – The Team</a:t>
            </a:r>
          </a:p>
        </p:txBody>
      </p:sp>
      <p:pic>
        <p:nvPicPr>
          <p:cNvPr id="4" name="Google Shape;39;p3">
            <a:extLst>
              <a:ext uri="{FF2B5EF4-FFF2-40B4-BE49-F238E27FC236}">
                <a16:creationId xmlns:a16="http://schemas.microsoft.com/office/drawing/2014/main" id="{4947F977-5390-32C6-48B9-4AFA52FBF30A}"/>
              </a:ext>
            </a:extLst>
          </p:cNvPr>
          <p:cNvPicPr preferRelativeResize="0"/>
          <p:nvPr/>
        </p:nvPicPr>
        <p:blipFill rotWithShape="1">
          <a:blip r:embed="rId2">
            <a:alphaModFix/>
          </a:blip>
          <a:srcRect/>
          <a:stretch/>
        </p:blipFill>
        <p:spPr>
          <a:xfrm>
            <a:off x="3701479" y="197621"/>
            <a:ext cx="6324600" cy="2445881"/>
          </a:xfrm>
          <a:prstGeom prst="rect">
            <a:avLst/>
          </a:prstGeom>
          <a:noFill/>
          <a:ln>
            <a:noFill/>
          </a:ln>
        </p:spPr>
      </p:pic>
    </p:spTree>
    <p:extLst>
      <p:ext uri="{BB962C8B-B14F-4D97-AF65-F5344CB8AC3E}">
        <p14:creationId xmlns:p14="http://schemas.microsoft.com/office/powerpoint/2010/main" val="33219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4" name="Google Shape;214;p12"/>
          <p:cNvSpPr txBox="1"/>
          <p:nvPr/>
        </p:nvSpPr>
        <p:spPr>
          <a:xfrm>
            <a:off x="2331777" y="369660"/>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a:solidFill>
                  <a:schemeClr val="dk1"/>
                </a:solidFill>
                <a:latin typeface="Arial"/>
                <a:ea typeface="Arial"/>
                <a:cs typeface="Arial"/>
                <a:sym typeface="Arial"/>
              </a:rPr>
              <a:t>Case Study – The Balloon Bar </a:t>
            </a:r>
            <a:endParaRPr sz="4400" b="1" i="0" u="none" strike="noStrike" cap="none">
              <a:solidFill>
                <a:schemeClr val="dk1"/>
              </a:solidFill>
              <a:latin typeface="Arial"/>
              <a:ea typeface="Arial"/>
              <a:cs typeface="Arial"/>
              <a:sym typeface="Arial"/>
            </a:endParaRPr>
          </a:p>
        </p:txBody>
      </p:sp>
      <p:grpSp>
        <p:nvGrpSpPr>
          <p:cNvPr id="215" name="Google Shape;215;p12"/>
          <p:cNvGrpSpPr/>
          <p:nvPr/>
        </p:nvGrpSpPr>
        <p:grpSpPr>
          <a:xfrm>
            <a:off x="390436" y="1414109"/>
            <a:ext cx="11014900" cy="4550656"/>
            <a:chOff x="0" y="752927"/>
            <a:chExt cx="11014900" cy="4550656"/>
          </a:xfrm>
        </p:grpSpPr>
        <p:sp>
          <p:nvSpPr>
            <p:cNvPr id="216" name="Google Shape;216;p12"/>
            <p:cNvSpPr/>
            <p:nvPr/>
          </p:nvSpPr>
          <p:spPr>
            <a:xfrm>
              <a:off x="0" y="752927"/>
              <a:ext cx="2396220" cy="2396220"/>
            </a:xfrm>
            <a:prstGeom prst="roundRect">
              <a:avLst>
                <a:gd name="adj" fmla="val 10000"/>
              </a:avLst>
            </a:prstGeom>
            <a:blipFill rotWithShape="1">
              <a:blip r:embed="rId3">
                <a:alphaModFix/>
              </a:blip>
              <a:stretch>
                <a:fillRect l="-24998" r="-2499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2"/>
            <p:cNvSpPr/>
            <p:nvPr/>
          </p:nvSpPr>
          <p:spPr>
            <a:xfrm>
              <a:off x="184971" y="2508314"/>
              <a:ext cx="2808873" cy="2773793"/>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2"/>
            <p:cNvSpPr txBox="1"/>
            <p:nvPr/>
          </p:nvSpPr>
          <p:spPr>
            <a:xfrm>
              <a:off x="266213" y="2589556"/>
              <a:ext cx="2646389" cy="261130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did they do?</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Seven day food waste measuring pilot scheme </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Used tracking sheet and food waste calculator</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Click </a:t>
              </a:r>
              <a:r>
                <a:rPr lang="en-US" sz="15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here</a:t>
              </a:r>
              <a:r>
                <a:rPr lang="en-US" sz="1500" b="0" i="0" u="none" strike="noStrike" cap="none">
                  <a:solidFill>
                    <a:schemeClr val="dk1"/>
                  </a:solidFill>
                  <a:latin typeface="Arial"/>
                  <a:ea typeface="Arial"/>
                  <a:cs typeface="Arial"/>
                  <a:sym typeface="Arial"/>
                </a:rPr>
                <a:t> to explore the Guardians of Grub Food Waste Calculator </a:t>
              </a:r>
              <a:endParaRPr/>
            </a:p>
          </p:txBody>
        </p:sp>
        <p:sp>
          <p:nvSpPr>
            <p:cNvPr id="219" name="Google Shape;219;p12"/>
            <p:cNvSpPr/>
            <p:nvPr/>
          </p:nvSpPr>
          <p:spPr>
            <a:xfrm rot="19120">
              <a:off x="2873751" y="1406405"/>
              <a:ext cx="465281" cy="575778"/>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2"/>
            <p:cNvSpPr txBox="1"/>
            <p:nvPr/>
          </p:nvSpPr>
          <p:spPr>
            <a:xfrm rot="19120">
              <a:off x="2873752" y="1521173"/>
              <a:ext cx="325697" cy="34546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600"/>
                <a:buFont typeface="Arial"/>
                <a:buNone/>
              </a:pPr>
              <a:endParaRPr sz="2600" b="0" i="0" u="none" strike="noStrike" cap="none">
                <a:solidFill>
                  <a:schemeClr val="lt1"/>
                </a:solidFill>
                <a:latin typeface="Arial"/>
                <a:ea typeface="Arial"/>
                <a:cs typeface="Arial"/>
                <a:sym typeface="Arial"/>
              </a:endParaRPr>
            </a:p>
          </p:txBody>
        </p:sp>
        <p:sp>
          <p:nvSpPr>
            <p:cNvPr id="221" name="Google Shape;221;p12"/>
            <p:cNvSpPr/>
            <p:nvPr/>
          </p:nvSpPr>
          <p:spPr>
            <a:xfrm>
              <a:off x="3725575" y="773648"/>
              <a:ext cx="2396220" cy="2396220"/>
            </a:xfrm>
            <a:prstGeom prst="roundRect">
              <a:avLst>
                <a:gd name="adj" fmla="val 10000"/>
              </a:avLst>
            </a:prstGeom>
            <a:blipFill rotWithShape="1">
              <a:blip r:embed="rId5">
                <a:alphaModFix/>
              </a:blip>
              <a:stretch>
                <a:fillRect l="-24998" r="-2499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2"/>
            <p:cNvSpPr/>
            <p:nvPr/>
          </p:nvSpPr>
          <p:spPr>
            <a:xfrm>
              <a:off x="4031442" y="2443886"/>
              <a:ext cx="2958541" cy="2859697"/>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2"/>
            <p:cNvSpPr txBox="1"/>
            <p:nvPr/>
          </p:nvSpPr>
          <p:spPr>
            <a:xfrm>
              <a:off x="4115200" y="2527644"/>
              <a:ext cx="2791025" cy="2692181"/>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did they find?</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Produced 60kg of food waste </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Projected annual cost of £4,106 to the business</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64% of food waste came from plate waste</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Time pressure and lack of awareness of best practice identified by staff as barriers </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High portion of ‘casual’ staff brings challenges</a:t>
              </a:r>
              <a:endParaRPr/>
            </a:p>
          </p:txBody>
        </p:sp>
        <p:sp>
          <p:nvSpPr>
            <p:cNvPr id="224" name="Google Shape;224;p12"/>
            <p:cNvSpPr/>
            <p:nvPr/>
          </p:nvSpPr>
          <p:spPr>
            <a:xfrm rot="18156">
              <a:off x="6724394" y="1384951"/>
              <a:ext cx="535363" cy="575778"/>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2"/>
            <p:cNvSpPr txBox="1"/>
            <p:nvPr/>
          </p:nvSpPr>
          <p:spPr>
            <a:xfrm rot="18156">
              <a:off x="6724395" y="1499683"/>
              <a:ext cx="374754" cy="34546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600"/>
                <a:buFont typeface="Arial"/>
                <a:buNone/>
              </a:pPr>
              <a:endParaRPr sz="2600" b="0" i="0" u="none" strike="noStrike" cap="none">
                <a:solidFill>
                  <a:schemeClr val="lt1"/>
                </a:solidFill>
                <a:latin typeface="Arial"/>
                <a:ea typeface="Arial"/>
                <a:cs typeface="Arial"/>
                <a:sym typeface="Arial"/>
              </a:endParaRPr>
            </a:p>
          </p:txBody>
        </p:sp>
        <p:sp>
          <p:nvSpPr>
            <p:cNvPr id="226" name="Google Shape;226;p12"/>
            <p:cNvSpPr/>
            <p:nvPr/>
          </p:nvSpPr>
          <p:spPr>
            <a:xfrm>
              <a:off x="7651384" y="794381"/>
              <a:ext cx="2396220" cy="2396220"/>
            </a:xfrm>
            <a:prstGeom prst="roundRect">
              <a:avLst>
                <a:gd name="adj" fmla="val 10000"/>
              </a:avLst>
            </a:prstGeom>
            <a:blipFill rotWithShape="1">
              <a:blip r:embed="rId6">
                <a:alphaModFix/>
              </a:blip>
              <a:stretch>
                <a:fillRect l="-24998" r="-2499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2"/>
            <p:cNvSpPr/>
            <p:nvPr/>
          </p:nvSpPr>
          <p:spPr>
            <a:xfrm>
              <a:off x="7998802" y="2463816"/>
              <a:ext cx="3016098" cy="2833123"/>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2"/>
            <p:cNvSpPr txBox="1"/>
            <p:nvPr/>
          </p:nvSpPr>
          <p:spPr>
            <a:xfrm>
              <a:off x="8081781" y="2546795"/>
              <a:ext cx="2850140" cy="2667165"/>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change has been implemented?</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Removed options that were identified as high wastage from the buffet </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Non-casual staff = Food waste champions, to increase drive and support staff engagement</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Plans to implement a greater focus on menu development and portion control.</a:t>
              </a:r>
              <a:endParaRPr/>
            </a:p>
          </p:txBody>
        </p:sp>
      </p:grpSp>
    </p:spTree>
    <p:extLst>
      <p:ext uri="{BB962C8B-B14F-4D97-AF65-F5344CB8AC3E}">
        <p14:creationId xmlns:p14="http://schemas.microsoft.com/office/powerpoint/2010/main" val="3138452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22"/>
          <p:cNvSpPr txBox="1"/>
          <p:nvPr/>
        </p:nvSpPr>
        <p:spPr>
          <a:xfrm>
            <a:off x="3232110" y="369660"/>
            <a:ext cx="6649309"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a:solidFill>
                  <a:schemeClr val="dk1"/>
                </a:solidFill>
                <a:latin typeface="Arial"/>
                <a:ea typeface="Arial"/>
                <a:cs typeface="Arial"/>
                <a:sym typeface="Arial"/>
              </a:rPr>
              <a:t>Tasks and Delegation</a:t>
            </a:r>
            <a:endParaRPr sz="4400" b="1" i="0" u="none" strike="noStrike" cap="none">
              <a:solidFill>
                <a:schemeClr val="dk1"/>
              </a:solidFill>
              <a:latin typeface="Arial"/>
              <a:ea typeface="Arial"/>
              <a:cs typeface="Arial"/>
              <a:sym typeface="Arial"/>
            </a:endParaRPr>
          </a:p>
        </p:txBody>
      </p:sp>
      <p:sp>
        <p:nvSpPr>
          <p:cNvPr id="235" name="Google Shape;235;p22"/>
          <p:cNvSpPr txBox="1"/>
          <p:nvPr/>
        </p:nvSpPr>
        <p:spPr>
          <a:xfrm>
            <a:off x="390435" y="3653886"/>
            <a:ext cx="2591915" cy="2246769"/>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1" i="0" u="none" strike="noStrike" cap="none">
                <a:solidFill>
                  <a:schemeClr val="dk1"/>
                </a:solidFill>
                <a:latin typeface="Arial"/>
                <a:ea typeface="Arial"/>
                <a:cs typeface="Arial"/>
                <a:sym typeface="Arial"/>
              </a:rPr>
              <a:t>Roles in the Business:</a:t>
            </a:r>
            <a:endParaRPr/>
          </a:p>
          <a:p>
            <a:pPr marL="0" marR="0" lvl="0" indent="0" algn="l"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Manager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Supervisor</a:t>
            </a:r>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Front of House Wait Staff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Chef/Sous Chef</a:t>
            </a:r>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Kitchen Porter</a:t>
            </a:r>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Bar Staff/Baristas</a:t>
            </a:r>
            <a:endParaRPr sz="14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And more</a:t>
            </a:r>
            <a:endParaRPr/>
          </a:p>
          <a:p>
            <a:pPr marL="285750" marR="0" lvl="0" indent="-19685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graphicFrame>
        <p:nvGraphicFramePr>
          <p:cNvPr id="236" name="Google Shape;236;p22"/>
          <p:cNvGraphicFramePr/>
          <p:nvPr/>
        </p:nvGraphicFramePr>
        <p:xfrm>
          <a:off x="3545059" y="1666019"/>
          <a:ext cx="7287075" cy="4079350"/>
        </p:xfrm>
        <a:graphic>
          <a:graphicData uri="http://schemas.openxmlformats.org/drawingml/2006/table">
            <a:tbl>
              <a:tblPr firstRow="1" bandRow="1">
                <a:noFill/>
              </a:tblPr>
              <a:tblGrid>
                <a:gridCol w="7287075">
                  <a:extLst>
                    <a:ext uri="{9D8B030D-6E8A-4147-A177-3AD203B41FA5}">
                      <a16:colId xmlns:a16="http://schemas.microsoft.com/office/drawing/2014/main" val="20000"/>
                    </a:ext>
                  </a:extLst>
                </a:gridCol>
              </a:tblGrid>
              <a:tr h="370850">
                <a:tc>
                  <a:txBody>
                    <a:bodyPr/>
                    <a:lstStyle/>
                    <a:p>
                      <a:pPr marL="0" marR="0" lvl="0" indent="0" algn="l" rtl="0">
                        <a:lnSpc>
                          <a:spcPct val="100000"/>
                        </a:lnSpc>
                        <a:spcBef>
                          <a:spcPts val="0"/>
                        </a:spcBef>
                        <a:spcAft>
                          <a:spcPts val="0"/>
                        </a:spcAft>
                        <a:buNone/>
                      </a:pPr>
                      <a:r>
                        <a:rPr lang="en-US" sz="1400" u="none" strike="noStrike" cap="none">
                          <a:solidFill>
                            <a:schemeClr val="dk1"/>
                          </a:solidFill>
                        </a:rPr>
                        <a:t>Tasks </a:t>
                      </a:r>
                      <a:endParaRPr sz="14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Food Champion </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Calculating Food waste </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Improving food storage efficiency </a:t>
                      </a: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Developing efficient, less waste menus </a:t>
                      </a:r>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Engaging with staff – why are we tracking waste? What actions are being taken?</a:t>
                      </a:r>
                      <a:endParaRPr/>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Engaging with the customer –  portion sizes, type of food</a:t>
                      </a:r>
                      <a:endParaRPr/>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Organising staff meetings to capture valuable ideas and review waste figures</a:t>
                      </a:r>
                      <a:endParaRPr/>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Creating a Food Waste Reduction Action Plan </a:t>
                      </a:r>
                      <a:endParaRPr/>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Developing partnerships with the local community and food redistribution organisations</a:t>
                      </a:r>
                      <a:endParaRPr/>
                    </a:p>
                  </a:txBody>
                  <a:tcPr marL="91450" marR="91450" marT="45725" marB="45725"/>
                </a:tc>
                <a:extLst>
                  <a:ext uri="{0D108BD9-81ED-4DB2-BD59-A6C34878D82A}">
                    <a16:rowId xmlns:a16="http://schemas.microsoft.com/office/drawing/2014/main" val="10009"/>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Setting goals and targets</a:t>
                      </a:r>
                      <a:endParaRPr/>
                    </a:p>
                  </a:txBody>
                  <a:tcPr marL="91450" marR="91450" marT="45725" marB="45725"/>
                </a:tc>
                <a:extLst>
                  <a:ext uri="{0D108BD9-81ED-4DB2-BD59-A6C34878D82A}">
                    <a16:rowId xmlns:a16="http://schemas.microsoft.com/office/drawing/2014/main" val="10010"/>
                  </a:ext>
                </a:extLst>
              </a:tr>
            </a:tbl>
          </a:graphicData>
        </a:graphic>
      </p:graphicFrame>
      <p:sp>
        <p:nvSpPr>
          <p:cNvPr id="237" name="Google Shape;237;p22"/>
          <p:cNvSpPr txBox="1"/>
          <p:nvPr/>
        </p:nvSpPr>
        <p:spPr>
          <a:xfrm>
            <a:off x="306030" y="1665978"/>
            <a:ext cx="3154623" cy="18158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3F3F3F"/>
                </a:solidFill>
                <a:latin typeface="Arial"/>
                <a:ea typeface="Arial"/>
                <a:cs typeface="Arial"/>
                <a:sym typeface="Arial"/>
              </a:rPr>
              <a:t>Some roles and tasks within a hospitality business have been outlined. </a:t>
            </a:r>
            <a:endParaRPr/>
          </a:p>
          <a:p>
            <a:pPr marL="0" marR="0" lvl="0" indent="0" algn="l" rtl="0">
              <a:lnSpc>
                <a:spcPct val="100000"/>
              </a:lnSpc>
              <a:spcBef>
                <a:spcPts val="0"/>
              </a:spcBef>
              <a:spcAft>
                <a:spcPts val="0"/>
              </a:spcAft>
              <a:buNone/>
            </a:pPr>
            <a:endParaRPr sz="14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rgbClr val="3F3F3F"/>
                </a:solidFill>
                <a:latin typeface="Arial"/>
                <a:ea typeface="Arial"/>
                <a:cs typeface="Arial"/>
                <a:sym typeface="Arial"/>
              </a:rPr>
              <a:t>Discuss how you would delegate some of these tasks, whose role(s) would they fit, and how would you ensure best practice?</a:t>
            </a:r>
            <a:endParaRPr/>
          </a:p>
        </p:txBody>
      </p:sp>
    </p:spTree>
    <p:extLst>
      <p:ext uri="{BB962C8B-B14F-4D97-AF65-F5344CB8AC3E}">
        <p14:creationId xmlns:p14="http://schemas.microsoft.com/office/powerpoint/2010/main" val="2881150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Google Shape;243;p23"/>
          <p:cNvSpPr txBox="1"/>
          <p:nvPr/>
        </p:nvSpPr>
        <p:spPr>
          <a:xfrm>
            <a:off x="4427249" y="257118"/>
            <a:ext cx="3337502"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a:solidFill>
                  <a:schemeClr val="dk1"/>
                </a:solidFill>
                <a:latin typeface="Arial"/>
                <a:ea typeface="Arial"/>
                <a:cs typeface="Arial"/>
                <a:sym typeface="Arial"/>
              </a:rPr>
              <a:t>Discussion</a:t>
            </a:r>
            <a:endParaRPr sz="4400" b="1" i="0" u="none" strike="noStrike" cap="none">
              <a:solidFill>
                <a:schemeClr val="dk1"/>
              </a:solidFill>
              <a:latin typeface="Arial"/>
              <a:ea typeface="Arial"/>
              <a:cs typeface="Arial"/>
              <a:sym typeface="Arial"/>
            </a:endParaRPr>
          </a:p>
        </p:txBody>
      </p:sp>
      <p:sp>
        <p:nvSpPr>
          <p:cNvPr id="245" name="Google Shape;245;p23"/>
          <p:cNvSpPr txBox="1"/>
          <p:nvPr/>
        </p:nvSpPr>
        <p:spPr>
          <a:xfrm>
            <a:off x="777003" y="1331328"/>
            <a:ext cx="10433690" cy="2677616"/>
          </a:xfrm>
          <a:prstGeom prst="rect">
            <a:avLst/>
          </a:prstGeom>
          <a:noFill/>
          <a:ln>
            <a:noFill/>
          </a:ln>
        </p:spPr>
        <p:txBody>
          <a:bodyPr spcFirstLastPara="1" wrap="square" lIns="91425" tIns="45700" rIns="91425" bIns="45700" anchor="t" anchorCtr="0">
            <a:spAutoFit/>
          </a:bodyPr>
          <a:lstStyle/>
          <a:p>
            <a:pPr marL="571500" marR="0" lvl="0" indent="-342900" algn="l" rtl="0">
              <a:lnSpc>
                <a:spcPct val="100000"/>
              </a:lnSpc>
              <a:spcBef>
                <a:spcPts val="0"/>
              </a:spcBef>
              <a:spcAft>
                <a:spcPts val="0"/>
              </a:spcAft>
              <a:buClr>
                <a:srgbClr val="000000"/>
              </a:buClr>
              <a:buSzPts val="2400"/>
              <a:buFont typeface="Arial"/>
              <a:buChar char="•"/>
            </a:pPr>
            <a:r>
              <a:rPr lang="en-US" sz="2800" dirty="0">
                <a:solidFill>
                  <a:srgbClr val="7030A0"/>
                </a:solidFill>
                <a:sym typeface="Arial"/>
              </a:rPr>
              <a:t>You have been asked by your manager to be a food waste champion, how might you increase staff engagement and awareness regarding food waste?</a:t>
            </a:r>
            <a:endParaRPr sz="2800" dirty="0">
              <a:solidFill>
                <a:srgbClr val="7030A0"/>
              </a:solidFill>
            </a:endParaRPr>
          </a:p>
          <a:p>
            <a:pPr marL="571500" marR="0" lvl="0" indent="-190500" algn="l" rtl="0">
              <a:lnSpc>
                <a:spcPct val="100000"/>
              </a:lnSpc>
              <a:spcBef>
                <a:spcPts val="0"/>
              </a:spcBef>
              <a:spcAft>
                <a:spcPts val="0"/>
              </a:spcAft>
              <a:buClr>
                <a:srgbClr val="000000"/>
              </a:buClr>
              <a:buSzPts val="2400"/>
              <a:buFont typeface="Arial"/>
              <a:buNone/>
            </a:pPr>
            <a:endParaRPr sz="2800" dirty="0">
              <a:solidFill>
                <a:srgbClr val="7030A0"/>
              </a:solidFill>
              <a:sym typeface="Arial"/>
            </a:endParaRPr>
          </a:p>
          <a:p>
            <a:pPr marL="571500" marR="0" lvl="0" indent="-342900" algn="l" rtl="0">
              <a:lnSpc>
                <a:spcPct val="100000"/>
              </a:lnSpc>
              <a:spcBef>
                <a:spcPts val="0"/>
              </a:spcBef>
              <a:spcAft>
                <a:spcPts val="0"/>
              </a:spcAft>
              <a:buClr>
                <a:srgbClr val="000000"/>
              </a:buClr>
              <a:buSzPts val="2400"/>
              <a:buFont typeface="Arial"/>
              <a:buChar char="•"/>
            </a:pPr>
            <a:r>
              <a:rPr lang="en-US" sz="2800" dirty="0">
                <a:solidFill>
                  <a:srgbClr val="7030A0"/>
                </a:solidFill>
                <a:sym typeface="Arial"/>
              </a:rPr>
              <a:t>What challenges do you think you will face and how will you overcome this?</a:t>
            </a:r>
            <a:endParaRPr sz="2800" dirty="0">
              <a:solidFill>
                <a:srgbClr val="7030A0"/>
              </a:solidFill>
              <a:sym typeface="Arial"/>
            </a:endParaRPr>
          </a:p>
        </p:txBody>
      </p:sp>
    </p:spTree>
    <p:extLst>
      <p:ext uri="{BB962C8B-B14F-4D97-AF65-F5344CB8AC3E}">
        <p14:creationId xmlns:p14="http://schemas.microsoft.com/office/powerpoint/2010/main" val="2061657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13"/>
          <p:cNvGrpSpPr/>
          <p:nvPr/>
        </p:nvGrpSpPr>
        <p:grpSpPr>
          <a:xfrm>
            <a:off x="-35" y="5560409"/>
            <a:ext cx="12195661" cy="1317008"/>
            <a:chOff x="-35" y="5560409"/>
            <a:chExt cx="12195661" cy="1317008"/>
          </a:xfrm>
        </p:grpSpPr>
        <p:sp>
          <p:nvSpPr>
            <p:cNvPr id="251" name="Google Shape;251;p13"/>
            <p:cNvSpPr/>
            <p:nvPr/>
          </p:nvSpPr>
          <p:spPr>
            <a:xfrm>
              <a:off x="1182893" y="5562605"/>
              <a:ext cx="9819119" cy="1310781"/>
            </a:xfrm>
            <a:custGeom>
              <a:avLst/>
              <a:gdLst/>
              <a:ahLst/>
              <a:cxnLst/>
              <a:rect l="l" t="t" r="r" b="b"/>
              <a:pathLst>
                <a:path w="9819119" h="1310781" extrusionOk="0">
                  <a:moveTo>
                    <a:pt x="0" y="1310781"/>
                  </a:moveTo>
                  <a:cubicBezTo>
                    <a:pt x="801154" y="519539"/>
                    <a:pt x="2746831" y="269"/>
                    <a:pt x="4911434" y="0"/>
                  </a:cubicBezTo>
                  <a:cubicBezTo>
                    <a:pt x="7070298" y="-269"/>
                    <a:pt x="9012858" y="515806"/>
                    <a:pt x="9819119" y="1303811"/>
                  </a:cubicBezTo>
                  <a:lnTo>
                    <a:pt x="0" y="1310781"/>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2" name="Google Shape;252;p13"/>
            <p:cNvSpPr/>
            <p:nvPr/>
          </p:nvSpPr>
          <p:spPr>
            <a:xfrm>
              <a:off x="-35" y="5603225"/>
              <a:ext cx="2153789" cy="1270946"/>
            </a:xfrm>
            <a:custGeom>
              <a:avLst/>
              <a:gdLst/>
              <a:ahLst/>
              <a:cxnLst/>
              <a:rect l="l" t="t" r="r" b="b"/>
              <a:pathLst>
                <a:path w="2153789" h="1270946" extrusionOk="0">
                  <a:moveTo>
                    <a:pt x="0" y="1"/>
                  </a:moveTo>
                  <a:cubicBezTo>
                    <a:pt x="384429" y="-325"/>
                    <a:pt x="761979" y="60246"/>
                    <a:pt x="1093351" y="175407"/>
                  </a:cubicBezTo>
                  <a:cubicBezTo>
                    <a:pt x="1747691" y="402809"/>
                    <a:pt x="2150710" y="817209"/>
                    <a:pt x="2153789" y="1265792"/>
                  </a:cubicBezTo>
                  <a:lnTo>
                    <a:pt x="3083" y="1270946"/>
                  </a:lnTo>
                  <a:cubicBezTo>
                    <a:pt x="2055" y="847298"/>
                    <a:pt x="1028" y="423649"/>
                    <a:pt x="0" y="1"/>
                  </a:cubicBez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3" name="Google Shape;253;p13"/>
            <p:cNvSpPr/>
            <p:nvPr/>
          </p:nvSpPr>
          <p:spPr>
            <a:xfrm flipH="1">
              <a:off x="10547360" y="5560409"/>
              <a:ext cx="1648266" cy="1317008"/>
            </a:xfrm>
            <a:custGeom>
              <a:avLst/>
              <a:gdLst/>
              <a:ahLst/>
              <a:cxnLst/>
              <a:rect l="l" t="t" r="r" b="b"/>
              <a:pathLst>
                <a:path w="1648266" h="1317008" extrusionOk="0">
                  <a:moveTo>
                    <a:pt x="0" y="3"/>
                  </a:moveTo>
                  <a:cubicBezTo>
                    <a:pt x="903133" y="-1592"/>
                    <a:pt x="1638925" y="580243"/>
                    <a:pt x="1648266" y="1303386"/>
                  </a:cubicBezTo>
                  <a:lnTo>
                    <a:pt x="3627" y="1317008"/>
                  </a:lnTo>
                  <a:lnTo>
                    <a:pt x="0" y="3"/>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54" name="Google Shape;254;p13"/>
          <p:cNvGrpSpPr/>
          <p:nvPr/>
        </p:nvGrpSpPr>
        <p:grpSpPr>
          <a:xfrm>
            <a:off x="4346237" y="2187361"/>
            <a:ext cx="3476945" cy="4244030"/>
            <a:chOff x="3618140" y="89170"/>
            <a:chExt cx="5385408" cy="6573539"/>
          </a:xfrm>
        </p:grpSpPr>
        <p:grpSp>
          <p:nvGrpSpPr>
            <p:cNvPr id="255" name="Google Shape;255;p13"/>
            <p:cNvGrpSpPr/>
            <p:nvPr/>
          </p:nvGrpSpPr>
          <p:grpSpPr>
            <a:xfrm>
              <a:off x="6435137" y="3458617"/>
              <a:ext cx="2568411" cy="3176464"/>
              <a:chOff x="6435137" y="3413352"/>
              <a:chExt cx="2568411" cy="3176464"/>
            </a:xfrm>
          </p:grpSpPr>
          <p:sp>
            <p:nvSpPr>
              <p:cNvPr id="256" name="Google Shape;256;p13"/>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7" name="Google Shape;257;p13"/>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8" name="Google Shape;258;p13"/>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59" name="Google Shape;259;p13"/>
            <p:cNvGrpSpPr/>
            <p:nvPr/>
          </p:nvGrpSpPr>
          <p:grpSpPr>
            <a:xfrm>
              <a:off x="3618140" y="3486245"/>
              <a:ext cx="2568411" cy="3176464"/>
              <a:chOff x="3618140" y="3440980"/>
              <a:chExt cx="2568411" cy="3176464"/>
            </a:xfrm>
          </p:grpSpPr>
          <p:sp>
            <p:nvSpPr>
              <p:cNvPr id="260" name="Google Shape;260;p13"/>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1" name="Google Shape;261;p13"/>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2" name="Google Shape;262;p13"/>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63" name="Google Shape;263;p13"/>
            <p:cNvGrpSpPr/>
            <p:nvPr/>
          </p:nvGrpSpPr>
          <p:grpSpPr>
            <a:xfrm>
              <a:off x="4056136" y="89170"/>
              <a:ext cx="4439320" cy="4434279"/>
              <a:chOff x="4056136" y="43905"/>
              <a:chExt cx="4439320" cy="4434279"/>
            </a:xfrm>
          </p:grpSpPr>
          <p:sp>
            <p:nvSpPr>
              <p:cNvPr id="264" name="Google Shape;264;p13"/>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5" name="Google Shape;265;p13"/>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6" name="Google Shape;266;p13"/>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7" name="Google Shape;267;p13"/>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268" name="Google Shape;268;p13"/>
          <p:cNvSpPr/>
          <p:nvPr/>
        </p:nvSpPr>
        <p:spPr>
          <a:xfrm>
            <a:off x="94" y="5100807"/>
            <a:ext cx="1468886" cy="1758646"/>
          </a:xfrm>
          <a:custGeom>
            <a:avLst/>
            <a:gdLst/>
            <a:ahLst/>
            <a:cxnLst/>
            <a:rect l="l" t="t" r="r" b="b"/>
            <a:pathLst>
              <a:path w="1468886" h="1758646" extrusionOk="0">
                <a:moveTo>
                  <a:pt x="1206376" y="716527"/>
                </a:moveTo>
                <a:cubicBezTo>
                  <a:pt x="1195721" y="718413"/>
                  <a:pt x="1195627" y="727371"/>
                  <a:pt x="1192610" y="735197"/>
                </a:cubicBezTo>
                <a:cubicBezTo>
                  <a:pt x="1136883" y="877296"/>
                  <a:pt x="1080496" y="1019112"/>
                  <a:pt x="1024958" y="1161210"/>
                </a:cubicBezTo>
                <a:cubicBezTo>
                  <a:pt x="989504" y="1251825"/>
                  <a:pt x="928685" y="1269647"/>
                  <a:pt x="839296" y="1245696"/>
                </a:cubicBezTo>
                <a:cubicBezTo>
                  <a:pt x="830338" y="1243244"/>
                  <a:pt x="821475" y="1240510"/>
                  <a:pt x="803559" y="1235230"/>
                </a:cubicBezTo>
                <a:cubicBezTo>
                  <a:pt x="819401" y="1265026"/>
                  <a:pt x="839202" y="1281621"/>
                  <a:pt x="857589" y="1298311"/>
                </a:cubicBezTo>
                <a:cubicBezTo>
                  <a:pt x="872204" y="1311701"/>
                  <a:pt x="874562" y="1324713"/>
                  <a:pt x="869281" y="1342817"/>
                </a:cubicBezTo>
                <a:cubicBezTo>
                  <a:pt x="843539" y="1430321"/>
                  <a:pt x="802805" y="1508394"/>
                  <a:pt x="736046" y="1572702"/>
                </a:cubicBezTo>
                <a:cubicBezTo>
                  <a:pt x="669947" y="1636349"/>
                  <a:pt x="600548" y="1696413"/>
                  <a:pt x="533223" y="1758647"/>
                </a:cubicBezTo>
                <a:cubicBezTo>
                  <a:pt x="355482" y="1758647"/>
                  <a:pt x="177741" y="1758647"/>
                  <a:pt x="0" y="1758647"/>
                </a:cubicBezTo>
                <a:cubicBezTo>
                  <a:pt x="283" y="1591466"/>
                  <a:pt x="660" y="1424286"/>
                  <a:pt x="943" y="1257106"/>
                </a:cubicBezTo>
                <a:cubicBezTo>
                  <a:pt x="26496" y="1192893"/>
                  <a:pt x="68268" y="1137826"/>
                  <a:pt x="102213" y="1078327"/>
                </a:cubicBezTo>
                <a:cubicBezTo>
                  <a:pt x="113622" y="1058337"/>
                  <a:pt x="132764" y="1057677"/>
                  <a:pt x="152376" y="1061355"/>
                </a:cubicBezTo>
                <a:cubicBezTo>
                  <a:pt x="173309" y="1065220"/>
                  <a:pt x="192262" y="1075027"/>
                  <a:pt x="214232" y="1083891"/>
                </a:cubicBezTo>
                <a:cubicBezTo>
                  <a:pt x="197920" y="1060978"/>
                  <a:pt x="179344" y="1042591"/>
                  <a:pt x="162466" y="1022978"/>
                </a:cubicBezTo>
                <a:cubicBezTo>
                  <a:pt x="144362" y="1001951"/>
                  <a:pt x="148510" y="987335"/>
                  <a:pt x="166049" y="968854"/>
                </a:cubicBezTo>
                <a:cubicBezTo>
                  <a:pt x="216967" y="915201"/>
                  <a:pt x="274674" y="868621"/>
                  <a:pt x="326063" y="815534"/>
                </a:cubicBezTo>
                <a:cubicBezTo>
                  <a:pt x="414886" y="723599"/>
                  <a:pt x="510027" y="638265"/>
                  <a:pt x="600265" y="547838"/>
                </a:cubicBezTo>
                <a:cubicBezTo>
                  <a:pt x="610166" y="537938"/>
                  <a:pt x="621481" y="531337"/>
                  <a:pt x="634210" y="526717"/>
                </a:cubicBezTo>
                <a:cubicBezTo>
                  <a:pt x="677491" y="496261"/>
                  <a:pt x="723788" y="515685"/>
                  <a:pt x="768766" y="519551"/>
                </a:cubicBezTo>
                <a:cubicBezTo>
                  <a:pt x="790358" y="521437"/>
                  <a:pt x="811480" y="528132"/>
                  <a:pt x="836185" y="533317"/>
                </a:cubicBezTo>
                <a:cubicBezTo>
                  <a:pt x="809971" y="502956"/>
                  <a:pt x="786115" y="475422"/>
                  <a:pt x="762165" y="447700"/>
                </a:cubicBezTo>
                <a:cubicBezTo>
                  <a:pt x="994030" y="293061"/>
                  <a:pt x="1235513" y="156903"/>
                  <a:pt x="1468886" y="0"/>
                </a:cubicBezTo>
                <a:cubicBezTo>
                  <a:pt x="1446445" y="60724"/>
                  <a:pt x="1425040" y="119374"/>
                  <a:pt x="1403164" y="177741"/>
                </a:cubicBezTo>
                <a:cubicBezTo>
                  <a:pt x="1350266" y="318897"/>
                  <a:pt x="1296237" y="459581"/>
                  <a:pt x="1244848" y="601208"/>
                </a:cubicBezTo>
                <a:cubicBezTo>
                  <a:pt x="1231081" y="639208"/>
                  <a:pt x="1209205" y="674850"/>
                  <a:pt x="1206376" y="716527"/>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9" name="Google Shape;269;p13"/>
          <p:cNvSpPr/>
          <p:nvPr/>
        </p:nvSpPr>
        <p:spPr>
          <a:xfrm>
            <a:off x="1989976" y="5720983"/>
            <a:ext cx="1707806" cy="1138470"/>
          </a:xfrm>
          <a:custGeom>
            <a:avLst/>
            <a:gdLst/>
            <a:ahLst/>
            <a:cxnLst/>
            <a:rect l="l" t="t" r="r" b="b"/>
            <a:pathLst>
              <a:path w="1707806" h="1138470" extrusionOk="0">
                <a:moveTo>
                  <a:pt x="663410" y="1138471"/>
                </a:moveTo>
                <a:cubicBezTo>
                  <a:pt x="598349" y="1055682"/>
                  <a:pt x="534041" y="972328"/>
                  <a:pt x="467943" y="890293"/>
                </a:cubicBezTo>
                <a:cubicBezTo>
                  <a:pt x="445501" y="862477"/>
                  <a:pt x="443238" y="833341"/>
                  <a:pt x="451347" y="801376"/>
                </a:cubicBezTo>
                <a:cubicBezTo>
                  <a:pt x="461059" y="762810"/>
                  <a:pt x="471714" y="724527"/>
                  <a:pt x="482841" y="682850"/>
                </a:cubicBezTo>
                <a:cubicBezTo>
                  <a:pt x="455873" y="695957"/>
                  <a:pt x="435317" y="714721"/>
                  <a:pt x="413819" y="731694"/>
                </a:cubicBezTo>
                <a:cubicBezTo>
                  <a:pt x="397789" y="744329"/>
                  <a:pt x="387888" y="744140"/>
                  <a:pt x="378365" y="723867"/>
                </a:cubicBezTo>
                <a:cubicBezTo>
                  <a:pt x="362241" y="689545"/>
                  <a:pt x="343948" y="656354"/>
                  <a:pt x="326221" y="622786"/>
                </a:cubicBezTo>
                <a:cubicBezTo>
                  <a:pt x="321412" y="613639"/>
                  <a:pt x="318961" y="602607"/>
                  <a:pt x="307834" y="598082"/>
                </a:cubicBezTo>
                <a:cubicBezTo>
                  <a:pt x="276340" y="556498"/>
                  <a:pt x="257576" y="507749"/>
                  <a:pt x="233249" y="462300"/>
                </a:cubicBezTo>
                <a:cubicBezTo>
                  <a:pt x="186480" y="374703"/>
                  <a:pt x="141879" y="285880"/>
                  <a:pt x="100202" y="195642"/>
                </a:cubicBezTo>
                <a:cubicBezTo>
                  <a:pt x="85210" y="162168"/>
                  <a:pt x="70500" y="128600"/>
                  <a:pt x="49567" y="98238"/>
                </a:cubicBezTo>
                <a:cubicBezTo>
                  <a:pt x="39007" y="72873"/>
                  <a:pt x="21185" y="51940"/>
                  <a:pt x="7230" y="28650"/>
                </a:cubicBezTo>
                <a:cubicBezTo>
                  <a:pt x="2987" y="21578"/>
                  <a:pt x="-3519" y="13657"/>
                  <a:pt x="2327" y="5643"/>
                </a:cubicBezTo>
                <a:cubicBezTo>
                  <a:pt x="9587" y="-4258"/>
                  <a:pt x="20242" y="1022"/>
                  <a:pt x="27786" y="5266"/>
                </a:cubicBezTo>
                <a:cubicBezTo>
                  <a:pt x="47493" y="16392"/>
                  <a:pt x="72009" y="19975"/>
                  <a:pt x="85493" y="41097"/>
                </a:cubicBezTo>
                <a:cubicBezTo>
                  <a:pt x="121890" y="58635"/>
                  <a:pt x="158475" y="75985"/>
                  <a:pt x="194683" y="93994"/>
                </a:cubicBezTo>
                <a:cubicBezTo>
                  <a:pt x="202698" y="97955"/>
                  <a:pt x="210619" y="98898"/>
                  <a:pt x="219105" y="98520"/>
                </a:cubicBezTo>
                <a:cubicBezTo>
                  <a:pt x="239944" y="100218"/>
                  <a:pt x="256256" y="113136"/>
                  <a:pt x="274077" y="121622"/>
                </a:cubicBezTo>
                <a:cubicBezTo>
                  <a:pt x="457853" y="208748"/>
                  <a:pt x="641158" y="297101"/>
                  <a:pt x="824650" y="385075"/>
                </a:cubicBezTo>
                <a:cubicBezTo>
                  <a:pt x="831345" y="388281"/>
                  <a:pt x="837286" y="392713"/>
                  <a:pt x="843415" y="396767"/>
                </a:cubicBezTo>
                <a:cubicBezTo>
                  <a:pt x="922054" y="440047"/>
                  <a:pt x="1004843" y="475124"/>
                  <a:pt x="1083860" y="517839"/>
                </a:cubicBezTo>
                <a:cubicBezTo>
                  <a:pt x="1107999" y="530945"/>
                  <a:pt x="1132232" y="543769"/>
                  <a:pt x="1155522" y="558384"/>
                </a:cubicBezTo>
                <a:cubicBezTo>
                  <a:pt x="1208609" y="591575"/>
                  <a:pt x="1229259" y="645133"/>
                  <a:pt x="1212569" y="705952"/>
                </a:cubicBezTo>
                <a:cubicBezTo>
                  <a:pt x="1207289" y="725282"/>
                  <a:pt x="1200217" y="744140"/>
                  <a:pt x="1191165" y="762244"/>
                </a:cubicBezTo>
                <a:cubicBezTo>
                  <a:pt x="1194465" y="763848"/>
                  <a:pt x="1194371" y="760076"/>
                  <a:pt x="1195691" y="758850"/>
                </a:cubicBezTo>
                <a:cubicBezTo>
                  <a:pt x="1268485" y="695768"/>
                  <a:pt x="1284420" y="695391"/>
                  <a:pt x="1373526" y="747629"/>
                </a:cubicBezTo>
                <a:cubicBezTo>
                  <a:pt x="1433590" y="782894"/>
                  <a:pt x="1484037" y="828343"/>
                  <a:pt x="1527506" y="882373"/>
                </a:cubicBezTo>
                <a:cubicBezTo>
                  <a:pt x="1584458" y="953092"/>
                  <a:pt x="1639336" y="1025509"/>
                  <a:pt x="1691857" y="1099528"/>
                </a:cubicBezTo>
                <a:cubicBezTo>
                  <a:pt x="1699683" y="1110560"/>
                  <a:pt x="1714299" y="1121026"/>
                  <a:pt x="1704587" y="1138471"/>
                </a:cubicBezTo>
                <a:cubicBezTo>
                  <a:pt x="1357497" y="1138471"/>
                  <a:pt x="1010406" y="1138471"/>
                  <a:pt x="663410" y="1138471"/>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0" name="Google Shape;270;p13"/>
          <p:cNvSpPr/>
          <p:nvPr/>
        </p:nvSpPr>
        <p:spPr>
          <a:xfrm>
            <a:off x="10947632" y="5497358"/>
            <a:ext cx="1240691" cy="1362569"/>
          </a:xfrm>
          <a:custGeom>
            <a:avLst/>
            <a:gdLst/>
            <a:ahLst/>
            <a:cxnLst/>
            <a:rect l="l" t="t" r="r" b="b"/>
            <a:pathLst>
              <a:path w="1240691" h="1362569" extrusionOk="0">
                <a:moveTo>
                  <a:pt x="1240312" y="937026"/>
                </a:moveTo>
                <a:cubicBezTo>
                  <a:pt x="1240312" y="1072430"/>
                  <a:pt x="1240030" y="1207739"/>
                  <a:pt x="1240690" y="1343143"/>
                </a:cubicBezTo>
                <a:cubicBezTo>
                  <a:pt x="1240784" y="1358984"/>
                  <a:pt x="1237107" y="1362662"/>
                  <a:pt x="1221266" y="1362567"/>
                </a:cubicBezTo>
                <a:cubicBezTo>
                  <a:pt x="1087937" y="1361813"/>
                  <a:pt x="954701" y="1362190"/>
                  <a:pt x="821372" y="1362190"/>
                </a:cubicBezTo>
                <a:cubicBezTo>
                  <a:pt x="755745" y="1324945"/>
                  <a:pt x="702564" y="1271481"/>
                  <a:pt x="643442" y="1225655"/>
                </a:cubicBezTo>
                <a:cubicBezTo>
                  <a:pt x="591959" y="1185675"/>
                  <a:pt x="554807" y="1135983"/>
                  <a:pt x="527086" y="1077710"/>
                </a:cubicBezTo>
                <a:cubicBezTo>
                  <a:pt x="497195" y="1014911"/>
                  <a:pt x="498515" y="1005011"/>
                  <a:pt x="552261" y="959185"/>
                </a:cubicBezTo>
                <a:cubicBezTo>
                  <a:pt x="537647" y="963711"/>
                  <a:pt x="523408" y="966823"/>
                  <a:pt x="509076" y="968802"/>
                </a:cubicBezTo>
                <a:cubicBezTo>
                  <a:pt x="452689" y="976723"/>
                  <a:pt x="404693" y="949661"/>
                  <a:pt x="379707" y="898461"/>
                </a:cubicBezTo>
                <a:cubicBezTo>
                  <a:pt x="307667" y="751270"/>
                  <a:pt x="247037" y="598988"/>
                  <a:pt x="180938" y="449157"/>
                </a:cubicBezTo>
                <a:cubicBezTo>
                  <a:pt x="121346" y="310359"/>
                  <a:pt x="62130" y="171372"/>
                  <a:pt x="5649" y="31254"/>
                </a:cubicBezTo>
                <a:cubicBezTo>
                  <a:pt x="1877" y="21919"/>
                  <a:pt x="-5101" y="10887"/>
                  <a:pt x="6026" y="2495"/>
                </a:cubicBezTo>
                <a:cubicBezTo>
                  <a:pt x="13758" y="-3351"/>
                  <a:pt x="21961" y="2306"/>
                  <a:pt x="29316" y="6926"/>
                </a:cubicBezTo>
                <a:cubicBezTo>
                  <a:pt x="167266" y="93675"/>
                  <a:pt x="313702" y="165338"/>
                  <a:pt x="454669" y="246711"/>
                </a:cubicBezTo>
                <a:cubicBezTo>
                  <a:pt x="461081" y="250389"/>
                  <a:pt x="467681" y="253783"/>
                  <a:pt x="473716" y="258027"/>
                </a:cubicBezTo>
                <a:cubicBezTo>
                  <a:pt x="509170" y="283014"/>
                  <a:pt x="548678" y="301307"/>
                  <a:pt x="585452" y="324220"/>
                </a:cubicBezTo>
                <a:cubicBezTo>
                  <a:pt x="615438" y="342984"/>
                  <a:pt x="616003" y="350716"/>
                  <a:pt x="589884" y="373063"/>
                </a:cubicBezTo>
                <a:cubicBezTo>
                  <a:pt x="581115" y="380607"/>
                  <a:pt x="571592" y="387207"/>
                  <a:pt x="561785" y="400691"/>
                </a:cubicBezTo>
                <a:cubicBezTo>
                  <a:pt x="592619" y="392865"/>
                  <a:pt x="620812" y="391828"/>
                  <a:pt x="648251" y="386453"/>
                </a:cubicBezTo>
                <a:cubicBezTo>
                  <a:pt x="677482" y="380701"/>
                  <a:pt x="702564" y="386830"/>
                  <a:pt x="725476" y="405029"/>
                </a:cubicBezTo>
                <a:cubicBezTo>
                  <a:pt x="784975" y="452364"/>
                  <a:pt x="842965" y="501584"/>
                  <a:pt x="900011" y="551842"/>
                </a:cubicBezTo>
                <a:cubicBezTo>
                  <a:pt x="965827" y="609737"/>
                  <a:pt x="1031738" y="667350"/>
                  <a:pt x="1097648" y="725151"/>
                </a:cubicBezTo>
                <a:cubicBezTo>
                  <a:pt x="1104814" y="731469"/>
                  <a:pt x="1111886" y="737692"/>
                  <a:pt x="1118582" y="744576"/>
                </a:cubicBezTo>
                <a:cubicBezTo>
                  <a:pt x="1131876" y="758342"/>
                  <a:pt x="1132820" y="772014"/>
                  <a:pt x="1119336" y="786253"/>
                </a:cubicBezTo>
                <a:cubicBezTo>
                  <a:pt x="1105758" y="800585"/>
                  <a:pt x="1092179" y="814823"/>
                  <a:pt x="1077282" y="827835"/>
                </a:cubicBezTo>
                <a:cubicBezTo>
                  <a:pt x="1086239" y="821707"/>
                  <a:pt x="1096705" y="819255"/>
                  <a:pt x="1106701" y="816049"/>
                </a:cubicBezTo>
                <a:cubicBezTo>
                  <a:pt x="1147434" y="803131"/>
                  <a:pt x="1160447" y="806526"/>
                  <a:pt x="1184681" y="841979"/>
                </a:cubicBezTo>
                <a:cubicBezTo>
                  <a:pt x="1205236" y="872247"/>
                  <a:pt x="1226452" y="902515"/>
                  <a:pt x="1240312" y="937026"/>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1" name="Google Shape;271;p13"/>
          <p:cNvSpPr/>
          <p:nvPr/>
        </p:nvSpPr>
        <p:spPr>
          <a:xfrm>
            <a:off x="3279770" y="5671182"/>
            <a:ext cx="1367291" cy="1188366"/>
          </a:xfrm>
          <a:custGeom>
            <a:avLst/>
            <a:gdLst/>
            <a:ahLst/>
            <a:cxnLst/>
            <a:rect l="l" t="t" r="r" b="b"/>
            <a:pathLst>
              <a:path w="1367291" h="1188366" extrusionOk="0">
                <a:moveTo>
                  <a:pt x="326723" y="231299"/>
                </a:moveTo>
                <a:cubicBezTo>
                  <a:pt x="499372" y="355482"/>
                  <a:pt x="672305" y="479383"/>
                  <a:pt x="844577" y="604131"/>
                </a:cubicBezTo>
                <a:cubicBezTo>
                  <a:pt x="901718" y="645526"/>
                  <a:pt x="958293" y="687863"/>
                  <a:pt x="1013549" y="731803"/>
                </a:cubicBezTo>
                <a:cubicBezTo>
                  <a:pt x="1080496" y="784984"/>
                  <a:pt x="1089831" y="839862"/>
                  <a:pt x="1047211" y="914824"/>
                </a:cubicBezTo>
                <a:cubicBezTo>
                  <a:pt x="1037876" y="931231"/>
                  <a:pt x="1026467" y="946507"/>
                  <a:pt x="1013831" y="965554"/>
                </a:cubicBezTo>
                <a:cubicBezTo>
                  <a:pt x="1048625" y="954427"/>
                  <a:pt x="1074933" y="933305"/>
                  <a:pt x="1104729" y="919068"/>
                </a:cubicBezTo>
                <a:cubicBezTo>
                  <a:pt x="1113310" y="915013"/>
                  <a:pt x="1118873" y="910392"/>
                  <a:pt x="1130094" y="916239"/>
                </a:cubicBezTo>
                <a:cubicBezTo>
                  <a:pt x="1242490" y="975360"/>
                  <a:pt x="1317641" y="1067201"/>
                  <a:pt x="1366956" y="1182049"/>
                </a:cubicBezTo>
                <a:cubicBezTo>
                  <a:pt x="1367711" y="1183840"/>
                  <a:pt x="1366956" y="1186198"/>
                  <a:pt x="1366956" y="1188367"/>
                </a:cubicBezTo>
                <a:cubicBezTo>
                  <a:pt x="1053811" y="1188367"/>
                  <a:pt x="740667" y="1188367"/>
                  <a:pt x="427427" y="1188367"/>
                </a:cubicBezTo>
                <a:cubicBezTo>
                  <a:pt x="371701" y="1109915"/>
                  <a:pt x="330118" y="1023355"/>
                  <a:pt x="285894" y="938398"/>
                </a:cubicBezTo>
                <a:cubicBezTo>
                  <a:pt x="274580" y="916616"/>
                  <a:pt x="279011" y="893043"/>
                  <a:pt x="287026" y="870601"/>
                </a:cubicBezTo>
                <a:cubicBezTo>
                  <a:pt x="300510" y="832790"/>
                  <a:pt x="318048" y="796770"/>
                  <a:pt x="337850" y="760468"/>
                </a:cubicBezTo>
                <a:cubicBezTo>
                  <a:pt x="319180" y="770557"/>
                  <a:pt x="301547" y="780647"/>
                  <a:pt x="283443" y="789793"/>
                </a:cubicBezTo>
                <a:cubicBezTo>
                  <a:pt x="254872" y="804220"/>
                  <a:pt x="243935" y="800637"/>
                  <a:pt x="232997" y="770557"/>
                </a:cubicBezTo>
                <a:cubicBezTo>
                  <a:pt x="217061" y="726994"/>
                  <a:pt x="203389" y="682488"/>
                  <a:pt x="190188" y="638076"/>
                </a:cubicBezTo>
                <a:cubicBezTo>
                  <a:pt x="159731" y="536052"/>
                  <a:pt x="125692" y="435065"/>
                  <a:pt x="96273" y="332664"/>
                </a:cubicBezTo>
                <a:cubicBezTo>
                  <a:pt x="92501" y="319463"/>
                  <a:pt x="87598" y="306545"/>
                  <a:pt x="89484" y="292401"/>
                </a:cubicBezTo>
                <a:cubicBezTo>
                  <a:pt x="64402" y="194431"/>
                  <a:pt x="37811" y="96933"/>
                  <a:pt x="0" y="0"/>
                </a:cubicBezTo>
                <a:cubicBezTo>
                  <a:pt x="108908" y="77225"/>
                  <a:pt x="217815" y="154262"/>
                  <a:pt x="326723" y="231299"/>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2" name="Google Shape;272;p13"/>
          <p:cNvSpPr/>
          <p:nvPr/>
        </p:nvSpPr>
        <p:spPr>
          <a:xfrm>
            <a:off x="6334800" y="5614803"/>
            <a:ext cx="1748303" cy="1244651"/>
          </a:xfrm>
          <a:custGeom>
            <a:avLst/>
            <a:gdLst/>
            <a:ahLst/>
            <a:cxnLst/>
            <a:rect l="l" t="t" r="r" b="b"/>
            <a:pathLst>
              <a:path w="1748303" h="1244651" extrusionOk="0">
                <a:moveTo>
                  <a:pt x="46150" y="687761"/>
                </a:moveTo>
                <a:cubicBezTo>
                  <a:pt x="64538" y="685686"/>
                  <a:pt x="69818" y="704828"/>
                  <a:pt x="74721" y="717085"/>
                </a:cubicBezTo>
                <a:cubicBezTo>
                  <a:pt x="92448" y="762251"/>
                  <a:pt x="96974" y="810906"/>
                  <a:pt x="108666" y="857675"/>
                </a:cubicBezTo>
                <a:cubicBezTo>
                  <a:pt x="139594" y="981481"/>
                  <a:pt x="123565" y="1107078"/>
                  <a:pt x="126582" y="1232016"/>
                </a:cubicBezTo>
                <a:cubicBezTo>
                  <a:pt x="126676" y="1236259"/>
                  <a:pt x="127053" y="1240408"/>
                  <a:pt x="127337" y="1244651"/>
                </a:cubicBezTo>
                <a:cubicBezTo>
                  <a:pt x="87168" y="1244651"/>
                  <a:pt x="46905" y="1244651"/>
                  <a:pt x="6736" y="1244651"/>
                </a:cubicBezTo>
                <a:cubicBezTo>
                  <a:pt x="985" y="1165823"/>
                  <a:pt x="-1467" y="1086806"/>
                  <a:pt x="890" y="1007789"/>
                </a:cubicBezTo>
                <a:cubicBezTo>
                  <a:pt x="3719" y="912271"/>
                  <a:pt x="5417" y="816469"/>
                  <a:pt x="25218" y="722271"/>
                </a:cubicBezTo>
                <a:cubicBezTo>
                  <a:pt x="28235" y="707939"/>
                  <a:pt x="28046" y="689835"/>
                  <a:pt x="46150" y="687761"/>
                </a:cubicBezTo>
                <a:close/>
                <a:moveTo>
                  <a:pt x="1200855" y="274"/>
                </a:moveTo>
                <a:cubicBezTo>
                  <a:pt x="1224051" y="-1894"/>
                  <a:pt x="1229426" y="8855"/>
                  <a:pt x="1226597" y="30731"/>
                </a:cubicBezTo>
                <a:cubicBezTo>
                  <a:pt x="1214244" y="126343"/>
                  <a:pt x="1181619" y="214129"/>
                  <a:pt x="1130607" y="295975"/>
                </a:cubicBezTo>
                <a:cubicBezTo>
                  <a:pt x="1073749" y="387156"/>
                  <a:pt x="1016230" y="477865"/>
                  <a:pt x="955695" y="566594"/>
                </a:cubicBezTo>
                <a:cubicBezTo>
                  <a:pt x="950132" y="574703"/>
                  <a:pt x="941457" y="582152"/>
                  <a:pt x="941457" y="600256"/>
                </a:cubicBezTo>
                <a:cubicBezTo>
                  <a:pt x="983606" y="568669"/>
                  <a:pt x="1021699" y="538684"/>
                  <a:pt x="1061302" y="510773"/>
                </a:cubicBezTo>
                <a:cubicBezTo>
                  <a:pt x="1162855" y="439394"/>
                  <a:pt x="1246775" y="348307"/>
                  <a:pt x="1337390" y="264765"/>
                </a:cubicBezTo>
                <a:cubicBezTo>
                  <a:pt x="1442432" y="168021"/>
                  <a:pt x="1568784" y="121628"/>
                  <a:pt x="1705602" y="96452"/>
                </a:cubicBezTo>
                <a:cubicBezTo>
                  <a:pt x="1708713" y="95887"/>
                  <a:pt x="1711920" y="95698"/>
                  <a:pt x="1715125" y="95981"/>
                </a:cubicBezTo>
                <a:cubicBezTo>
                  <a:pt x="1726252" y="96924"/>
                  <a:pt x="1741150" y="90795"/>
                  <a:pt x="1746902" y="103430"/>
                </a:cubicBezTo>
                <a:cubicBezTo>
                  <a:pt x="1752465" y="115594"/>
                  <a:pt x="1740207" y="124363"/>
                  <a:pt x="1732098" y="132190"/>
                </a:cubicBezTo>
                <a:cubicBezTo>
                  <a:pt x="1603106" y="256749"/>
                  <a:pt x="1466665" y="370089"/>
                  <a:pt x="1289584" y="421101"/>
                </a:cubicBezTo>
                <a:cubicBezTo>
                  <a:pt x="1159272" y="458630"/>
                  <a:pt x="1050553" y="533309"/>
                  <a:pt x="947868" y="618549"/>
                </a:cubicBezTo>
                <a:cubicBezTo>
                  <a:pt x="937308" y="627318"/>
                  <a:pt x="926276" y="635522"/>
                  <a:pt x="915715" y="644102"/>
                </a:cubicBezTo>
                <a:cubicBezTo>
                  <a:pt x="914207" y="645328"/>
                  <a:pt x="913546" y="647591"/>
                  <a:pt x="908832" y="655323"/>
                </a:cubicBezTo>
                <a:cubicBezTo>
                  <a:pt x="963710" y="637502"/>
                  <a:pt x="1014628" y="623735"/>
                  <a:pt x="1063377" y="604594"/>
                </a:cubicBezTo>
                <a:cubicBezTo>
                  <a:pt x="1212830" y="545756"/>
                  <a:pt x="1367281" y="529726"/>
                  <a:pt x="1525692" y="547830"/>
                </a:cubicBezTo>
                <a:cubicBezTo>
                  <a:pt x="1550962" y="550753"/>
                  <a:pt x="1589245" y="554053"/>
                  <a:pt x="1592640" y="579795"/>
                </a:cubicBezTo>
                <a:cubicBezTo>
                  <a:pt x="1596128" y="605442"/>
                  <a:pt x="1557469" y="604405"/>
                  <a:pt x="1536536" y="613834"/>
                </a:cubicBezTo>
                <a:cubicBezTo>
                  <a:pt x="1408958" y="671541"/>
                  <a:pt x="1273555" y="685874"/>
                  <a:pt x="1135605" y="686157"/>
                </a:cubicBezTo>
                <a:cubicBezTo>
                  <a:pt x="1055268" y="686251"/>
                  <a:pt x="974930" y="686817"/>
                  <a:pt x="894594" y="686157"/>
                </a:cubicBezTo>
                <a:cubicBezTo>
                  <a:pt x="873472" y="685968"/>
                  <a:pt x="854425" y="690400"/>
                  <a:pt x="838489" y="703601"/>
                </a:cubicBezTo>
                <a:cubicBezTo>
                  <a:pt x="788892" y="744523"/>
                  <a:pt x="739859" y="786201"/>
                  <a:pt x="690828" y="827878"/>
                </a:cubicBezTo>
                <a:cubicBezTo>
                  <a:pt x="687999" y="830330"/>
                  <a:pt x="687245" y="835233"/>
                  <a:pt x="685548" y="839005"/>
                </a:cubicBezTo>
                <a:cubicBezTo>
                  <a:pt x="677627" y="848339"/>
                  <a:pt x="672063" y="859749"/>
                  <a:pt x="658957" y="866727"/>
                </a:cubicBezTo>
                <a:cubicBezTo>
                  <a:pt x="669612" y="868895"/>
                  <a:pt x="677155" y="858052"/>
                  <a:pt x="686019" y="864087"/>
                </a:cubicBezTo>
                <a:cubicBezTo>
                  <a:pt x="711666" y="861635"/>
                  <a:pt x="733919" y="849094"/>
                  <a:pt x="757021" y="839193"/>
                </a:cubicBezTo>
                <a:cubicBezTo>
                  <a:pt x="851879" y="798553"/>
                  <a:pt x="952112" y="780072"/>
                  <a:pt x="1053759" y="768474"/>
                </a:cubicBezTo>
                <a:cubicBezTo>
                  <a:pt x="1145223" y="758102"/>
                  <a:pt x="1236780" y="755179"/>
                  <a:pt x="1327773" y="773849"/>
                </a:cubicBezTo>
                <a:cubicBezTo>
                  <a:pt x="1338239" y="776017"/>
                  <a:pt x="1351911" y="775923"/>
                  <a:pt x="1353797" y="787710"/>
                </a:cubicBezTo>
                <a:cubicBezTo>
                  <a:pt x="1356249" y="803079"/>
                  <a:pt x="1339465" y="804399"/>
                  <a:pt x="1330036" y="808077"/>
                </a:cubicBezTo>
                <a:cubicBezTo>
                  <a:pt x="1175490" y="868989"/>
                  <a:pt x="1019437" y="920850"/>
                  <a:pt x="849333" y="916890"/>
                </a:cubicBezTo>
                <a:cubicBezTo>
                  <a:pt x="794926" y="915570"/>
                  <a:pt x="739671" y="918305"/>
                  <a:pt x="684887" y="921605"/>
                </a:cubicBezTo>
                <a:cubicBezTo>
                  <a:pt x="679324" y="926980"/>
                  <a:pt x="672252" y="929242"/>
                  <a:pt x="664991" y="929337"/>
                </a:cubicBezTo>
                <a:cubicBezTo>
                  <a:pt x="622749" y="929997"/>
                  <a:pt x="589841" y="948572"/>
                  <a:pt x="563721" y="980632"/>
                </a:cubicBezTo>
                <a:cubicBezTo>
                  <a:pt x="524213" y="1018631"/>
                  <a:pt x="486779" y="1058517"/>
                  <a:pt x="453494" y="1103872"/>
                </a:cubicBezTo>
                <a:cubicBezTo>
                  <a:pt x="522233" y="1073981"/>
                  <a:pt x="583806" y="1028155"/>
                  <a:pt x="658203" y="1011654"/>
                </a:cubicBezTo>
                <a:cubicBezTo>
                  <a:pt x="665180" y="1009674"/>
                  <a:pt x="672063" y="1005619"/>
                  <a:pt x="679513" y="1010240"/>
                </a:cubicBezTo>
                <a:cubicBezTo>
                  <a:pt x="738068" y="1000904"/>
                  <a:pt x="796435" y="988835"/>
                  <a:pt x="855368" y="982800"/>
                </a:cubicBezTo>
                <a:cubicBezTo>
                  <a:pt x="932687" y="974974"/>
                  <a:pt x="1009913" y="960076"/>
                  <a:pt x="1088175" y="971768"/>
                </a:cubicBezTo>
                <a:cubicBezTo>
                  <a:pt x="1097510" y="973182"/>
                  <a:pt x="1106940" y="975068"/>
                  <a:pt x="1115709" y="978369"/>
                </a:cubicBezTo>
                <a:cubicBezTo>
                  <a:pt x="1138339" y="986949"/>
                  <a:pt x="1140979" y="999585"/>
                  <a:pt x="1125327" y="1019103"/>
                </a:cubicBezTo>
                <a:cubicBezTo>
                  <a:pt x="1089119" y="1064364"/>
                  <a:pt x="1037540" y="1080016"/>
                  <a:pt x="985020" y="1091802"/>
                </a:cubicBezTo>
                <a:cubicBezTo>
                  <a:pt x="803130" y="1132820"/>
                  <a:pt x="618600" y="1148283"/>
                  <a:pt x="432372" y="1142532"/>
                </a:cubicBezTo>
                <a:cubicBezTo>
                  <a:pt x="409648" y="1141872"/>
                  <a:pt x="394278" y="1148190"/>
                  <a:pt x="381832" y="1166765"/>
                </a:cubicBezTo>
                <a:cubicBezTo>
                  <a:pt x="363068" y="1194769"/>
                  <a:pt x="333837" y="1214382"/>
                  <a:pt x="317713" y="1244650"/>
                </a:cubicBezTo>
                <a:cubicBezTo>
                  <a:pt x="292348" y="1244650"/>
                  <a:pt x="266889" y="1244650"/>
                  <a:pt x="241525" y="1244650"/>
                </a:cubicBezTo>
                <a:cubicBezTo>
                  <a:pt x="228418" y="1228621"/>
                  <a:pt x="231058" y="1208442"/>
                  <a:pt x="228230" y="1190055"/>
                </a:cubicBezTo>
                <a:cubicBezTo>
                  <a:pt x="212388" y="1086711"/>
                  <a:pt x="195699" y="983461"/>
                  <a:pt x="199753" y="878136"/>
                </a:cubicBezTo>
                <a:cubicBezTo>
                  <a:pt x="201450" y="833630"/>
                  <a:pt x="209748" y="789972"/>
                  <a:pt x="211917" y="745656"/>
                </a:cubicBezTo>
                <a:cubicBezTo>
                  <a:pt x="226815" y="689834"/>
                  <a:pt x="236810" y="632505"/>
                  <a:pt x="259534" y="578946"/>
                </a:cubicBezTo>
                <a:cubicBezTo>
                  <a:pt x="267926" y="559239"/>
                  <a:pt x="273961" y="531046"/>
                  <a:pt x="300174" y="532743"/>
                </a:cubicBezTo>
                <a:cubicBezTo>
                  <a:pt x="324785" y="534346"/>
                  <a:pt x="331102" y="561597"/>
                  <a:pt x="338551" y="582152"/>
                </a:cubicBezTo>
                <a:cubicBezTo>
                  <a:pt x="354110" y="624961"/>
                  <a:pt x="361370" y="670033"/>
                  <a:pt x="363728" y="714916"/>
                </a:cubicBezTo>
                <a:cubicBezTo>
                  <a:pt x="366462" y="767343"/>
                  <a:pt x="367405" y="820146"/>
                  <a:pt x="362502" y="872667"/>
                </a:cubicBezTo>
                <a:cubicBezTo>
                  <a:pt x="349206" y="955927"/>
                  <a:pt x="341663" y="1039942"/>
                  <a:pt x="326670" y="1123013"/>
                </a:cubicBezTo>
                <a:cubicBezTo>
                  <a:pt x="322239" y="1147718"/>
                  <a:pt x="314318" y="1171668"/>
                  <a:pt x="312338" y="1198353"/>
                </a:cubicBezTo>
                <a:cubicBezTo>
                  <a:pt x="349772" y="1155167"/>
                  <a:pt x="382020" y="1109718"/>
                  <a:pt x="419549" y="1068607"/>
                </a:cubicBezTo>
                <a:cubicBezTo>
                  <a:pt x="431430" y="1055594"/>
                  <a:pt x="435861" y="1039659"/>
                  <a:pt x="436332" y="1022026"/>
                </a:cubicBezTo>
                <a:cubicBezTo>
                  <a:pt x="437087" y="986855"/>
                  <a:pt x="430015" y="952721"/>
                  <a:pt x="424452" y="918305"/>
                </a:cubicBezTo>
                <a:cubicBezTo>
                  <a:pt x="417851" y="864841"/>
                  <a:pt x="410591" y="811471"/>
                  <a:pt x="405876" y="757819"/>
                </a:cubicBezTo>
                <a:cubicBezTo>
                  <a:pt x="399464" y="684271"/>
                  <a:pt x="407951" y="612326"/>
                  <a:pt x="425112" y="541041"/>
                </a:cubicBezTo>
                <a:cubicBezTo>
                  <a:pt x="440010" y="479280"/>
                  <a:pt x="458680" y="418744"/>
                  <a:pt x="487911" y="361980"/>
                </a:cubicBezTo>
                <a:cubicBezTo>
                  <a:pt x="495643" y="346893"/>
                  <a:pt x="503469" y="331712"/>
                  <a:pt x="515633" y="319737"/>
                </a:cubicBezTo>
                <a:cubicBezTo>
                  <a:pt x="537508" y="298238"/>
                  <a:pt x="560044" y="304084"/>
                  <a:pt x="566833" y="333692"/>
                </a:cubicBezTo>
                <a:cubicBezTo>
                  <a:pt x="575131" y="369806"/>
                  <a:pt x="577960" y="406863"/>
                  <a:pt x="580223" y="443731"/>
                </a:cubicBezTo>
                <a:cubicBezTo>
                  <a:pt x="587106" y="553393"/>
                  <a:pt x="566928" y="660321"/>
                  <a:pt x="547126" y="767343"/>
                </a:cubicBezTo>
                <a:cubicBezTo>
                  <a:pt x="537885" y="817223"/>
                  <a:pt x="527419" y="866821"/>
                  <a:pt x="516387" y="916230"/>
                </a:cubicBezTo>
                <a:cubicBezTo>
                  <a:pt x="514030" y="926603"/>
                  <a:pt x="506015" y="941500"/>
                  <a:pt x="519970" y="947441"/>
                </a:cubicBezTo>
                <a:cubicBezTo>
                  <a:pt x="532039" y="952627"/>
                  <a:pt x="540432" y="939143"/>
                  <a:pt x="547975" y="930751"/>
                </a:cubicBezTo>
                <a:cubicBezTo>
                  <a:pt x="569945" y="906424"/>
                  <a:pt x="592104" y="882285"/>
                  <a:pt x="614074" y="857957"/>
                </a:cubicBezTo>
                <a:cubicBezTo>
                  <a:pt x="632555" y="837496"/>
                  <a:pt x="639344" y="815715"/>
                  <a:pt x="639061" y="788935"/>
                </a:cubicBezTo>
                <a:cubicBezTo>
                  <a:pt x="638118" y="712841"/>
                  <a:pt x="637929" y="636654"/>
                  <a:pt x="638873" y="560560"/>
                </a:cubicBezTo>
                <a:cubicBezTo>
                  <a:pt x="640664" y="424213"/>
                  <a:pt x="673761" y="295221"/>
                  <a:pt x="732882" y="172641"/>
                </a:cubicBezTo>
                <a:cubicBezTo>
                  <a:pt x="738822" y="160289"/>
                  <a:pt x="745517" y="148219"/>
                  <a:pt x="753910" y="137281"/>
                </a:cubicBezTo>
                <a:cubicBezTo>
                  <a:pt x="779840" y="103619"/>
                  <a:pt x="815577" y="108333"/>
                  <a:pt x="832549" y="147653"/>
                </a:cubicBezTo>
                <a:cubicBezTo>
                  <a:pt x="848296" y="184239"/>
                  <a:pt x="850747" y="223464"/>
                  <a:pt x="853199" y="262501"/>
                </a:cubicBezTo>
                <a:cubicBezTo>
                  <a:pt x="856122" y="308139"/>
                  <a:pt x="851596" y="353305"/>
                  <a:pt x="843110" y="398094"/>
                </a:cubicBezTo>
                <a:cubicBezTo>
                  <a:pt x="803319" y="513507"/>
                  <a:pt x="775408" y="632599"/>
                  <a:pt x="731562" y="752444"/>
                </a:cubicBezTo>
                <a:cubicBezTo>
                  <a:pt x="767676" y="723120"/>
                  <a:pt x="797566" y="695398"/>
                  <a:pt x="828495" y="668713"/>
                </a:cubicBezTo>
                <a:cubicBezTo>
                  <a:pt x="878753" y="625244"/>
                  <a:pt x="892424" y="562917"/>
                  <a:pt x="911849" y="504267"/>
                </a:cubicBezTo>
                <a:cubicBezTo>
                  <a:pt x="934762" y="435150"/>
                  <a:pt x="959655" y="366600"/>
                  <a:pt x="979362" y="296541"/>
                </a:cubicBezTo>
                <a:cubicBezTo>
                  <a:pt x="998221" y="229499"/>
                  <a:pt x="1032920" y="170849"/>
                  <a:pt x="1071203" y="113802"/>
                </a:cubicBezTo>
                <a:cubicBezTo>
                  <a:pt x="1106280" y="66751"/>
                  <a:pt x="1145128" y="23847"/>
                  <a:pt x="1200855" y="2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3" name="Google Shape;273;p13"/>
          <p:cNvSpPr/>
          <p:nvPr/>
        </p:nvSpPr>
        <p:spPr>
          <a:xfrm>
            <a:off x="6842983" y="6444756"/>
            <a:ext cx="2205969" cy="414791"/>
          </a:xfrm>
          <a:custGeom>
            <a:avLst/>
            <a:gdLst/>
            <a:ahLst/>
            <a:cxnLst/>
            <a:rect l="l" t="t" r="r" b="b"/>
            <a:pathLst>
              <a:path w="2205969" h="414791" extrusionOk="0">
                <a:moveTo>
                  <a:pt x="0" y="414698"/>
                </a:moveTo>
                <a:cubicBezTo>
                  <a:pt x="54878" y="386315"/>
                  <a:pt x="114188" y="371700"/>
                  <a:pt x="174535" y="364723"/>
                </a:cubicBezTo>
                <a:cubicBezTo>
                  <a:pt x="253270" y="355576"/>
                  <a:pt x="332381" y="355859"/>
                  <a:pt x="409795" y="377075"/>
                </a:cubicBezTo>
                <a:cubicBezTo>
                  <a:pt x="434311" y="383769"/>
                  <a:pt x="449680" y="367174"/>
                  <a:pt x="467030" y="356802"/>
                </a:cubicBezTo>
                <a:cubicBezTo>
                  <a:pt x="525869" y="321442"/>
                  <a:pt x="511819" y="313522"/>
                  <a:pt x="569526" y="372360"/>
                </a:cubicBezTo>
                <a:cubicBezTo>
                  <a:pt x="579710" y="382732"/>
                  <a:pt x="584990" y="397536"/>
                  <a:pt x="603188" y="406777"/>
                </a:cubicBezTo>
                <a:cubicBezTo>
                  <a:pt x="595268" y="371606"/>
                  <a:pt x="589139" y="339452"/>
                  <a:pt x="580558" y="307864"/>
                </a:cubicBezTo>
                <a:cubicBezTo>
                  <a:pt x="575372" y="288723"/>
                  <a:pt x="578484" y="280614"/>
                  <a:pt x="599511" y="274107"/>
                </a:cubicBezTo>
                <a:cubicBezTo>
                  <a:pt x="803560" y="210838"/>
                  <a:pt x="1007985" y="148416"/>
                  <a:pt x="1213354" y="89578"/>
                </a:cubicBezTo>
                <a:cubicBezTo>
                  <a:pt x="1239944" y="81939"/>
                  <a:pt x="1260972" y="88257"/>
                  <a:pt x="1282188" y="101081"/>
                </a:cubicBezTo>
                <a:cubicBezTo>
                  <a:pt x="1321602" y="125031"/>
                  <a:pt x="1357527" y="153791"/>
                  <a:pt x="1399582" y="189150"/>
                </a:cubicBezTo>
                <a:cubicBezTo>
                  <a:pt x="1390530" y="153131"/>
                  <a:pt x="1384872" y="125503"/>
                  <a:pt x="1376386" y="98724"/>
                </a:cubicBezTo>
                <a:cubicBezTo>
                  <a:pt x="1370351" y="79771"/>
                  <a:pt x="1372520" y="73265"/>
                  <a:pt x="1394395" y="71568"/>
                </a:cubicBezTo>
                <a:cubicBezTo>
                  <a:pt x="1538285" y="60158"/>
                  <a:pt x="1681987" y="46203"/>
                  <a:pt x="1825972" y="35453"/>
                </a:cubicBezTo>
                <a:cubicBezTo>
                  <a:pt x="1883773" y="31116"/>
                  <a:pt x="1941574" y="25930"/>
                  <a:pt x="1999470" y="23573"/>
                </a:cubicBezTo>
                <a:cubicBezTo>
                  <a:pt x="2065851" y="20838"/>
                  <a:pt x="2131385" y="13484"/>
                  <a:pt x="2205970" y="0"/>
                </a:cubicBezTo>
                <a:cubicBezTo>
                  <a:pt x="2174288" y="29607"/>
                  <a:pt x="2149677" y="53369"/>
                  <a:pt x="2124313" y="76282"/>
                </a:cubicBezTo>
                <a:cubicBezTo>
                  <a:pt x="2022477" y="168217"/>
                  <a:pt x="1920169" y="259775"/>
                  <a:pt x="1818428" y="351805"/>
                </a:cubicBezTo>
                <a:cubicBezTo>
                  <a:pt x="1795798" y="372266"/>
                  <a:pt x="1769585" y="388956"/>
                  <a:pt x="1752047" y="414792"/>
                </a:cubicBezTo>
                <a:cubicBezTo>
                  <a:pt x="1168000" y="414698"/>
                  <a:pt x="584047" y="414698"/>
                  <a:pt x="0" y="41469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4" name="Google Shape;274;p13"/>
          <p:cNvSpPr/>
          <p:nvPr/>
        </p:nvSpPr>
        <p:spPr>
          <a:xfrm>
            <a:off x="5286561" y="5375165"/>
            <a:ext cx="992308" cy="1484382"/>
          </a:xfrm>
          <a:custGeom>
            <a:avLst/>
            <a:gdLst/>
            <a:ahLst/>
            <a:cxnLst/>
            <a:rect l="l" t="t" r="r" b="b"/>
            <a:pathLst>
              <a:path w="992308" h="1484382" extrusionOk="0">
                <a:moveTo>
                  <a:pt x="972375" y="1188398"/>
                </a:moveTo>
                <a:cubicBezTo>
                  <a:pt x="994250" y="1193396"/>
                  <a:pt x="991516" y="1217723"/>
                  <a:pt x="991987" y="1236487"/>
                </a:cubicBezTo>
                <a:cubicBezTo>
                  <a:pt x="993967" y="1319748"/>
                  <a:pt x="986707" y="1402253"/>
                  <a:pt x="972469" y="1484193"/>
                </a:cubicBezTo>
                <a:cubicBezTo>
                  <a:pt x="930131" y="1484288"/>
                  <a:pt x="887794" y="1484288"/>
                  <a:pt x="845457" y="1484288"/>
                </a:cubicBezTo>
                <a:cubicBezTo>
                  <a:pt x="871010" y="1395465"/>
                  <a:pt x="896092" y="1306453"/>
                  <a:pt x="937863" y="1223475"/>
                </a:cubicBezTo>
                <a:cubicBezTo>
                  <a:pt x="945407" y="1208577"/>
                  <a:pt x="950781" y="1183495"/>
                  <a:pt x="972375" y="1188398"/>
                </a:cubicBezTo>
                <a:close/>
                <a:moveTo>
                  <a:pt x="313932" y="31"/>
                </a:moveTo>
                <a:cubicBezTo>
                  <a:pt x="332885" y="-911"/>
                  <a:pt x="337882" y="19550"/>
                  <a:pt x="342314" y="33883"/>
                </a:cubicBezTo>
                <a:cubicBezTo>
                  <a:pt x="375504" y="142885"/>
                  <a:pt x="412939" y="251415"/>
                  <a:pt x="409355" y="367678"/>
                </a:cubicBezTo>
                <a:cubicBezTo>
                  <a:pt x="407753" y="420387"/>
                  <a:pt x="398417" y="472436"/>
                  <a:pt x="396060" y="525334"/>
                </a:cubicBezTo>
                <a:cubicBezTo>
                  <a:pt x="392477" y="605860"/>
                  <a:pt x="409921" y="682708"/>
                  <a:pt x="426894" y="760028"/>
                </a:cubicBezTo>
                <a:cubicBezTo>
                  <a:pt x="428591" y="767760"/>
                  <a:pt x="431985" y="775209"/>
                  <a:pt x="431703" y="783601"/>
                </a:cubicBezTo>
                <a:cubicBezTo>
                  <a:pt x="435003" y="634431"/>
                  <a:pt x="461311" y="490635"/>
                  <a:pt x="531841" y="357400"/>
                </a:cubicBezTo>
                <a:cubicBezTo>
                  <a:pt x="545230" y="332129"/>
                  <a:pt x="560600" y="307991"/>
                  <a:pt x="581156" y="287812"/>
                </a:cubicBezTo>
                <a:cubicBezTo>
                  <a:pt x="590303" y="278854"/>
                  <a:pt x="600958" y="269990"/>
                  <a:pt x="614818" y="277062"/>
                </a:cubicBezTo>
                <a:cubicBezTo>
                  <a:pt x="627925" y="283663"/>
                  <a:pt x="628491" y="296581"/>
                  <a:pt x="628585" y="309970"/>
                </a:cubicBezTo>
                <a:cubicBezTo>
                  <a:pt x="629340" y="425385"/>
                  <a:pt x="598788" y="532972"/>
                  <a:pt x="551454" y="637259"/>
                </a:cubicBezTo>
                <a:cubicBezTo>
                  <a:pt x="523449" y="698832"/>
                  <a:pt x="495821" y="760594"/>
                  <a:pt x="467628" y="822073"/>
                </a:cubicBezTo>
                <a:cubicBezTo>
                  <a:pt x="456125" y="847060"/>
                  <a:pt x="452635" y="872236"/>
                  <a:pt x="459707" y="899109"/>
                </a:cubicBezTo>
                <a:cubicBezTo>
                  <a:pt x="473851" y="953139"/>
                  <a:pt x="489598" y="1006697"/>
                  <a:pt x="504685" y="1063555"/>
                </a:cubicBezTo>
                <a:cubicBezTo>
                  <a:pt x="507702" y="1044225"/>
                  <a:pt x="506665" y="1027724"/>
                  <a:pt x="507042" y="1011317"/>
                </a:cubicBezTo>
                <a:cubicBezTo>
                  <a:pt x="510248" y="849134"/>
                  <a:pt x="558809" y="699964"/>
                  <a:pt x="639051" y="560411"/>
                </a:cubicBezTo>
                <a:cubicBezTo>
                  <a:pt x="648764" y="543533"/>
                  <a:pt x="661493" y="517697"/>
                  <a:pt x="686009" y="526277"/>
                </a:cubicBezTo>
                <a:cubicBezTo>
                  <a:pt x="709016" y="534292"/>
                  <a:pt x="701662" y="560694"/>
                  <a:pt x="700718" y="579929"/>
                </a:cubicBezTo>
                <a:cubicBezTo>
                  <a:pt x="692893" y="742867"/>
                  <a:pt x="647444" y="895432"/>
                  <a:pt x="574367" y="1040642"/>
                </a:cubicBezTo>
                <a:cubicBezTo>
                  <a:pt x="562109" y="1065064"/>
                  <a:pt x="549851" y="1089863"/>
                  <a:pt x="545042" y="1117302"/>
                </a:cubicBezTo>
                <a:cubicBezTo>
                  <a:pt x="541930" y="1128900"/>
                  <a:pt x="543439" y="1140026"/>
                  <a:pt x="547588" y="1151247"/>
                </a:cubicBezTo>
                <a:cubicBezTo>
                  <a:pt x="565504" y="1199430"/>
                  <a:pt x="585399" y="1246860"/>
                  <a:pt x="607369" y="1294948"/>
                </a:cubicBezTo>
                <a:cubicBezTo>
                  <a:pt x="595488" y="1208671"/>
                  <a:pt x="602655" y="1123808"/>
                  <a:pt x="621985" y="1039793"/>
                </a:cubicBezTo>
                <a:cubicBezTo>
                  <a:pt x="650178" y="957193"/>
                  <a:pt x="669885" y="871293"/>
                  <a:pt x="713731" y="794728"/>
                </a:cubicBezTo>
                <a:cubicBezTo>
                  <a:pt x="724198" y="776058"/>
                  <a:pt x="732589" y="749373"/>
                  <a:pt x="764460" y="760405"/>
                </a:cubicBezTo>
                <a:cubicBezTo>
                  <a:pt x="801140" y="806609"/>
                  <a:pt x="791051" y="859129"/>
                  <a:pt x="779735" y="908821"/>
                </a:cubicBezTo>
                <a:cubicBezTo>
                  <a:pt x="746639" y="1053748"/>
                  <a:pt x="699870" y="1194244"/>
                  <a:pt x="629340" y="1325782"/>
                </a:cubicBezTo>
                <a:cubicBezTo>
                  <a:pt x="621042" y="1341246"/>
                  <a:pt x="619345" y="1354164"/>
                  <a:pt x="626982" y="1369911"/>
                </a:cubicBezTo>
                <a:cubicBezTo>
                  <a:pt x="645369" y="1407817"/>
                  <a:pt x="662719" y="1446193"/>
                  <a:pt x="680446" y="1484382"/>
                </a:cubicBezTo>
                <a:cubicBezTo>
                  <a:pt x="644521" y="1484382"/>
                  <a:pt x="608501" y="1484382"/>
                  <a:pt x="572575" y="1484382"/>
                </a:cubicBezTo>
                <a:cubicBezTo>
                  <a:pt x="540799" y="1464580"/>
                  <a:pt x="503930" y="1458546"/>
                  <a:pt x="469043" y="1448173"/>
                </a:cubicBezTo>
                <a:cubicBezTo>
                  <a:pt x="348726" y="1412154"/>
                  <a:pt x="249341" y="1343415"/>
                  <a:pt x="160046" y="1257892"/>
                </a:cubicBezTo>
                <a:cubicBezTo>
                  <a:pt x="149768" y="1248085"/>
                  <a:pt x="134587" y="1236204"/>
                  <a:pt x="143922" y="1220740"/>
                </a:cubicBezTo>
                <a:cubicBezTo>
                  <a:pt x="152691" y="1206314"/>
                  <a:pt x="170324" y="1211782"/>
                  <a:pt x="184845" y="1214894"/>
                </a:cubicBezTo>
                <a:cubicBezTo>
                  <a:pt x="206250" y="1219420"/>
                  <a:pt x="227654" y="1224229"/>
                  <a:pt x="249058" y="1228849"/>
                </a:cubicBezTo>
                <a:cubicBezTo>
                  <a:pt x="269709" y="1217252"/>
                  <a:pt x="286210" y="1232810"/>
                  <a:pt x="304314" y="1237430"/>
                </a:cubicBezTo>
                <a:cubicBezTo>
                  <a:pt x="418690" y="1288914"/>
                  <a:pt x="522035" y="1358407"/>
                  <a:pt x="626322" y="1433181"/>
                </a:cubicBezTo>
                <a:cubicBezTo>
                  <a:pt x="606615" y="1388864"/>
                  <a:pt x="585210" y="1348506"/>
                  <a:pt x="565409" y="1307489"/>
                </a:cubicBezTo>
                <a:cubicBezTo>
                  <a:pt x="560129" y="1296551"/>
                  <a:pt x="552397" y="1288348"/>
                  <a:pt x="540516" y="1284482"/>
                </a:cubicBezTo>
                <a:cubicBezTo>
                  <a:pt x="479226" y="1264587"/>
                  <a:pt x="419162" y="1240825"/>
                  <a:pt x="355986" y="1227152"/>
                </a:cubicBezTo>
                <a:cubicBezTo>
                  <a:pt x="329867" y="1212443"/>
                  <a:pt x="299599" y="1207257"/>
                  <a:pt x="274140" y="1190661"/>
                </a:cubicBezTo>
                <a:cubicBezTo>
                  <a:pt x="264523" y="1184344"/>
                  <a:pt x="254999" y="1178686"/>
                  <a:pt x="248775" y="1168785"/>
                </a:cubicBezTo>
                <a:cubicBezTo>
                  <a:pt x="201724" y="1128523"/>
                  <a:pt x="148354" y="1095520"/>
                  <a:pt x="107431" y="1048091"/>
                </a:cubicBezTo>
                <a:cubicBezTo>
                  <a:pt x="92345" y="1030647"/>
                  <a:pt x="77446" y="1012826"/>
                  <a:pt x="64245" y="993967"/>
                </a:cubicBezTo>
                <a:cubicBezTo>
                  <a:pt x="58211" y="985386"/>
                  <a:pt x="47933" y="974449"/>
                  <a:pt x="58022" y="962945"/>
                </a:cubicBezTo>
                <a:cubicBezTo>
                  <a:pt x="66320" y="953422"/>
                  <a:pt x="77635" y="958325"/>
                  <a:pt x="87441" y="962285"/>
                </a:cubicBezTo>
                <a:cubicBezTo>
                  <a:pt x="135248" y="981238"/>
                  <a:pt x="182959" y="1000285"/>
                  <a:pt x="230483" y="1019803"/>
                </a:cubicBezTo>
                <a:cubicBezTo>
                  <a:pt x="236329" y="1022255"/>
                  <a:pt x="241043" y="1028196"/>
                  <a:pt x="243495" y="1017257"/>
                </a:cubicBezTo>
                <a:cubicBezTo>
                  <a:pt x="277441" y="1032627"/>
                  <a:pt x="306482" y="1055823"/>
                  <a:pt x="337127" y="1076473"/>
                </a:cubicBezTo>
                <a:cubicBezTo>
                  <a:pt x="379653" y="1105327"/>
                  <a:pt x="420482" y="1136632"/>
                  <a:pt x="463762" y="1164354"/>
                </a:cubicBezTo>
                <a:cubicBezTo>
                  <a:pt x="481112" y="1192830"/>
                  <a:pt x="514020" y="1202919"/>
                  <a:pt x="538630" y="1228284"/>
                </a:cubicBezTo>
                <a:cubicBezTo>
                  <a:pt x="524392" y="1196790"/>
                  <a:pt x="512700" y="1168125"/>
                  <a:pt x="498462" y="1140497"/>
                </a:cubicBezTo>
                <a:cubicBezTo>
                  <a:pt x="484601" y="1088260"/>
                  <a:pt x="455181" y="1053843"/>
                  <a:pt x="400209" y="1038190"/>
                </a:cubicBezTo>
                <a:cubicBezTo>
                  <a:pt x="354006" y="1025084"/>
                  <a:pt x="311103" y="1001322"/>
                  <a:pt x="268011" y="979352"/>
                </a:cubicBezTo>
                <a:cubicBezTo>
                  <a:pt x="255753" y="973034"/>
                  <a:pt x="243589" y="967000"/>
                  <a:pt x="237461" y="953516"/>
                </a:cubicBezTo>
                <a:cubicBezTo>
                  <a:pt x="164384" y="908161"/>
                  <a:pt x="98096" y="854792"/>
                  <a:pt x="40012" y="791239"/>
                </a:cubicBezTo>
                <a:cubicBezTo>
                  <a:pt x="26340" y="776340"/>
                  <a:pt x="13705" y="760783"/>
                  <a:pt x="5312" y="742490"/>
                </a:cubicBezTo>
                <a:cubicBezTo>
                  <a:pt x="-6474" y="716748"/>
                  <a:pt x="1258" y="704301"/>
                  <a:pt x="29452" y="703735"/>
                </a:cubicBezTo>
                <a:cubicBezTo>
                  <a:pt x="79804" y="702793"/>
                  <a:pt x="123084" y="724385"/>
                  <a:pt x="165987" y="747204"/>
                </a:cubicBezTo>
                <a:cubicBezTo>
                  <a:pt x="184657" y="739944"/>
                  <a:pt x="196066" y="753804"/>
                  <a:pt x="207947" y="763045"/>
                </a:cubicBezTo>
                <a:cubicBezTo>
                  <a:pt x="279986" y="818678"/>
                  <a:pt x="347311" y="879685"/>
                  <a:pt x="413316" y="942201"/>
                </a:cubicBezTo>
                <a:cubicBezTo>
                  <a:pt x="420199" y="948707"/>
                  <a:pt x="426611" y="955779"/>
                  <a:pt x="435852" y="962945"/>
                </a:cubicBezTo>
                <a:cubicBezTo>
                  <a:pt x="426328" y="893640"/>
                  <a:pt x="401812" y="834802"/>
                  <a:pt x="349857" y="787844"/>
                </a:cubicBezTo>
                <a:cubicBezTo>
                  <a:pt x="293470" y="736832"/>
                  <a:pt x="239629" y="683085"/>
                  <a:pt x="183243" y="631979"/>
                </a:cubicBezTo>
                <a:cubicBezTo>
                  <a:pt x="112523" y="568049"/>
                  <a:pt x="69903" y="485449"/>
                  <a:pt x="46896" y="393136"/>
                </a:cubicBezTo>
                <a:cubicBezTo>
                  <a:pt x="43218" y="378332"/>
                  <a:pt x="42747" y="362586"/>
                  <a:pt x="58022" y="353345"/>
                </a:cubicBezTo>
                <a:cubicBezTo>
                  <a:pt x="73486" y="344010"/>
                  <a:pt x="85650" y="353722"/>
                  <a:pt x="98191" y="362491"/>
                </a:cubicBezTo>
                <a:cubicBezTo>
                  <a:pt x="178528" y="418690"/>
                  <a:pt x="238215" y="492992"/>
                  <a:pt x="289038" y="575969"/>
                </a:cubicBezTo>
                <a:cubicBezTo>
                  <a:pt x="321569" y="629150"/>
                  <a:pt x="354477" y="682143"/>
                  <a:pt x="386725" y="732400"/>
                </a:cubicBezTo>
                <a:cubicBezTo>
                  <a:pt x="375787" y="693552"/>
                  <a:pt x="368715" y="651121"/>
                  <a:pt x="360229" y="609066"/>
                </a:cubicBezTo>
                <a:cubicBezTo>
                  <a:pt x="347405" y="545513"/>
                  <a:pt x="325435" y="484789"/>
                  <a:pt x="302051" y="425007"/>
                </a:cubicBezTo>
                <a:cubicBezTo>
                  <a:pt x="253207" y="300259"/>
                  <a:pt x="249435" y="174284"/>
                  <a:pt x="280364" y="45669"/>
                </a:cubicBezTo>
                <a:cubicBezTo>
                  <a:pt x="281118" y="42557"/>
                  <a:pt x="281684" y="39446"/>
                  <a:pt x="282909" y="36523"/>
                </a:cubicBezTo>
                <a:cubicBezTo>
                  <a:pt x="289510" y="20965"/>
                  <a:pt x="294979" y="975"/>
                  <a:pt x="313932" y="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5" name="Google Shape;275;p13"/>
          <p:cNvSpPr/>
          <p:nvPr/>
        </p:nvSpPr>
        <p:spPr>
          <a:xfrm>
            <a:off x="4355335" y="5789508"/>
            <a:ext cx="1084018" cy="1070134"/>
          </a:xfrm>
          <a:custGeom>
            <a:avLst/>
            <a:gdLst/>
            <a:ahLst/>
            <a:cxnLst/>
            <a:rect l="l" t="t" r="r" b="b"/>
            <a:pathLst>
              <a:path w="1084018" h="1070134" extrusionOk="0">
                <a:moveTo>
                  <a:pt x="975954" y="681461"/>
                </a:moveTo>
                <a:cubicBezTo>
                  <a:pt x="995850" y="677595"/>
                  <a:pt x="1001978" y="705600"/>
                  <a:pt x="1008862" y="722195"/>
                </a:cubicBezTo>
                <a:cubicBezTo>
                  <a:pt x="1046201" y="811584"/>
                  <a:pt x="1078827" y="902388"/>
                  <a:pt x="1083824" y="1000640"/>
                </a:cubicBezTo>
                <a:cubicBezTo>
                  <a:pt x="1085050" y="1024120"/>
                  <a:pt x="1080147" y="1046749"/>
                  <a:pt x="1078355" y="1069851"/>
                </a:cubicBezTo>
                <a:cubicBezTo>
                  <a:pt x="1053085" y="1069946"/>
                  <a:pt x="1027626" y="1069946"/>
                  <a:pt x="1002261" y="1069946"/>
                </a:cubicBezTo>
                <a:cubicBezTo>
                  <a:pt x="971805" y="959718"/>
                  <a:pt x="956907" y="847510"/>
                  <a:pt x="957661" y="733133"/>
                </a:cubicBezTo>
                <a:cubicBezTo>
                  <a:pt x="957755" y="713521"/>
                  <a:pt x="955021" y="685610"/>
                  <a:pt x="975954" y="681461"/>
                </a:cubicBezTo>
                <a:close/>
                <a:moveTo>
                  <a:pt x="81213" y="764"/>
                </a:moveTo>
                <a:cubicBezTo>
                  <a:pt x="92717" y="-3101"/>
                  <a:pt x="102052" y="8497"/>
                  <a:pt x="109312" y="17549"/>
                </a:cubicBezTo>
                <a:cubicBezTo>
                  <a:pt x="136469" y="51211"/>
                  <a:pt x="162493" y="85816"/>
                  <a:pt x="190309" y="118819"/>
                </a:cubicBezTo>
                <a:cubicBezTo>
                  <a:pt x="249054" y="188406"/>
                  <a:pt x="276210" y="273270"/>
                  <a:pt x="302140" y="357378"/>
                </a:cubicBezTo>
                <a:cubicBezTo>
                  <a:pt x="326656" y="436490"/>
                  <a:pt x="380309" y="494762"/>
                  <a:pt x="427643" y="558975"/>
                </a:cubicBezTo>
                <a:cubicBezTo>
                  <a:pt x="425286" y="518995"/>
                  <a:pt x="410765" y="482504"/>
                  <a:pt x="398696" y="445730"/>
                </a:cubicBezTo>
                <a:cubicBezTo>
                  <a:pt x="367956" y="351815"/>
                  <a:pt x="359942" y="256203"/>
                  <a:pt x="373708" y="158610"/>
                </a:cubicBezTo>
                <a:cubicBezTo>
                  <a:pt x="373991" y="156536"/>
                  <a:pt x="373897" y="154273"/>
                  <a:pt x="374651" y="152387"/>
                </a:cubicBezTo>
                <a:cubicBezTo>
                  <a:pt x="380780" y="137111"/>
                  <a:pt x="380214" y="111087"/>
                  <a:pt x="396810" y="110427"/>
                </a:cubicBezTo>
                <a:cubicBezTo>
                  <a:pt x="414537" y="109672"/>
                  <a:pt x="413405" y="135225"/>
                  <a:pt x="419628" y="150124"/>
                </a:cubicBezTo>
                <a:cubicBezTo>
                  <a:pt x="471018" y="271949"/>
                  <a:pt x="466209" y="399433"/>
                  <a:pt x="456968" y="526916"/>
                </a:cubicBezTo>
                <a:cubicBezTo>
                  <a:pt x="453291" y="576608"/>
                  <a:pt x="460363" y="619794"/>
                  <a:pt x="496100" y="657605"/>
                </a:cubicBezTo>
                <a:cubicBezTo>
                  <a:pt x="525519" y="688722"/>
                  <a:pt x="551072" y="723516"/>
                  <a:pt x="582377" y="755292"/>
                </a:cubicBezTo>
                <a:cubicBezTo>
                  <a:pt x="524764" y="598484"/>
                  <a:pt x="489594" y="440355"/>
                  <a:pt x="529857" y="266009"/>
                </a:cubicBezTo>
                <a:cubicBezTo>
                  <a:pt x="552581" y="293071"/>
                  <a:pt x="555409" y="317681"/>
                  <a:pt x="563990" y="339840"/>
                </a:cubicBezTo>
                <a:cubicBezTo>
                  <a:pt x="610948" y="461289"/>
                  <a:pt x="620471" y="587546"/>
                  <a:pt x="609816" y="715972"/>
                </a:cubicBezTo>
                <a:cubicBezTo>
                  <a:pt x="606893" y="751426"/>
                  <a:pt x="612456" y="782071"/>
                  <a:pt x="640367" y="807907"/>
                </a:cubicBezTo>
                <a:cubicBezTo>
                  <a:pt x="671955" y="837043"/>
                  <a:pt x="700902" y="869103"/>
                  <a:pt x="733999" y="903048"/>
                </a:cubicBezTo>
                <a:cubicBezTo>
                  <a:pt x="739845" y="879192"/>
                  <a:pt x="732208" y="864577"/>
                  <a:pt x="723344" y="850998"/>
                </a:cubicBezTo>
                <a:cubicBezTo>
                  <a:pt x="683553" y="790086"/>
                  <a:pt x="669315" y="720875"/>
                  <a:pt x="660451" y="650816"/>
                </a:cubicBezTo>
                <a:cubicBezTo>
                  <a:pt x="652908" y="591223"/>
                  <a:pt x="649325" y="530970"/>
                  <a:pt x="652342" y="470623"/>
                </a:cubicBezTo>
                <a:cubicBezTo>
                  <a:pt x="653191" y="453651"/>
                  <a:pt x="651776" y="431963"/>
                  <a:pt x="669975" y="426966"/>
                </a:cubicBezTo>
                <a:cubicBezTo>
                  <a:pt x="686193" y="422534"/>
                  <a:pt x="696660" y="442147"/>
                  <a:pt x="705240" y="454405"/>
                </a:cubicBezTo>
                <a:cubicBezTo>
                  <a:pt x="729756" y="489104"/>
                  <a:pt x="735036" y="530876"/>
                  <a:pt x="740600" y="571328"/>
                </a:cubicBezTo>
                <a:cubicBezTo>
                  <a:pt x="756064" y="683064"/>
                  <a:pt x="769548" y="795083"/>
                  <a:pt x="756818" y="908328"/>
                </a:cubicBezTo>
                <a:cubicBezTo>
                  <a:pt x="756252" y="913232"/>
                  <a:pt x="756346" y="920775"/>
                  <a:pt x="759269" y="923038"/>
                </a:cubicBezTo>
                <a:cubicBezTo>
                  <a:pt x="798590" y="954060"/>
                  <a:pt x="828669" y="995737"/>
                  <a:pt x="876098" y="1026477"/>
                </a:cubicBezTo>
                <a:cubicBezTo>
                  <a:pt x="852902" y="947271"/>
                  <a:pt x="831120" y="874006"/>
                  <a:pt x="809999" y="800458"/>
                </a:cubicBezTo>
                <a:cubicBezTo>
                  <a:pt x="789820" y="730116"/>
                  <a:pt x="791423" y="659114"/>
                  <a:pt x="805567" y="588111"/>
                </a:cubicBezTo>
                <a:cubicBezTo>
                  <a:pt x="807925" y="576325"/>
                  <a:pt x="808867" y="559258"/>
                  <a:pt x="824143" y="558692"/>
                </a:cubicBezTo>
                <a:cubicBezTo>
                  <a:pt x="839701" y="558126"/>
                  <a:pt x="841304" y="575948"/>
                  <a:pt x="844887" y="586980"/>
                </a:cubicBezTo>
                <a:cubicBezTo>
                  <a:pt x="866669" y="654210"/>
                  <a:pt x="878644" y="723516"/>
                  <a:pt x="888261" y="793480"/>
                </a:cubicBezTo>
                <a:cubicBezTo>
                  <a:pt x="896088" y="850527"/>
                  <a:pt x="891844" y="907008"/>
                  <a:pt x="888639" y="963867"/>
                </a:cubicBezTo>
                <a:cubicBezTo>
                  <a:pt x="886376" y="1003846"/>
                  <a:pt x="893825" y="1041563"/>
                  <a:pt x="925884" y="1070134"/>
                </a:cubicBezTo>
                <a:cubicBezTo>
                  <a:pt x="919755" y="1069946"/>
                  <a:pt x="913438" y="1069946"/>
                  <a:pt x="907026" y="1069946"/>
                </a:cubicBezTo>
                <a:cubicBezTo>
                  <a:pt x="874778" y="1035529"/>
                  <a:pt x="834421" y="1026665"/>
                  <a:pt x="789349" y="1032417"/>
                </a:cubicBezTo>
                <a:cubicBezTo>
                  <a:pt x="743428" y="1038263"/>
                  <a:pt x="697602" y="1046372"/>
                  <a:pt x="651399" y="1049012"/>
                </a:cubicBezTo>
                <a:cubicBezTo>
                  <a:pt x="553146" y="1054481"/>
                  <a:pt x="458006" y="1038829"/>
                  <a:pt x="367956" y="997717"/>
                </a:cubicBezTo>
                <a:cubicBezTo>
                  <a:pt x="360790" y="994417"/>
                  <a:pt x="350229" y="992060"/>
                  <a:pt x="350984" y="981499"/>
                </a:cubicBezTo>
                <a:cubicBezTo>
                  <a:pt x="351644" y="971127"/>
                  <a:pt x="361639" y="969995"/>
                  <a:pt x="369465" y="966884"/>
                </a:cubicBezTo>
                <a:cubicBezTo>
                  <a:pt x="434715" y="941614"/>
                  <a:pt x="502323" y="947460"/>
                  <a:pt x="569742" y="952174"/>
                </a:cubicBezTo>
                <a:cubicBezTo>
                  <a:pt x="649607" y="957832"/>
                  <a:pt x="727022" y="978105"/>
                  <a:pt x="808207" y="988854"/>
                </a:cubicBezTo>
                <a:cubicBezTo>
                  <a:pt x="771999" y="958209"/>
                  <a:pt x="737111" y="925584"/>
                  <a:pt x="698923" y="897673"/>
                </a:cubicBezTo>
                <a:cubicBezTo>
                  <a:pt x="678744" y="882964"/>
                  <a:pt x="651211" y="890507"/>
                  <a:pt x="627826" y="894184"/>
                </a:cubicBezTo>
                <a:cubicBezTo>
                  <a:pt x="576531" y="902199"/>
                  <a:pt x="525236" y="905688"/>
                  <a:pt x="473469" y="905877"/>
                </a:cubicBezTo>
                <a:cubicBezTo>
                  <a:pt x="387098" y="906254"/>
                  <a:pt x="307138" y="882115"/>
                  <a:pt x="231233" y="842607"/>
                </a:cubicBezTo>
                <a:cubicBezTo>
                  <a:pt x="224726" y="839212"/>
                  <a:pt x="218692" y="834969"/>
                  <a:pt x="213034" y="830255"/>
                </a:cubicBezTo>
                <a:cubicBezTo>
                  <a:pt x="207377" y="825540"/>
                  <a:pt x="201530" y="819788"/>
                  <a:pt x="203416" y="811490"/>
                </a:cubicBezTo>
                <a:cubicBezTo>
                  <a:pt x="205679" y="801589"/>
                  <a:pt x="214731" y="804230"/>
                  <a:pt x="221615" y="803192"/>
                </a:cubicBezTo>
                <a:cubicBezTo>
                  <a:pt x="331465" y="786408"/>
                  <a:pt x="437733" y="808095"/>
                  <a:pt x="543528" y="833649"/>
                </a:cubicBezTo>
                <a:cubicBezTo>
                  <a:pt x="584263" y="843549"/>
                  <a:pt x="624997" y="853639"/>
                  <a:pt x="671389" y="865142"/>
                </a:cubicBezTo>
                <a:cubicBezTo>
                  <a:pt x="642724" y="832612"/>
                  <a:pt x="612268" y="808379"/>
                  <a:pt x="585112" y="780845"/>
                </a:cubicBezTo>
                <a:cubicBezTo>
                  <a:pt x="561350" y="756706"/>
                  <a:pt x="538814" y="747843"/>
                  <a:pt x="502606" y="750106"/>
                </a:cubicBezTo>
                <a:cubicBezTo>
                  <a:pt x="375122" y="757838"/>
                  <a:pt x="249902" y="742940"/>
                  <a:pt x="132320" y="688062"/>
                </a:cubicBezTo>
                <a:cubicBezTo>
                  <a:pt x="116196" y="680518"/>
                  <a:pt x="101015" y="670429"/>
                  <a:pt x="87059" y="659396"/>
                </a:cubicBezTo>
                <a:cubicBezTo>
                  <a:pt x="69615" y="645630"/>
                  <a:pt x="73010" y="632334"/>
                  <a:pt x="92717" y="623660"/>
                </a:cubicBezTo>
                <a:cubicBezTo>
                  <a:pt x="107238" y="617342"/>
                  <a:pt x="122513" y="614607"/>
                  <a:pt x="138543" y="612628"/>
                </a:cubicBezTo>
                <a:cubicBezTo>
                  <a:pt x="223595" y="602067"/>
                  <a:pt x="300914" y="631392"/>
                  <a:pt x="378988" y="656945"/>
                </a:cubicBezTo>
                <a:cubicBezTo>
                  <a:pt x="420666" y="670617"/>
                  <a:pt x="462060" y="685233"/>
                  <a:pt x="505151" y="696831"/>
                </a:cubicBezTo>
                <a:cubicBezTo>
                  <a:pt x="467340" y="643650"/>
                  <a:pt x="431887" y="590846"/>
                  <a:pt x="362582" y="571422"/>
                </a:cubicBezTo>
                <a:cubicBezTo>
                  <a:pt x="297897" y="553317"/>
                  <a:pt x="235476" y="527104"/>
                  <a:pt x="172111" y="504286"/>
                </a:cubicBezTo>
                <a:cubicBezTo>
                  <a:pt x="105069" y="480053"/>
                  <a:pt x="57546" y="430360"/>
                  <a:pt x="11343" y="379443"/>
                </a:cubicBezTo>
                <a:cubicBezTo>
                  <a:pt x="4837" y="372277"/>
                  <a:pt x="-4876" y="361621"/>
                  <a:pt x="2856" y="351532"/>
                </a:cubicBezTo>
                <a:cubicBezTo>
                  <a:pt x="9740" y="342574"/>
                  <a:pt x="22469" y="346441"/>
                  <a:pt x="32747" y="348420"/>
                </a:cubicBezTo>
                <a:cubicBezTo>
                  <a:pt x="101109" y="361716"/>
                  <a:pt x="162399" y="390946"/>
                  <a:pt x="219446" y="430266"/>
                </a:cubicBezTo>
                <a:cubicBezTo>
                  <a:pt x="279133" y="471472"/>
                  <a:pt x="339103" y="512206"/>
                  <a:pt x="406710" y="558504"/>
                </a:cubicBezTo>
                <a:cubicBezTo>
                  <a:pt x="355510" y="485804"/>
                  <a:pt x="311004" y="419140"/>
                  <a:pt x="256408" y="359736"/>
                </a:cubicBezTo>
                <a:cubicBezTo>
                  <a:pt x="198796" y="296937"/>
                  <a:pt x="136563" y="237438"/>
                  <a:pt x="107427" y="153990"/>
                </a:cubicBezTo>
                <a:cubicBezTo>
                  <a:pt x="93188" y="113255"/>
                  <a:pt x="79233" y="72426"/>
                  <a:pt x="75744" y="29052"/>
                </a:cubicBezTo>
                <a:cubicBezTo>
                  <a:pt x="74990" y="19434"/>
                  <a:pt x="69427" y="4725"/>
                  <a:pt x="81213" y="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6" name="Google Shape;276;p13"/>
          <p:cNvSpPr/>
          <p:nvPr/>
        </p:nvSpPr>
        <p:spPr>
          <a:xfrm>
            <a:off x="9898905" y="6356216"/>
            <a:ext cx="822606" cy="503238"/>
          </a:xfrm>
          <a:custGeom>
            <a:avLst/>
            <a:gdLst/>
            <a:ahLst/>
            <a:cxnLst/>
            <a:rect l="l" t="t" r="r" b="b"/>
            <a:pathLst>
              <a:path w="822606" h="503238" extrusionOk="0">
                <a:moveTo>
                  <a:pt x="206877" y="503238"/>
                </a:moveTo>
                <a:cubicBezTo>
                  <a:pt x="174346" y="423467"/>
                  <a:pt x="142004" y="343601"/>
                  <a:pt x="109190" y="263830"/>
                </a:cubicBezTo>
                <a:cubicBezTo>
                  <a:pt x="74114" y="178401"/>
                  <a:pt x="38565" y="93161"/>
                  <a:pt x="0" y="0"/>
                </a:cubicBezTo>
                <a:cubicBezTo>
                  <a:pt x="111831" y="72888"/>
                  <a:pt x="224509" y="126729"/>
                  <a:pt x="332663" y="188585"/>
                </a:cubicBezTo>
                <a:cubicBezTo>
                  <a:pt x="414886" y="235542"/>
                  <a:pt x="497485" y="281840"/>
                  <a:pt x="580463" y="327383"/>
                </a:cubicBezTo>
                <a:cubicBezTo>
                  <a:pt x="598284" y="337190"/>
                  <a:pt x="601868" y="344450"/>
                  <a:pt x="584895" y="358311"/>
                </a:cubicBezTo>
                <a:cubicBezTo>
                  <a:pt x="568771" y="371606"/>
                  <a:pt x="554155" y="386599"/>
                  <a:pt x="540672" y="403382"/>
                </a:cubicBezTo>
                <a:cubicBezTo>
                  <a:pt x="582820" y="401780"/>
                  <a:pt x="621858" y="389050"/>
                  <a:pt x="662497" y="388862"/>
                </a:cubicBezTo>
                <a:cubicBezTo>
                  <a:pt x="676548" y="388767"/>
                  <a:pt x="690503" y="389427"/>
                  <a:pt x="701817" y="398102"/>
                </a:cubicBezTo>
                <a:cubicBezTo>
                  <a:pt x="744249" y="430633"/>
                  <a:pt x="789226" y="460241"/>
                  <a:pt x="822606" y="503238"/>
                </a:cubicBezTo>
                <a:cubicBezTo>
                  <a:pt x="617426" y="503238"/>
                  <a:pt x="412151" y="503238"/>
                  <a:pt x="206877" y="50323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7" name="Google Shape;277;p13"/>
          <p:cNvSpPr/>
          <p:nvPr/>
        </p:nvSpPr>
        <p:spPr>
          <a:xfrm>
            <a:off x="5992372" y="6352456"/>
            <a:ext cx="171774" cy="506998"/>
          </a:xfrm>
          <a:custGeom>
            <a:avLst/>
            <a:gdLst/>
            <a:ahLst/>
            <a:cxnLst/>
            <a:rect l="l" t="t" r="r" b="b"/>
            <a:pathLst>
              <a:path w="171774" h="506998" extrusionOk="0">
                <a:moveTo>
                  <a:pt x="0" y="506998"/>
                </a:moveTo>
                <a:cubicBezTo>
                  <a:pt x="21498" y="375083"/>
                  <a:pt x="14426" y="237605"/>
                  <a:pt x="75528" y="113233"/>
                </a:cubicBezTo>
                <a:cubicBezTo>
                  <a:pt x="93632" y="76365"/>
                  <a:pt x="112491" y="39968"/>
                  <a:pt x="142759" y="11020"/>
                </a:cubicBezTo>
                <a:cubicBezTo>
                  <a:pt x="148793" y="5268"/>
                  <a:pt x="154545" y="-2746"/>
                  <a:pt x="164163" y="931"/>
                </a:cubicBezTo>
                <a:cubicBezTo>
                  <a:pt x="174535" y="4891"/>
                  <a:pt x="171329" y="15263"/>
                  <a:pt x="171235" y="23090"/>
                </a:cubicBezTo>
                <a:cubicBezTo>
                  <a:pt x="170198" y="98240"/>
                  <a:pt x="150396" y="170280"/>
                  <a:pt x="134083" y="242980"/>
                </a:cubicBezTo>
                <a:cubicBezTo>
                  <a:pt x="115697" y="325014"/>
                  <a:pt x="78639" y="399222"/>
                  <a:pt x="44129" y="474750"/>
                </a:cubicBezTo>
                <a:cubicBezTo>
                  <a:pt x="39320" y="485217"/>
                  <a:pt x="35925" y="496249"/>
                  <a:pt x="31776" y="506998"/>
                </a:cubicBezTo>
                <a:cubicBezTo>
                  <a:pt x="21216" y="506998"/>
                  <a:pt x="10561" y="506998"/>
                  <a:pt x="0" y="50699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8" name="Google Shape;278;p13"/>
          <p:cNvSpPr/>
          <p:nvPr/>
        </p:nvSpPr>
        <p:spPr>
          <a:xfrm>
            <a:off x="1131" y="4563538"/>
            <a:ext cx="950136" cy="1351026"/>
          </a:xfrm>
          <a:custGeom>
            <a:avLst/>
            <a:gdLst/>
            <a:ahLst/>
            <a:cxnLst/>
            <a:rect l="l" t="t" r="r" b="b"/>
            <a:pathLst>
              <a:path w="950136" h="1351026" extrusionOk="0">
                <a:moveTo>
                  <a:pt x="0" y="1351012"/>
                </a:moveTo>
                <a:cubicBezTo>
                  <a:pt x="0" y="1215231"/>
                  <a:pt x="0" y="1079544"/>
                  <a:pt x="0" y="943763"/>
                </a:cubicBezTo>
                <a:cubicBezTo>
                  <a:pt x="1414" y="943386"/>
                  <a:pt x="2734" y="942915"/>
                  <a:pt x="4149" y="942537"/>
                </a:cubicBezTo>
                <a:cubicBezTo>
                  <a:pt x="6695" y="952721"/>
                  <a:pt x="9146" y="962810"/>
                  <a:pt x="11692" y="972994"/>
                </a:cubicBezTo>
                <a:cubicBezTo>
                  <a:pt x="37057" y="1020989"/>
                  <a:pt x="32531" y="1075490"/>
                  <a:pt x="44600" y="1126407"/>
                </a:cubicBezTo>
                <a:cubicBezTo>
                  <a:pt x="47618" y="1139043"/>
                  <a:pt x="49881" y="1152526"/>
                  <a:pt x="47806" y="1166670"/>
                </a:cubicBezTo>
                <a:cubicBezTo>
                  <a:pt x="55632" y="1138666"/>
                  <a:pt x="72417" y="1115375"/>
                  <a:pt x="84392" y="1089728"/>
                </a:cubicBezTo>
                <a:cubicBezTo>
                  <a:pt x="102119" y="1051634"/>
                  <a:pt x="94387" y="1014200"/>
                  <a:pt x="86749" y="976294"/>
                </a:cubicBezTo>
                <a:cubicBezTo>
                  <a:pt x="68268" y="924056"/>
                  <a:pt x="47429" y="872572"/>
                  <a:pt x="31871" y="819580"/>
                </a:cubicBezTo>
                <a:cubicBezTo>
                  <a:pt x="6506" y="733303"/>
                  <a:pt x="6695" y="644668"/>
                  <a:pt x="16124" y="555939"/>
                </a:cubicBezTo>
                <a:cubicBezTo>
                  <a:pt x="17350" y="544718"/>
                  <a:pt x="19141" y="529160"/>
                  <a:pt x="29796" y="526425"/>
                </a:cubicBezTo>
                <a:cubicBezTo>
                  <a:pt x="43563" y="522936"/>
                  <a:pt x="51295" y="538589"/>
                  <a:pt x="57141" y="548584"/>
                </a:cubicBezTo>
                <a:cubicBezTo>
                  <a:pt x="85995" y="597993"/>
                  <a:pt x="102967" y="651928"/>
                  <a:pt x="113245" y="708032"/>
                </a:cubicBezTo>
                <a:cubicBezTo>
                  <a:pt x="129463" y="795913"/>
                  <a:pt x="130972" y="885302"/>
                  <a:pt x="144362" y="975728"/>
                </a:cubicBezTo>
                <a:cubicBezTo>
                  <a:pt x="164823" y="934051"/>
                  <a:pt x="186039" y="892751"/>
                  <a:pt x="205180" y="850508"/>
                </a:cubicBezTo>
                <a:cubicBezTo>
                  <a:pt x="211592" y="836458"/>
                  <a:pt x="201503" y="822409"/>
                  <a:pt x="196694" y="808831"/>
                </a:cubicBezTo>
                <a:cubicBezTo>
                  <a:pt x="175667" y="748578"/>
                  <a:pt x="149642" y="689457"/>
                  <a:pt x="135027" y="627696"/>
                </a:cubicBezTo>
                <a:cubicBezTo>
                  <a:pt x="114188" y="539437"/>
                  <a:pt x="119280" y="449483"/>
                  <a:pt x="141627" y="361320"/>
                </a:cubicBezTo>
                <a:cubicBezTo>
                  <a:pt x="144267" y="350947"/>
                  <a:pt x="147190" y="333126"/>
                  <a:pt x="162937" y="333692"/>
                </a:cubicBezTo>
                <a:cubicBezTo>
                  <a:pt x="178401" y="334258"/>
                  <a:pt x="179816" y="351607"/>
                  <a:pt x="183210" y="362545"/>
                </a:cubicBezTo>
                <a:cubicBezTo>
                  <a:pt x="207820" y="442222"/>
                  <a:pt x="227622" y="522842"/>
                  <a:pt x="227433" y="606951"/>
                </a:cubicBezTo>
                <a:cubicBezTo>
                  <a:pt x="227245" y="674182"/>
                  <a:pt x="227433" y="741318"/>
                  <a:pt x="234128" y="810528"/>
                </a:cubicBezTo>
                <a:cubicBezTo>
                  <a:pt x="260435" y="764042"/>
                  <a:pt x="286649" y="717461"/>
                  <a:pt x="313239" y="671164"/>
                </a:cubicBezTo>
                <a:cubicBezTo>
                  <a:pt x="318142" y="662583"/>
                  <a:pt x="311353" y="657303"/>
                  <a:pt x="309373" y="650703"/>
                </a:cubicBezTo>
                <a:cubicBezTo>
                  <a:pt x="269110" y="517562"/>
                  <a:pt x="241860" y="383007"/>
                  <a:pt x="266187" y="243171"/>
                </a:cubicBezTo>
                <a:cubicBezTo>
                  <a:pt x="269582" y="223652"/>
                  <a:pt x="274862" y="204040"/>
                  <a:pt x="282500" y="185747"/>
                </a:cubicBezTo>
                <a:cubicBezTo>
                  <a:pt x="294098" y="157742"/>
                  <a:pt x="311636" y="155668"/>
                  <a:pt x="327477" y="181127"/>
                </a:cubicBezTo>
                <a:cubicBezTo>
                  <a:pt x="356897" y="228556"/>
                  <a:pt x="371323" y="280888"/>
                  <a:pt x="369815" y="336992"/>
                </a:cubicBezTo>
                <a:cubicBezTo>
                  <a:pt x="367740" y="416197"/>
                  <a:pt x="365949" y="495403"/>
                  <a:pt x="355388" y="574043"/>
                </a:cubicBezTo>
                <a:cubicBezTo>
                  <a:pt x="353973" y="584226"/>
                  <a:pt x="355199" y="594787"/>
                  <a:pt x="355199" y="613363"/>
                </a:cubicBezTo>
                <a:cubicBezTo>
                  <a:pt x="399800" y="556411"/>
                  <a:pt x="438931" y="507095"/>
                  <a:pt x="444306" y="436376"/>
                </a:cubicBezTo>
                <a:cubicBezTo>
                  <a:pt x="450246" y="357642"/>
                  <a:pt x="452698" y="278248"/>
                  <a:pt x="467879" y="200362"/>
                </a:cubicBezTo>
                <a:cubicBezTo>
                  <a:pt x="480231" y="137092"/>
                  <a:pt x="510970" y="82591"/>
                  <a:pt x="548781" y="31673"/>
                </a:cubicBezTo>
                <a:cubicBezTo>
                  <a:pt x="554062" y="24601"/>
                  <a:pt x="559719" y="14135"/>
                  <a:pt x="571129" y="17435"/>
                </a:cubicBezTo>
                <a:cubicBezTo>
                  <a:pt x="584047" y="21207"/>
                  <a:pt x="582255" y="33276"/>
                  <a:pt x="583292" y="43743"/>
                </a:cubicBezTo>
                <a:cubicBezTo>
                  <a:pt x="591779" y="130115"/>
                  <a:pt x="568394" y="210829"/>
                  <a:pt x="538975" y="290317"/>
                </a:cubicBezTo>
                <a:cubicBezTo>
                  <a:pt x="518325" y="346044"/>
                  <a:pt x="497392" y="401771"/>
                  <a:pt x="478534" y="458818"/>
                </a:cubicBezTo>
                <a:cubicBezTo>
                  <a:pt x="524737" y="408843"/>
                  <a:pt x="571129" y="359245"/>
                  <a:pt x="609223" y="302764"/>
                </a:cubicBezTo>
                <a:cubicBezTo>
                  <a:pt x="641848" y="254392"/>
                  <a:pt x="673342" y="205454"/>
                  <a:pt x="708041" y="158402"/>
                </a:cubicBezTo>
                <a:cubicBezTo>
                  <a:pt x="763202" y="83817"/>
                  <a:pt x="840145" y="41197"/>
                  <a:pt x="921896" y="4706"/>
                </a:cubicBezTo>
                <a:cubicBezTo>
                  <a:pt x="929817" y="1217"/>
                  <a:pt x="940943" y="-4346"/>
                  <a:pt x="948015" y="5743"/>
                </a:cubicBezTo>
                <a:cubicBezTo>
                  <a:pt x="954050" y="14324"/>
                  <a:pt x="945752" y="20924"/>
                  <a:pt x="941226" y="28090"/>
                </a:cubicBezTo>
                <a:cubicBezTo>
                  <a:pt x="871167" y="138884"/>
                  <a:pt x="789415" y="238834"/>
                  <a:pt x="672304" y="302575"/>
                </a:cubicBezTo>
                <a:cubicBezTo>
                  <a:pt x="585178" y="350004"/>
                  <a:pt x="528414" y="426287"/>
                  <a:pt x="471933" y="505115"/>
                </a:cubicBezTo>
                <a:cubicBezTo>
                  <a:pt x="509084" y="481542"/>
                  <a:pt x="545387" y="456460"/>
                  <a:pt x="583575" y="434679"/>
                </a:cubicBezTo>
                <a:cubicBezTo>
                  <a:pt x="676736" y="381498"/>
                  <a:pt x="774895" y="343215"/>
                  <a:pt x="884179" y="341707"/>
                </a:cubicBezTo>
                <a:cubicBezTo>
                  <a:pt x="895589" y="341518"/>
                  <a:pt x="910581" y="338689"/>
                  <a:pt x="915296" y="351419"/>
                </a:cubicBezTo>
                <a:cubicBezTo>
                  <a:pt x="921048" y="367166"/>
                  <a:pt x="903792" y="371786"/>
                  <a:pt x="894646" y="378858"/>
                </a:cubicBezTo>
                <a:cubicBezTo>
                  <a:pt x="802711" y="449860"/>
                  <a:pt x="694557" y="481731"/>
                  <a:pt x="583481" y="506341"/>
                </a:cubicBezTo>
                <a:cubicBezTo>
                  <a:pt x="542370" y="515487"/>
                  <a:pt x="501164" y="524068"/>
                  <a:pt x="460335" y="534157"/>
                </a:cubicBezTo>
                <a:cubicBezTo>
                  <a:pt x="442891" y="538495"/>
                  <a:pt x="427993" y="547924"/>
                  <a:pt x="416772" y="563011"/>
                </a:cubicBezTo>
                <a:cubicBezTo>
                  <a:pt x="383770" y="607234"/>
                  <a:pt x="350202" y="650891"/>
                  <a:pt x="311165" y="702092"/>
                </a:cubicBezTo>
                <a:cubicBezTo>
                  <a:pt x="345770" y="691625"/>
                  <a:pt x="366231" y="673427"/>
                  <a:pt x="387919" y="658529"/>
                </a:cubicBezTo>
                <a:cubicBezTo>
                  <a:pt x="495412" y="584415"/>
                  <a:pt x="614126" y="540946"/>
                  <a:pt x="743307" y="525011"/>
                </a:cubicBezTo>
                <a:cubicBezTo>
                  <a:pt x="751699" y="523974"/>
                  <a:pt x="760185" y="524162"/>
                  <a:pt x="768671" y="524540"/>
                </a:cubicBezTo>
                <a:cubicBezTo>
                  <a:pt x="774517" y="524822"/>
                  <a:pt x="782061" y="522465"/>
                  <a:pt x="784984" y="530386"/>
                </a:cubicBezTo>
                <a:cubicBezTo>
                  <a:pt x="788378" y="539721"/>
                  <a:pt x="780929" y="542455"/>
                  <a:pt x="774989" y="547075"/>
                </a:cubicBezTo>
                <a:cubicBezTo>
                  <a:pt x="732934" y="580172"/>
                  <a:pt x="686354" y="606480"/>
                  <a:pt x="640245" y="632976"/>
                </a:cubicBezTo>
                <a:cubicBezTo>
                  <a:pt x="571317" y="672578"/>
                  <a:pt x="494375" y="690777"/>
                  <a:pt x="417904" y="709636"/>
                </a:cubicBezTo>
                <a:cubicBezTo>
                  <a:pt x="383204" y="718216"/>
                  <a:pt x="348693" y="727268"/>
                  <a:pt x="313805" y="735094"/>
                </a:cubicBezTo>
                <a:cubicBezTo>
                  <a:pt x="305413" y="736980"/>
                  <a:pt x="300227" y="742544"/>
                  <a:pt x="296832" y="748106"/>
                </a:cubicBezTo>
                <a:cubicBezTo>
                  <a:pt x="267696" y="794687"/>
                  <a:pt x="239314" y="841739"/>
                  <a:pt x="209518" y="890676"/>
                </a:cubicBezTo>
                <a:cubicBezTo>
                  <a:pt x="228942" y="891714"/>
                  <a:pt x="240068" y="883888"/>
                  <a:pt x="248743" y="873798"/>
                </a:cubicBezTo>
                <a:cubicBezTo>
                  <a:pt x="311636" y="801099"/>
                  <a:pt x="397725" y="767436"/>
                  <a:pt x="484474" y="736414"/>
                </a:cubicBezTo>
                <a:cubicBezTo>
                  <a:pt x="533600" y="718876"/>
                  <a:pt x="582915" y="698981"/>
                  <a:pt x="636285" y="696811"/>
                </a:cubicBezTo>
                <a:cubicBezTo>
                  <a:pt x="647317" y="696340"/>
                  <a:pt x="661084" y="691720"/>
                  <a:pt x="668721" y="703318"/>
                </a:cubicBezTo>
                <a:cubicBezTo>
                  <a:pt x="677679" y="717084"/>
                  <a:pt x="664950" y="727551"/>
                  <a:pt x="658538" y="737169"/>
                </a:cubicBezTo>
                <a:cubicBezTo>
                  <a:pt x="633739" y="774603"/>
                  <a:pt x="593476" y="792518"/>
                  <a:pt x="554722" y="808736"/>
                </a:cubicBezTo>
                <a:cubicBezTo>
                  <a:pt x="445437" y="854469"/>
                  <a:pt x="334644" y="896900"/>
                  <a:pt x="216118" y="913401"/>
                </a:cubicBezTo>
                <a:cubicBezTo>
                  <a:pt x="190188" y="916984"/>
                  <a:pt x="161806" y="967808"/>
                  <a:pt x="174158" y="986666"/>
                </a:cubicBezTo>
                <a:cubicBezTo>
                  <a:pt x="158317" y="1004865"/>
                  <a:pt x="144173" y="1024195"/>
                  <a:pt x="133047" y="1052199"/>
                </a:cubicBezTo>
                <a:cubicBezTo>
                  <a:pt x="162183" y="1025137"/>
                  <a:pt x="198957" y="1018443"/>
                  <a:pt x="222247" y="990532"/>
                </a:cubicBezTo>
                <a:cubicBezTo>
                  <a:pt x="242897" y="993927"/>
                  <a:pt x="259021" y="982517"/>
                  <a:pt x="274108" y="972240"/>
                </a:cubicBezTo>
                <a:cubicBezTo>
                  <a:pt x="349919" y="920284"/>
                  <a:pt x="432425" y="888037"/>
                  <a:pt x="524643" y="882190"/>
                </a:cubicBezTo>
                <a:cubicBezTo>
                  <a:pt x="527754" y="882002"/>
                  <a:pt x="530960" y="881342"/>
                  <a:pt x="534072" y="881247"/>
                </a:cubicBezTo>
                <a:cubicBezTo>
                  <a:pt x="550762" y="880965"/>
                  <a:pt x="574240" y="878984"/>
                  <a:pt x="579332" y="893128"/>
                </a:cubicBezTo>
                <a:cubicBezTo>
                  <a:pt x="584424" y="907366"/>
                  <a:pt x="561982" y="916419"/>
                  <a:pt x="549347" y="924244"/>
                </a:cubicBezTo>
                <a:cubicBezTo>
                  <a:pt x="500409" y="954324"/>
                  <a:pt x="449492" y="980726"/>
                  <a:pt x="396028" y="1002224"/>
                </a:cubicBezTo>
                <a:cubicBezTo>
                  <a:pt x="390559" y="1004393"/>
                  <a:pt x="386033" y="1009296"/>
                  <a:pt x="381130" y="1012974"/>
                </a:cubicBezTo>
                <a:cubicBezTo>
                  <a:pt x="338887" y="1038716"/>
                  <a:pt x="290892" y="1048522"/>
                  <a:pt x="243746" y="1058234"/>
                </a:cubicBezTo>
                <a:cubicBezTo>
                  <a:pt x="117771" y="1084165"/>
                  <a:pt x="110605" y="1088690"/>
                  <a:pt x="63553" y="1207028"/>
                </a:cubicBezTo>
                <a:cubicBezTo>
                  <a:pt x="59687" y="1216740"/>
                  <a:pt x="55821" y="1226452"/>
                  <a:pt x="52238" y="1238238"/>
                </a:cubicBezTo>
                <a:cubicBezTo>
                  <a:pt x="162466" y="1142908"/>
                  <a:pt x="296172" y="1102646"/>
                  <a:pt x="430162" y="1063138"/>
                </a:cubicBezTo>
                <a:cubicBezTo>
                  <a:pt x="452509" y="1056537"/>
                  <a:pt x="482400" y="1044750"/>
                  <a:pt x="495129" y="1073604"/>
                </a:cubicBezTo>
                <a:cubicBezTo>
                  <a:pt x="506727" y="1099911"/>
                  <a:pt x="479194" y="1115564"/>
                  <a:pt x="461467" y="1128199"/>
                </a:cubicBezTo>
                <a:cubicBezTo>
                  <a:pt x="369437" y="1194298"/>
                  <a:pt x="276182" y="1258700"/>
                  <a:pt x="162089" y="1282462"/>
                </a:cubicBezTo>
                <a:cubicBezTo>
                  <a:pt x="128992" y="1289345"/>
                  <a:pt x="95330" y="1292645"/>
                  <a:pt x="62044" y="1298774"/>
                </a:cubicBezTo>
                <a:cubicBezTo>
                  <a:pt x="41206" y="1302640"/>
                  <a:pt x="26308" y="1308392"/>
                  <a:pt x="20556" y="1330550"/>
                </a:cubicBezTo>
                <a:cubicBezTo>
                  <a:pt x="18293" y="1340734"/>
                  <a:pt x="13861" y="1351483"/>
                  <a:pt x="0" y="13510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9" name="Google Shape;279;p13"/>
          <p:cNvSpPr/>
          <p:nvPr/>
        </p:nvSpPr>
        <p:spPr>
          <a:xfrm>
            <a:off x="11394198" y="5092506"/>
            <a:ext cx="793841" cy="992997"/>
          </a:xfrm>
          <a:custGeom>
            <a:avLst/>
            <a:gdLst/>
            <a:ahLst/>
            <a:cxnLst/>
            <a:rect l="l" t="t" r="r" b="b"/>
            <a:pathLst>
              <a:path w="793841" h="992997" extrusionOk="0">
                <a:moveTo>
                  <a:pt x="320683" y="13959"/>
                </a:moveTo>
                <a:cubicBezTo>
                  <a:pt x="336336" y="7359"/>
                  <a:pt x="340673" y="22446"/>
                  <a:pt x="347556" y="30083"/>
                </a:cubicBezTo>
                <a:cubicBezTo>
                  <a:pt x="407055" y="95239"/>
                  <a:pt x="420066" y="176425"/>
                  <a:pt x="425441" y="259968"/>
                </a:cubicBezTo>
                <a:cubicBezTo>
                  <a:pt x="428364" y="305888"/>
                  <a:pt x="430628" y="352092"/>
                  <a:pt x="450806" y="394429"/>
                </a:cubicBezTo>
                <a:cubicBezTo>
                  <a:pt x="462970" y="419794"/>
                  <a:pt x="484469" y="437992"/>
                  <a:pt x="507570" y="461471"/>
                </a:cubicBezTo>
                <a:cubicBezTo>
                  <a:pt x="499178" y="391506"/>
                  <a:pt x="499838" y="327293"/>
                  <a:pt x="492389" y="263457"/>
                </a:cubicBezTo>
                <a:cubicBezTo>
                  <a:pt x="487203" y="218102"/>
                  <a:pt x="504364" y="174822"/>
                  <a:pt x="530860" y="136822"/>
                </a:cubicBezTo>
                <a:cubicBezTo>
                  <a:pt x="536046" y="129373"/>
                  <a:pt x="544061" y="119850"/>
                  <a:pt x="554245" y="124564"/>
                </a:cubicBezTo>
                <a:cubicBezTo>
                  <a:pt x="565749" y="129845"/>
                  <a:pt x="574141" y="141348"/>
                  <a:pt x="576498" y="153512"/>
                </a:cubicBezTo>
                <a:cubicBezTo>
                  <a:pt x="590076" y="223948"/>
                  <a:pt x="597997" y="293819"/>
                  <a:pt x="581024" y="366047"/>
                </a:cubicBezTo>
                <a:cubicBezTo>
                  <a:pt x="572632" y="401595"/>
                  <a:pt x="562825" y="436766"/>
                  <a:pt x="553679" y="472031"/>
                </a:cubicBezTo>
                <a:cubicBezTo>
                  <a:pt x="544250" y="523138"/>
                  <a:pt x="581967" y="554160"/>
                  <a:pt x="607614" y="599326"/>
                </a:cubicBezTo>
                <a:cubicBezTo>
                  <a:pt x="608086" y="561327"/>
                  <a:pt x="607519" y="530775"/>
                  <a:pt x="607991" y="500414"/>
                </a:cubicBezTo>
                <a:cubicBezTo>
                  <a:pt x="608180" y="487024"/>
                  <a:pt x="605445" y="472975"/>
                  <a:pt x="614969" y="461094"/>
                </a:cubicBezTo>
                <a:cubicBezTo>
                  <a:pt x="616289" y="396409"/>
                  <a:pt x="635053" y="335308"/>
                  <a:pt x="653912" y="274206"/>
                </a:cubicBezTo>
                <a:cubicBezTo>
                  <a:pt x="656930" y="264494"/>
                  <a:pt x="659287" y="254593"/>
                  <a:pt x="669848" y="253651"/>
                </a:cubicBezTo>
                <a:cubicBezTo>
                  <a:pt x="682766" y="252519"/>
                  <a:pt x="687668" y="265720"/>
                  <a:pt x="690120" y="274206"/>
                </a:cubicBezTo>
                <a:cubicBezTo>
                  <a:pt x="696910" y="298156"/>
                  <a:pt x="706433" y="321447"/>
                  <a:pt x="705207" y="347660"/>
                </a:cubicBezTo>
                <a:cubicBezTo>
                  <a:pt x="703604" y="381134"/>
                  <a:pt x="705395" y="414796"/>
                  <a:pt x="705772" y="448458"/>
                </a:cubicBezTo>
                <a:cubicBezTo>
                  <a:pt x="708224" y="474766"/>
                  <a:pt x="696815" y="497679"/>
                  <a:pt x="687762" y="521064"/>
                </a:cubicBezTo>
                <a:cubicBezTo>
                  <a:pt x="675599" y="552463"/>
                  <a:pt x="663718" y="584145"/>
                  <a:pt x="650234" y="614979"/>
                </a:cubicBezTo>
                <a:cubicBezTo>
                  <a:pt x="641842" y="634120"/>
                  <a:pt x="642597" y="650716"/>
                  <a:pt x="654289" y="668537"/>
                </a:cubicBezTo>
                <a:cubicBezTo>
                  <a:pt x="666264" y="686830"/>
                  <a:pt x="675222" y="707008"/>
                  <a:pt x="688706" y="730675"/>
                </a:cubicBezTo>
                <a:cubicBezTo>
                  <a:pt x="692383" y="659673"/>
                  <a:pt x="693797" y="593763"/>
                  <a:pt x="709261" y="529456"/>
                </a:cubicBezTo>
                <a:cubicBezTo>
                  <a:pt x="716333" y="499848"/>
                  <a:pt x="721990" y="469580"/>
                  <a:pt x="742547" y="445347"/>
                </a:cubicBezTo>
                <a:cubicBezTo>
                  <a:pt x="761122" y="430543"/>
                  <a:pt x="761594" y="396975"/>
                  <a:pt x="793747" y="396503"/>
                </a:cubicBezTo>
                <a:cubicBezTo>
                  <a:pt x="793747" y="464205"/>
                  <a:pt x="793747" y="531907"/>
                  <a:pt x="793747" y="599515"/>
                </a:cubicBezTo>
                <a:cubicBezTo>
                  <a:pt x="787524" y="648075"/>
                  <a:pt x="768194" y="692581"/>
                  <a:pt x="746130" y="735202"/>
                </a:cubicBezTo>
                <a:cubicBezTo>
                  <a:pt x="722085" y="781593"/>
                  <a:pt x="731043" y="822139"/>
                  <a:pt x="757256" y="862496"/>
                </a:cubicBezTo>
                <a:cubicBezTo>
                  <a:pt x="761688" y="869380"/>
                  <a:pt x="764611" y="877489"/>
                  <a:pt x="771777" y="882863"/>
                </a:cubicBezTo>
                <a:cubicBezTo>
                  <a:pt x="772625" y="886635"/>
                  <a:pt x="777058" y="880035"/>
                  <a:pt x="773662" y="882486"/>
                </a:cubicBezTo>
                <a:cubicBezTo>
                  <a:pt x="772155" y="883523"/>
                  <a:pt x="770929" y="882958"/>
                  <a:pt x="771118" y="880789"/>
                </a:cubicBezTo>
                <a:cubicBezTo>
                  <a:pt x="773286" y="853161"/>
                  <a:pt x="765459" y="822610"/>
                  <a:pt x="793841" y="802620"/>
                </a:cubicBezTo>
                <a:cubicBezTo>
                  <a:pt x="793841" y="866079"/>
                  <a:pt x="793841" y="929538"/>
                  <a:pt x="793841" y="992997"/>
                </a:cubicBezTo>
                <a:cubicBezTo>
                  <a:pt x="713128" y="990639"/>
                  <a:pt x="634676" y="976872"/>
                  <a:pt x="560280" y="944908"/>
                </a:cubicBezTo>
                <a:cubicBezTo>
                  <a:pt x="507664" y="922277"/>
                  <a:pt x="459292" y="892009"/>
                  <a:pt x="412807" y="858536"/>
                </a:cubicBezTo>
                <a:cubicBezTo>
                  <a:pt x="406772" y="854199"/>
                  <a:pt x="401020" y="849578"/>
                  <a:pt x="396117" y="844015"/>
                </a:cubicBezTo>
                <a:cubicBezTo>
                  <a:pt x="389799" y="836849"/>
                  <a:pt x="382256" y="829211"/>
                  <a:pt x="385839" y="818933"/>
                </a:cubicBezTo>
                <a:cubicBezTo>
                  <a:pt x="389610" y="808278"/>
                  <a:pt x="400548" y="808278"/>
                  <a:pt x="409977" y="807429"/>
                </a:cubicBezTo>
                <a:cubicBezTo>
                  <a:pt x="443546" y="804506"/>
                  <a:pt x="475134" y="814501"/>
                  <a:pt x="506155" y="824402"/>
                </a:cubicBezTo>
                <a:cubicBezTo>
                  <a:pt x="567540" y="843826"/>
                  <a:pt x="628735" y="864005"/>
                  <a:pt x="687386" y="891350"/>
                </a:cubicBezTo>
                <a:cubicBezTo>
                  <a:pt x="712185" y="902948"/>
                  <a:pt x="733401" y="919543"/>
                  <a:pt x="760557" y="939156"/>
                </a:cubicBezTo>
                <a:cubicBezTo>
                  <a:pt x="749241" y="902948"/>
                  <a:pt x="734343" y="876357"/>
                  <a:pt x="717370" y="850992"/>
                </a:cubicBezTo>
                <a:cubicBezTo>
                  <a:pt x="706244" y="834491"/>
                  <a:pt x="689649" y="826759"/>
                  <a:pt x="669753" y="822894"/>
                </a:cubicBezTo>
                <a:cubicBezTo>
                  <a:pt x="560468" y="801866"/>
                  <a:pt x="453257" y="774238"/>
                  <a:pt x="355194" y="719266"/>
                </a:cubicBezTo>
                <a:cubicBezTo>
                  <a:pt x="338504" y="709931"/>
                  <a:pt x="310876" y="704179"/>
                  <a:pt x="317570" y="679852"/>
                </a:cubicBezTo>
                <a:cubicBezTo>
                  <a:pt x="323040" y="659862"/>
                  <a:pt x="348687" y="668065"/>
                  <a:pt x="365660" y="667688"/>
                </a:cubicBezTo>
                <a:cubicBezTo>
                  <a:pt x="429590" y="666368"/>
                  <a:pt x="488617" y="685133"/>
                  <a:pt x="544250" y="715306"/>
                </a:cubicBezTo>
                <a:cubicBezTo>
                  <a:pt x="590547" y="740482"/>
                  <a:pt x="638071" y="763206"/>
                  <a:pt x="689932" y="793380"/>
                </a:cubicBezTo>
                <a:cubicBezTo>
                  <a:pt x="674373" y="763112"/>
                  <a:pt x="658909" y="741236"/>
                  <a:pt x="644671" y="718606"/>
                </a:cubicBezTo>
                <a:cubicBezTo>
                  <a:pt x="636373" y="705499"/>
                  <a:pt x="622513" y="704274"/>
                  <a:pt x="608745" y="701728"/>
                </a:cubicBezTo>
                <a:cubicBezTo>
                  <a:pt x="505590" y="682586"/>
                  <a:pt x="405452" y="653167"/>
                  <a:pt x="309085" y="611396"/>
                </a:cubicBezTo>
                <a:cubicBezTo>
                  <a:pt x="285512" y="601212"/>
                  <a:pt x="264578" y="587257"/>
                  <a:pt x="245438" y="570378"/>
                </a:cubicBezTo>
                <a:cubicBezTo>
                  <a:pt x="224128" y="537470"/>
                  <a:pt x="226296" y="529644"/>
                  <a:pt x="259769" y="518706"/>
                </a:cubicBezTo>
                <a:cubicBezTo>
                  <a:pt x="280514" y="522761"/>
                  <a:pt x="301164" y="527664"/>
                  <a:pt x="322192" y="530398"/>
                </a:cubicBezTo>
                <a:cubicBezTo>
                  <a:pt x="367451" y="544260"/>
                  <a:pt x="412712" y="558309"/>
                  <a:pt x="457501" y="574056"/>
                </a:cubicBezTo>
                <a:cubicBezTo>
                  <a:pt x="516905" y="594895"/>
                  <a:pt x="569237" y="626482"/>
                  <a:pt x="615252" y="669103"/>
                </a:cubicBezTo>
                <a:cubicBezTo>
                  <a:pt x="597903" y="642512"/>
                  <a:pt x="581967" y="615639"/>
                  <a:pt x="563108" y="590651"/>
                </a:cubicBezTo>
                <a:cubicBezTo>
                  <a:pt x="550944" y="574527"/>
                  <a:pt x="536235" y="563967"/>
                  <a:pt x="516528" y="560949"/>
                </a:cubicBezTo>
                <a:cubicBezTo>
                  <a:pt x="466364" y="553406"/>
                  <a:pt x="418181" y="537376"/>
                  <a:pt x="368300" y="528513"/>
                </a:cubicBezTo>
                <a:cubicBezTo>
                  <a:pt x="323134" y="515783"/>
                  <a:pt x="279383" y="499565"/>
                  <a:pt x="237422" y="478538"/>
                </a:cubicBezTo>
                <a:cubicBezTo>
                  <a:pt x="208192" y="463828"/>
                  <a:pt x="180659" y="446290"/>
                  <a:pt x="152653" y="429694"/>
                </a:cubicBezTo>
                <a:cubicBezTo>
                  <a:pt x="142848" y="423943"/>
                  <a:pt x="130967" y="416399"/>
                  <a:pt x="134078" y="403104"/>
                </a:cubicBezTo>
                <a:cubicBezTo>
                  <a:pt x="137283" y="389620"/>
                  <a:pt x="150957" y="388866"/>
                  <a:pt x="162649" y="388394"/>
                </a:cubicBezTo>
                <a:cubicBezTo>
                  <a:pt x="178396" y="387734"/>
                  <a:pt x="194236" y="386697"/>
                  <a:pt x="209701" y="391506"/>
                </a:cubicBezTo>
                <a:cubicBezTo>
                  <a:pt x="264484" y="407536"/>
                  <a:pt x="321342" y="416305"/>
                  <a:pt x="374240" y="438558"/>
                </a:cubicBezTo>
                <a:cubicBezTo>
                  <a:pt x="409977" y="451853"/>
                  <a:pt x="441943" y="475332"/>
                  <a:pt x="486071" y="482026"/>
                </a:cubicBezTo>
                <a:cubicBezTo>
                  <a:pt x="454294" y="425829"/>
                  <a:pt x="406489" y="408195"/>
                  <a:pt x="351799" y="402161"/>
                </a:cubicBezTo>
                <a:cubicBezTo>
                  <a:pt x="300032" y="388489"/>
                  <a:pt x="247323" y="379342"/>
                  <a:pt x="195462" y="366236"/>
                </a:cubicBezTo>
                <a:cubicBezTo>
                  <a:pt x="141339" y="353695"/>
                  <a:pt x="94004" y="325878"/>
                  <a:pt x="46574" y="298722"/>
                </a:cubicBezTo>
                <a:cubicBezTo>
                  <a:pt x="34128" y="291556"/>
                  <a:pt x="18947" y="282599"/>
                  <a:pt x="24227" y="264871"/>
                </a:cubicBezTo>
                <a:cubicBezTo>
                  <a:pt x="29508" y="247239"/>
                  <a:pt x="46952" y="248276"/>
                  <a:pt x="61473" y="248370"/>
                </a:cubicBezTo>
                <a:cubicBezTo>
                  <a:pt x="95229" y="248653"/>
                  <a:pt x="128798" y="250916"/>
                  <a:pt x="158594" y="269774"/>
                </a:cubicBezTo>
                <a:cubicBezTo>
                  <a:pt x="212058" y="290047"/>
                  <a:pt x="268539" y="302682"/>
                  <a:pt x="317759" y="333422"/>
                </a:cubicBezTo>
                <a:cubicBezTo>
                  <a:pt x="345671" y="336062"/>
                  <a:pt x="367735" y="352280"/>
                  <a:pt x="387725" y="364161"/>
                </a:cubicBezTo>
                <a:cubicBezTo>
                  <a:pt x="389893" y="305323"/>
                  <a:pt x="345858" y="258271"/>
                  <a:pt x="343030" y="199244"/>
                </a:cubicBezTo>
                <a:cubicBezTo>
                  <a:pt x="338786" y="188872"/>
                  <a:pt x="334638" y="178499"/>
                  <a:pt x="330488" y="168033"/>
                </a:cubicBezTo>
                <a:cubicBezTo>
                  <a:pt x="315402" y="127204"/>
                  <a:pt x="307010" y="85433"/>
                  <a:pt x="311159" y="41681"/>
                </a:cubicBezTo>
                <a:cubicBezTo>
                  <a:pt x="312102" y="31686"/>
                  <a:pt x="307670" y="19428"/>
                  <a:pt x="320683" y="13959"/>
                </a:cubicBezTo>
                <a:close/>
                <a:moveTo>
                  <a:pt x="15304" y="169"/>
                </a:moveTo>
                <a:cubicBezTo>
                  <a:pt x="20667" y="806"/>
                  <a:pt x="26301" y="3116"/>
                  <a:pt x="30733" y="4907"/>
                </a:cubicBezTo>
                <a:cubicBezTo>
                  <a:pt x="106827" y="35929"/>
                  <a:pt x="177075" y="74966"/>
                  <a:pt x="226201" y="144460"/>
                </a:cubicBezTo>
                <a:cubicBezTo>
                  <a:pt x="255054" y="185194"/>
                  <a:pt x="286548" y="224042"/>
                  <a:pt x="316910" y="263740"/>
                </a:cubicBezTo>
                <a:cubicBezTo>
                  <a:pt x="341050" y="271943"/>
                  <a:pt x="354250" y="292970"/>
                  <a:pt x="370751" y="310037"/>
                </a:cubicBezTo>
                <a:cubicBezTo>
                  <a:pt x="376409" y="315883"/>
                  <a:pt x="382067" y="324370"/>
                  <a:pt x="374712" y="332195"/>
                </a:cubicBezTo>
                <a:cubicBezTo>
                  <a:pt x="366791" y="340588"/>
                  <a:pt x="359342" y="333421"/>
                  <a:pt x="353118" y="328047"/>
                </a:cubicBezTo>
                <a:cubicBezTo>
                  <a:pt x="338220" y="315223"/>
                  <a:pt x="323982" y="301739"/>
                  <a:pt x="316910" y="282598"/>
                </a:cubicBezTo>
                <a:cubicBezTo>
                  <a:pt x="287208" y="253933"/>
                  <a:pt x="249491" y="237715"/>
                  <a:pt x="214131" y="218102"/>
                </a:cubicBezTo>
                <a:cubicBezTo>
                  <a:pt x="131155" y="171805"/>
                  <a:pt x="68356" y="104102"/>
                  <a:pt x="11686" y="29706"/>
                </a:cubicBezTo>
                <a:cubicBezTo>
                  <a:pt x="6123" y="22351"/>
                  <a:pt x="-3778" y="13299"/>
                  <a:pt x="1503" y="5473"/>
                </a:cubicBezTo>
                <a:cubicBezTo>
                  <a:pt x="4850" y="570"/>
                  <a:pt x="9942" y="-468"/>
                  <a:pt x="15304" y="16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0" name="Google Shape;280;p13"/>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1" name="Google Shape;281;p13"/>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2" name="Google Shape;282;p13"/>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3" name="Google Shape;283;p13"/>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4" name="Google Shape;284;p13"/>
          <p:cNvSpPr/>
          <p:nvPr/>
        </p:nvSpPr>
        <p:spPr>
          <a:xfrm>
            <a:off x="10335337" y="5940198"/>
            <a:ext cx="927186" cy="919256"/>
          </a:xfrm>
          <a:custGeom>
            <a:avLst/>
            <a:gdLst/>
            <a:ahLst/>
            <a:cxnLst/>
            <a:rect l="l" t="t" r="r" b="b"/>
            <a:pathLst>
              <a:path w="927186" h="919256" extrusionOk="0">
                <a:moveTo>
                  <a:pt x="410383" y="817527"/>
                </a:moveTo>
                <a:cubicBezTo>
                  <a:pt x="415569" y="817208"/>
                  <a:pt x="421344" y="818599"/>
                  <a:pt x="426342" y="819495"/>
                </a:cubicBezTo>
                <a:cubicBezTo>
                  <a:pt x="473864" y="828169"/>
                  <a:pt x="520728" y="840616"/>
                  <a:pt x="565800" y="857495"/>
                </a:cubicBezTo>
                <a:cubicBezTo>
                  <a:pt x="614738" y="875788"/>
                  <a:pt x="666221" y="888706"/>
                  <a:pt x="709973" y="919256"/>
                </a:cubicBezTo>
                <a:cubicBezTo>
                  <a:pt x="644346" y="919256"/>
                  <a:pt x="578812" y="919256"/>
                  <a:pt x="513185" y="919256"/>
                </a:cubicBezTo>
                <a:cubicBezTo>
                  <a:pt x="487066" y="902189"/>
                  <a:pt x="460852" y="885122"/>
                  <a:pt x="434827" y="867867"/>
                </a:cubicBezTo>
                <a:cubicBezTo>
                  <a:pt x="426907" y="862681"/>
                  <a:pt x="418798" y="857683"/>
                  <a:pt x="411632" y="851554"/>
                </a:cubicBezTo>
                <a:cubicBezTo>
                  <a:pt x="403712" y="844859"/>
                  <a:pt x="392868" y="837222"/>
                  <a:pt x="397960" y="825812"/>
                </a:cubicBezTo>
                <a:cubicBezTo>
                  <a:pt x="400600" y="819872"/>
                  <a:pt x="405197" y="817845"/>
                  <a:pt x="410383" y="817527"/>
                </a:cubicBezTo>
                <a:close/>
                <a:moveTo>
                  <a:pt x="37856" y="0"/>
                </a:moveTo>
                <a:cubicBezTo>
                  <a:pt x="59166" y="25836"/>
                  <a:pt x="87076" y="39509"/>
                  <a:pt x="119797" y="44223"/>
                </a:cubicBezTo>
                <a:cubicBezTo>
                  <a:pt x="136203" y="66570"/>
                  <a:pt x="163265" y="74962"/>
                  <a:pt x="183161" y="93632"/>
                </a:cubicBezTo>
                <a:cubicBezTo>
                  <a:pt x="232853" y="140307"/>
                  <a:pt x="266609" y="198580"/>
                  <a:pt x="305646" y="252986"/>
                </a:cubicBezTo>
                <a:cubicBezTo>
                  <a:pt x="314745" y="265622"/>
                  <a:pt x="326555" y="275923"/>
                  <a:pt x="337859" y="286684"/>
                </a:cubicBezTo>
                <a:lnTo>
                  <a:pt x="366597" y="322596"/>
                </a:lnTo>
                <a:lnTo>
                  <a:pt x="368822" y="320028"/>
                </a:lnTo>
                <a:cubicBezTo>
                  <a:pt x="384098" y="310410"/>
                  <a:pt x="372594" y="298529"/>
                  <a:pt x="369483" y="289477"/>
                </a:cubicBezTo>
                <a:cubicBezTo>
                  <a:pt x="360243" y="262698"/>
                  <a:pt x="349775" y="236108"/>
                  <a:pt x="338083" y="210461"/>
                </a:cubicBezTo>
                <a:cubicBezTo>
                  <a:pt x="312153" y="153413"/>
                  <a:pt x="304421" y="94009"/>
                  <a:pt x="308099" y="32342"/>
                </a:cubicBezTo>
                <a:cubicBezTo>
                  <a:pt x="308758" y="21970"/>
                  <a:pt x="307910" y="9524"/>
                  <a:pt x="319319" y="4715"/>
                </a:cubicBezTo>
                <a:cubicBezTo>
                  <a:pt x="331105" y="-189"/>
                  <a:pt x="339403" y="9617"/>
                  <a:pt x="346004" y="17161"/>
                </a:cubicBezTo>
                <a:cubicBezTo>
                  <a:pt x="386267" y="62987"/>
                  <a:pt x="420401" y="109190"/>
                  <a:pt x="429830" y="174912"/>
                </a:cubicBezTo>
                <a:cubicBezTo>
                  <a:pt x="436808" y="223379"/>
                  <a:pt x="431056" y="273919"/>
                  <a:pt x="448971" y="320782"/>
                </a:cubicBezTo>
                <a:cubicBezTo>
                  <a:pt x="444823" y="376321"/>
                  <a:pt x="449915" y="388296"/>
                  <a:pt x="505735" y="453452"/>
                </a:cubicBezTo>
                <a:cubicBezTo>
                  <a:pt x="494986" y="390370"/>
                  <a:pt x="499229" y="325969"/>
                  <a:pt x="487725" y="262887"/>
                </a:cubicBezTo>
                <a:cubicBezTo>
                  <a:pt x="483482" y="214798"/>
                  <a:pt x="505641" y="175101"/>
                  <a:pt x="528743" y="135969"/>
                </a:cubicBezTo>
                <a:cubicBezTo>
                  <a:pt x="536191" y="123334"/>
                  <a:pt x="550241" y="123051"/>
                  <a:pt x="562971" y="127012"/>
                </a:cubicBezTo>
                <a:cubicBezTo>
                  <a:pt x="583809" y="133801"/>
                  <a:pt x="592202" y="149642"/>
                  <a:pt x="590504" y="171140"/>
                </a:cubicBezTo>
                <a:cubicBezTo>
                  <a:pt x="587676" y="176704"/>
                  <a:pt x="584093" y="181513"/>
                  <a:pt x="585884" y="188773"/>
                </a:cubicBezTo>
                <a:cubicBezTo>
                  <a:pt x="607005" y="275522"/>
                  <a:pt x="599085" y="362271"/>
                  <a:pt x="567403" y="443174"/>
                </a:cubicBezTo>
                <a:cubicBezTo>
                  <a:pt x="544395" y="501824"/>
                  <a:pt x="556370" y="545198"/>
                  <a:pt x="592390" y="589422"/>
                </a:cubicBezTo>
                <a:cubicBezTo>
                  <a:pt x="600876" y="599793"/>
                  <a:pt x="607288" y="611863"/>
                  <a:pt x="621054" y="622706"/>
                </a:cubicBezTo>
                <a:cubicBezTo>
                  <a:pt x="621054" y="610920"/>
                  <a:pt x="621149" y="599133"/>
                  <a:pt x="621054" y="587347"/>
                </a:cubicBezTo>
                <a:cubicBezTo>
                  <a:pt x="619734" y="488057"/>
                  <a:pt x="620017" y="388956"/>
                  <a:pt x="657358" y="294380"/>
                </a:cubicBezTo>
                <a:cubicBezTo>
                  <a:pt x="662166" y="282123"/>
                  <a:pt x="662354" y="262227"/>
                  <a:pt x="678196" y="263358"/>
                </a:cubicBezTo>
                <a:cubicBezTo>
                  <a:pt x="691585" y="264396"/>
                  <a:pt x="694603" y="283160"/>
                  <a:pt x="697903" y="296266"/>
                </a:cubicBezTo>
                <a:cubicBezTo>
                  <a:pt x="718741" y="379244"/>
                  <a:pt x="717704" y="460807"/>
                  <a:pt x="681119" y="539918"/>
                </a:cubicBezTo>
                <a:cubicBezTo>
                  <a:pt x="676687" y="549441"/>
                  <a:pt x="675084" y="560662"/>
                  <a:pt x="669144" y="569054"/>
                </a:cubicBezTo>
                <a:cubicBezTo>
                  <a:pt x="618603" y="640716"/>
                  <a:pt x="654623" y="698517"/>
                  <a:pt x="702806" y="761693"/>
                </a:cubicBezTo>
                <a:cubicBezTo>
                  <a:pt x="702617" y="710021"/>
                  <a:pt x="704786" y="664572"/>
                  <a:pt x="709595" y="619218"/>
                </a:cubicBezTo>
                <a:cubicBezTo>
                  <a:pt x="716667" y="552836"/>
                  <a:pt x="730151" y="488623"/>
                  <a:pt x="765133" y="430633"/>
                </a:cubicBezTo>
                <a:cubicBezTo>
                  <a:pt x="770885" y="421109"/>
                  <a:pt x="777109" y="406777"/>
                  <a:pt x="790215" y="409983"/>
                </a:cubicBezTo>
                <a:cubicBezTo>
                  <a:pt x="803039" y="413095"/>
                  <a:pt x="802945" y="429313"/>
                  <a:pt x="803604" y="439685"/>
                </a:cubicBezTo>
                <a:cubicBezTo>
                  <a:pt x="808602" y="517853"/>
                  <a:pt x="808319" y="595456"/>
                  <a:pt x="774563" y="668910"/>
                </a:cubicBezTo>
                <a:cubicBezTo>
                  <a:pt x="758345" y="704175"/>
                  <a:pt x="744201" y="740383"/>
                  <a:pt x="728265" y="775837"/>
                </a:cubicBezTo>
                <a:cubicBezTo>
                  <a:pt x="716007" y="803088"/>
                  <a:pt x="732509" y="825058"/>
                  <a:pt x="741372" y="847593"/>
                </a:cubicBezTo>
                <a:cubicBezTo>
                  <a:pt x="748915" y="866829"/>
                  <a:pt x="762022" y="883991"/>
                  <a:pt x="776731" y="909072"/>
                </a:cubicBezTo>
                <a:cubicBezTo>
                  <a:pt x="784935" y="867395"/>
                  <a:pt x="792573" y="832507"/>
                  <a:pt x="798513" y="797336"/>
                </a:cubicBezTo>
                <a:cubicBezTo>
                  <a:pt x="814259" y="704270"/>
                  <a:pt x="838964" y="614503"/>
                  <a:pt x="892145" y="534826"/>
                </a:cubicBezTo>
                <a:cubicBezTo>
                  <a:pt x="898368" y="525491"/>
                  <a:pt x="903366" y="510781"/>
                  <a:pt x="917227" y="514930"/>
                </a:cubicBezTo>
                <a:cubicBezTo>
                  <a:pt x="932125" y="519456"/>
                  <a:pt x="926184" y="535203"/>
                  <a:pt x="925147" y="545387"/>
                </a:cubicBezTo>
                <a:cubicBezTo>
                  <a:pt x="912795" y="662309"/>
                  <a:pt x="884697" y="775083"/>
                  <a:pt x="833212" y="881445"/>
                </a:cubicBezTo>
                <a:cubicBezTo>
                  <a:pt x="827272" y="893703"/>
                  <a:pt x="822840" y="906621"/>
                  <a:pt x="817748" y="919162"/>
                </a:cubicBezTo>
                <a:cubicBezTo>
                  <a:pt x="798702" y="919162"/>
                  <a:pt x="779655" y="919162"/>
                  <a:pt x="760608" y="919162"/>
                </a:cubicBezTo>
                <a:cubicBezTo>
                  <a:pt x="747878" y="864472"/>
                  <a:pt x="718648" y="827038"/>
                  <a:pt x="659432" y="817420"/>
                </a:cubicBezTo>
                <a:cubicBezTo>
                  <a:pt x="561273" y="801485"/>
                  <a:pt x="466887" y="772537"/>
                  <a:pt x="377875" y="727748"/>
                </a:cubicBezTo>
                <a:cubicBezTo>
                  <a:pt x="364674" y="721148"/>
                  <a:pt x="352132" y="713321"/>
                  <a:pt x="339309" y="705967"/>
                </a:cubicBezTo>
                <a:cubicBezTo>
                  <a:pt x="332142" y="701818"/>
                  <a:pt x="321959" y="698612"/>
                  <a:pt x="325259" y="688051"/>
                </a:cubicBezTo>
                <a:cubicBezTo>
                  <a:pt x="328183" y="678527"/>
                  <a:pt x="338177" y="678339"/>
                  <a:pt x="346664" y="678622"/>
                </a:cubicBezTo>
                <a:cubicBezTo>
                  <a:pt x="411631" y="680885"/>
                  <a:pt x="474336" y="693803"/>
                  <a:pt x="532514" y="723128"/>
                </a:cubicBezTo>
                <a:cubicBezTo>
                  <a:pt x="591635" y="753019"/>
                  <a:pt x="649720" y="784984"/>
                  <a:pt x="716761" y="820532"/>
                </a:cubicBezTo>
                <a:cubicBezTo>
                  <a:pt x="692340" y="777346"/>
                  <a:pt x="673670" y="740195"/>
                  <a:pt x="646796" y="708041"/>
                </a:cubicBezTo>
                <a:cubicBezTo>
                  <a:pt x="638970" y="698706"/>
                  <a:pt x="624356" y="705589"/>
                  <a:pt x="613323" y="702666"/>
                </a:cubicBezTo>
                <a:cubicBezTo>
                  <a:pt x="534023" y="681922"/>
                  <a:pt x="453497" y="665609"/>
                  <a:pt x="376744" y="635624"/>
                </a:cubicBezTo>
                <a:cubicBezTo>
                  <a:pt x="348362" y="624498"/>
                  <a:pt x="319602" y="614314"/>
                  <a:pt x="292635" y="599888"/>
                </a:cubicBezTo>
                <a:cubicBezTo>
                  <a:pt x="278396" y="592250"/>
                  <a:pt x="266138" y="582538"/>
                  <a:pt x="255766" y="570374"/>
                </a:cubicBezTo>
                <a:cubicBezTo>
                  <a:pt x="249543" y="563019"/>
                  <a:pt x="242942" y="555193"/>
                  <a:pt x="248034" y="544915"/>
                </a:cubicBezTo>
                <a:cubicBezTo>
                  <a:pt x="252843" y="535203"/>
                  <a:pt x="262932" y="538127"/>
                  <a:pt x="270759" y="538692"/>
                </a:cubicBezTo>
                <a:cubicBezTo>
                  <a:pt x="329220" y="542369"/>
                  <a:pt x="383910" y="562077"/>
                  <a:pt x="438410" y="581312"/>
                </a:cubicBezTo>
                <a:cubicBezTo>
                  <a:pt x="498098" y="602340"/>
                  <a:pt x="557218" y="625347"/>
                  <a:pt x="602290" y="673341"/>
                </a:cubicBezTo>
                <a:cubicBezTo>
                  <a:pt x="609079" y="680602"/>
                  <a:pt x="620206" y="683902"/>
                  <a:pt x="629258" y="688900"/>
                </a:cubicBezTo>
                <a:cubicBezTo>
                  <a:pt x="636990" y="679942"/>
                  <a:pt x="630861" y="674473"/>
                  <a:pt x="626900" y="668532"/>
                </a:cubicBezTo>
                <a:cubicBezTo>
                  <a:pt x="615869" y="651843"/>
                  <a:pt x="603894" y="635719"/>
                  <a:pt x="593993" y="618369"/>
                </a:cubicBezTo>
                <a:cubicBezTo>
                  <a:pt x="573532" y="582350"/>
                  <a:pt x="545338" y="562737"/>
                  <a:pt x="502435" y="555570"/>
                </a:cubicBezTo>
                <a:cubicBezTo>
                  <a:pt x="438410" y="544821"/>
                  <a:pt x="376272" y="523228"/>
                  <a:pt x="313096" y="508801"/>
                </a:cubicBezTo>
                <a:cubicBezTo>
                  <a:pt x="251901" y="494846"/>
                  <a:pt x="212675" y="447700"/>
                  <a:pt x="158362" y="425541"/>
                </a:cubicBezTo>
                <a:cubicBezTo>
                  <a:pt x="143181" y="419318"/>
                  <a:pt x="149970" y="409228"/>
                  <a:pt x="151950" y="399611"/>
                </a:cubicBezTo>
                <a:cubicBezTo>
                  <a:pt x="159966" y="390276"/>
                  <a:pt x="170526" y="390653"/>
                  <a:pt x="180898" y="393010"/>
                </a:cubicBezTo>
                <a:cubicBezTo>
                  <a:pt x="234645" y="405080"/>
                  <a:pt x="289900" y="411114"/>
                  <a:pt x="341949" y="430350"/>
                </a:cubicBezTo>
                <a:cubicBezTo>
                  <a:pt x="403145" y="460335"/>
                  <a:pt x="468207" y="482776"/>
                  <a:pt x="523934" y="523699"/>
                </a:cubicBezTo>
                <a:cubicBezTo>
                  <a:pt x="478108" y="474951"/>
                  <a:pt x="447557" y="404137"/>
                  <a:pt x="362976" y="413189"/>
                </a:cubicBezTo>
                <a:cubicBezTo>
                  <a:pt x="288392" y="394990"/>
                  <a:pt x="212297" y="383110"/>
                  <a:pt x="139787" y="356519"/>
                </a:cubicBezTo>
                <a:cubicBezTo>
                  <a:pt x="100561" y="342092"/>
                  <a:pt x="68879" y="315407"/>
                  <a:pt x="32764" y="295983"/>
                </a:cubicBezTo>
                <a:cubicBezTo>
                  <a:pt x="18338" y="288252"/>
                  <a:pt x="17018" y="274202"/>
                  <a:pt x="34368" y="264113"/>
                </a:cubicBezTo>
                <a:cubicBezTo>
                  <a:pt x="49360" y="255343"/>
                  <a:pt x="65201" y="248743"/>
                  <a:pt x="82551" y="252138"/>
                </a:cubicBezTo>
                <a:cubicBezTo>
                  <a:pt x="172412" y="270147"/>
                  <a:pt x="262743" y="287403"/>
                  <a:pt x="339969" y="341150"/>
                </a:cubicBezTo>
                <a:cubicBezTo>
                  <a:pt x="362694" y="356991"/>
                  <a:pt x="360430" y="340301"/>
                  <a:pt x="362694" y="327100"/>
                </a:cubicBezTo>
                <a:lnTo>
                  <a:pt x="366446" y="322770"/>
                </a:lnTo>
                <a:lnTo>
                  <a:pt x="348514" y="320971"/>
                </a:lnTo>
                <a:cubicBezTo>
                  <a:pt x="343057" y="318449"/>
                  <a:pt x="338413" y="314229"/>
                  <a:pt x="334594" y="308902"/>
                </a:cubicBezTo>
                <a:cubicBezTo>
                  <a:pt x="304704" y="267507"/>
                  <a:pt x="258217" y="248649"/>
                  <a:pt x="216728" y="224227"/>
                </a:cubicBezTo>
                <a:cubicBezTo>
                  <a:pt x="154212" y="187453"/>
                  <a:pt x="96223" y="147662"/>
                  <a:pt x="57092" y="84297"/>
                </a:cubicBezTo>
                <a:cubicBezTo>
                  <a:pt x="46908" y="67796"/>
                  <a:pt x="29181" y="56010"/>
                  <a:pt x="15792" y="41394"/>
                </a:cubicBezTo>
                <a:cubicBezTo>
                  <a:pt x="9097" y="34039"/>
                  <a:pt x="-2596" y="28288"/>
                  <a:pt x="517" y="15652"/>
                </a:cubicBezTo>
                <a:cubicBezTo>
                  <a:pt x="4194" y="660"/>
                  <a:pt x="17772" y="8203"/>
                  <a:pt x="26918" y="5469"/>
                </a:cubicBezTo>
                <a:cubicBezTo>
                  <a:pt x="30690" y="4243"/>
                  <a:pt x="34178" y="1792"/>
                  <a:pt x="3785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6" name="Google Shape;286;p13"/>
          <p:cNvSpPr txBox="1"/>
          <p:nvPr/>
        </p:nvSpPr>
        <p:spPr>
          <a:xfrm>
            <a:off x="116038" y="-32886"/>
            <a:ext cx="11998042"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Increasing staff awareness and engagement</a:t>
            </a:r>
            <a:endParaRPr sz="1200" b="0" i="0" u="none" strike="noStrike" cap="none">
              <a:solidFill>
                <a:srgbClr val="000000"/>
              </a:solidFill>
              <a:latin typeface="Arial"/>
              <a:ea typeface="Arial"/>
              <a:cs typeface="Arial"/>
              <a:sym typeface="Arial"/>
            </a:endParaRPr>
          </a:p>
        </p:txBody>
      </p:sp>
      <p:sp>
        <p:nvSpPr>
          <p:cNvPr id="287" name="Google Shape;287;p13"/>
          <p:cNvSpPr txBox="1"/>
          <p:nvPr/>
        </p:nvSpPr>
        <p:spPr>
          <a:xfrm>
            <a:off x="8567072" y="5614803"/>
            <a:ext cx="255729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rgbClr val="0070C0"/>
                </a:solidFill>
                <a:latin typeface="Arial"/>
                <a:ea typeface="Arial"/>
                <a:cs typeface="Arial"/>
                <a:sym typeface="Arial"/>
                <a:hlinkClick r:id="rId3">
                  <a:extLst>
                    <a:ext uri="{A12FA001-AC4F-418D-AE19-62706E023703}">
                      <ahyp:hlinkClr xmlns:ahyp="http://schemas.microsoft.com/office/drawing/2018/hyperlinkcolor" val="tx"/>
                    </a:ext>
                  </a:extLst>
                </a:hlinkClick>
              </a:rPr>
              <a:t>Zero Waste Scotland</a:t>
            </a:r>
            <a:endParaRPr sz="1400" b="0" i="0" u="none" strike="noStrike" cap="none">
              <a:solidFill>
                <a:srgbClr val="0070C0"/>
              </a:solidFill>
              <a:latin typeface="Arial"/>
              <a:ea typeface="Arial"/>
              <a:cs typeface="Arial"/>
              <a:sym typeface="Arial"/>
            </a:endParaRPr>
          </a:p>
        </p:txBody>
      </p:sp>
      <p:grpSp>
        <p:nvGrpSpPr>
          <p:cNvPr id="288" name="Google Shape;288;p13"/>
          <p:cNvGrpSpPr/>
          <p:nvPr/>
        </p:nvGrpSpPr>
        <p:grpSpPr>
          <a:xfrm>
            <a:off x="53666" y="1027720"/>
            <a:ext cx="5826395" cy="3641496"/>
            <a:chOff x="0" y="754998"/>
            <a:chExt cx="5826395" cy="3641496"/>
          </a:xfrm>
        </p:grpSpPr>
        <p:sp>
          <p:nvSpPr>
            <p:cNvPr id="289" name="Google Shape;289;p13"/>
            <p:cNvSpPr/>
            <p:nvPr/>
          </p:nvSpPr>
          <p:spPr>
            <a:xfrm>
              <a:off x="0" y="754998"/>
              <a:ext cx="5826395" cy="3641496"/>
            </a:xfrm>
            <a:custGeom>
              <a:avLst/>
              <a:gdLst/>
              <a:ahLst/>
              <a:cxnLst/>
              <a:rect l="l" t="t" r="r" b="b"/>
              <a:pathLst>
                <a:path w="120000" h="120000" extrusionOk="0">
                  <a:moveTo>
                    <a:pt x="0" y="120000"/>
                  </a:moveTo>
                  <a:quadBezTo>
                    <a:pt x="20000" y="40000"/>
                    <a:pt x="101250" y="15000"/>
                  </a:quadBezTo>
                  <a:lnTo>
                    <a:pt x="100194" y="0"/>
                  </a:lnTo>
                  <a:lnTo>
                    <a:pt x="120000" y="24000"/>
                  </a:lnTo>
                  <a:lnTo>
                    <a:pt x="104419" y="60000"/>
                  </a:lnTo>
                  <a:lnTo>
                    <a:pt x="103363" y="45000"/>
                  </a:lnTo>
                  <a:quadBezTo>
                    <a:pt x="30000" y="55000"/>
                    <a:pt x="0" y="120000"/>
                  </a:quadBezTo>
                  <a:close/>
                </a:path>
              </a:pathLst>
            </a:custGeom>
            <a:solidFill>
              <a:srgbClr val="CFE6A6"/>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3"/>
            <p:cNvSpPr/>
            <p:nvPr/>
          </p:nvSpPr>
          <p:spPr>
            <a:xfrm>
              <a:off x="573899" y="3462815"/>
              <a:ext cx="134007" cy="134007"/>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3"/>
            <p:cNvSpPr/>
            <p:nvPr/>
          </p:nvSpPr>
          <p:spPr>
            <a:xfrm>
              <a:off x="631069" y="2895325"/>
              <a:ext cx="996313" cy="866676"/>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3"/>
            <p:cNvSpPr txBox="1"/>
            <p:nvPr/>
          </p:nvSpPr>
          <p:spPr>
            <a:xfrm>
              <a:off x="631069" y="2895325"/>
              <a:ext cx="996313" cy="866676"/>
            </a:xfrm>
            <a:prstGeom prst="rect">
              <a:avLst/>
            </a:prstGeom>
            <a:noFill/>
            <a:ln>
              <a:noFill/>
            </a:ln>
          </p:spPr>
          <p:txBody>
            <a:bodyPr spcFirstLastPara="1" wrap="square" lIns="71000"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Awareness of legal requirement</a:t>
              </a:r>
              <a:endParaRPr sz="1400" b="0" i="0" u="none" strike="noStrike" cap="none">
                <a:solidFill>
                  <a:srgbClr val="000000"/>
                </a:solidFill>
                <a:latin typeface="Arial"/>
                <a:ea typeface="Arial"/>
                <a:cs typeface="Arial"/>
                <a:sym typeface="Arial"/>
              </a:endParaRPr>
            </a:p>
          </p:txBody>
        </p:sp>
        <p:sp>
          <p:nvSpPr>
            <p:cNvPr id="293" name="Google Shape;293;p13"/>
            <p:cNvSpPr/>
            <p:nvPr/>
          </p:nvSpPr>
          <p:spPr>
            <a:xfrm>
              <a:off x="1520689" y="2615803"/>
              <a:ext cx="233055" cy="233055"/>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3"/>
            <p:cNvSpPr/>
            <p:nvPr/>
          </p:nvSpPr>
          <p:spPr>
            <a:xfrm>
              <a:off x="1561461" y="2178772"/>
              <a:ext cx="1284854" cy="1714039"/>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3"/>
            <p:cNvSpPr txBox="1"/>
            <p:nvPr/>
          </p:nvSpPr>
          <p:spPr>
            <a:xfrm>
              <a:off x="1561461" y="2178772"/>
              <a:ext cx="1284854" cy="1714039"/>
            </a:xfrm>
            <a:prstGeom prst="rect">
              <a:avLst/>
            </a:prstGeom>
            <a:noFill/>
            <a:ln>
              <a:noFill/>
            </a:ln>
          </p:spPr>
          <p:txBody>
            <a:bodyPr spcFirstLastPara="1" wrap="square" lIns="12347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Challenge wasteful behaviour</a:t>
              </a:r>
              <a:endParaRPr sz="1400" b="0" i="0" u="none" strike="noStrike" cap="none">
                <a:solidFill>
                  <a:srgbClr val="000000"/>
                </a:solidFill>
                <a:latin typeface="Arial"/>
                <a:ea typeface="Arial"/>
                <a:cs typeface="Arial"/>
                <a:sym typeface="Arial"/>
              </a:endParaRPr>
            </a:p>
          </p:txBody>
        </p:sp>
        <p:sp>
          <p:nvSpPr>
            <p:cNvPr id="296" name="Google Shape;296;p13"/>
            <p:cNvSpPr/>
            <p:nvPr/>
          </p:nvSpPr>
          <p:spPr>
            <a:xfrm>
              <a:off x="2729666" y="1991651"/>
              <a:ext cx="308798" cy="308798"/>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13"/>
            <p:cNvSpPr/>
            <p:nvPr/>
          </p:nvSpPr>
          <p:spPr>
            <a:xfrm>
              <a:off x="2844349" y="1791763"/>
              <a:ext cx="1223542" cy="225044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13"/>
            <p:cNvSpPr txBox="1"/>
            <p:nvPr/>
          </p:nvSpPr>
          <p:spPr>
            <a:xfrm>
              <a:off x="2844349" y="1791763"/>
              <a:ext cx="1223542" cy="2250445"/>
            </a:xfrm>
            <a:prstGeom prst="rect">
              <a:avLst/>
            </a:prstGeom>
            <a:noFill/>
            <a:ln>
              <a:noFill/>
            </a:ln>
          </p:spPr>
          <p:txBody>
            <a:bodyPr spcFirstLastPara="1" wrap="square" lIns="16362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Dedicated team to enforce</a:t>
              </a:r>
              <a:endParaRPr sz="1400" b="0" i="0" u="none" strike="noStrike" cap="none">
                <a:solidFill>
                  <a:srgbClr val="000000"/>
                </a:solidFill>
                <a:latin typeface="Arial"/>
                <a:ea typeface="Arial"/>
                <a:cs typeface="Arial"/>
                <a:sym typeface="Arial"/>
              </a:endParaRPr>
            </a:p>
          </p:txBody>
        </p:sp>
        <p:sp>
          <p:nvSpPr>
            <p:cNvPr id="299" name="Google Shape;299;p13"/>
            <p:cNvSpPr/>
            <p:nvPr/>
          </p:nvSpPr>
          <p:spPr>
            <a:xfrm>
              <a:off x="4046431" y="1578705"/>
              <a:ext cx="413674" cy="413674"/>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3"/>
            <p:cNvSpPr/>
            <p:nvPr/>
          </p:nvSpPr>
          <p:spPr>
            <a:xfrm>
              <a:off x="4304265" y="1419095"/>
              <a:ext cx="1223542" cy="261095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13"/>
            <p:cNvSpPr txBox="1"/>
            <p:nvPr/>
          </p:nvSpPr>
          <p:spPr>
            <a:xfrm>
              <a:off x="4304265" y="1419095"/>
              <a:ext cx="1223542" cy="2610953"/>
            </a:xfrm>
            <a:prstGeom prst="rect">
              <a:avLst/>
            </a:prstGeom>
            <a:noFill/>
            <a:ln>
              <a:noFill/>
            </a:ln>
          </p:spPr>
          <p:txBody>
            <a:bodyPr spcFirstLastPara="1" wrap="square" lIns="21917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Understand business savings</a:t>
              </a:r>
              <a:endParaRPr sz="1400" b="0" i="0" u="none" strike="noStrike" cap="none">
                <a:solidFill>
                  <a:srgbClr val="000000"/>
                </a:solidFill>
                <a:latin typeface="Arial"/>
                <a:ea typeface="Arial"/>
                <a:cs typeface="Arial"/>
                <a:sym typeface="Arial"/>
              </a:endParaRPr>
            </a:p>
          </p:txBody>
        </p:sp>
      </p:grpSp>
      <p:grpSp>
        <p:nvGrpSpPr>
          <p:cNvPr id="302" name="Google Shape;302;p13"/>
          <p:cNvGrpSpPr/>
          <p:nvPr/>
        </p:nvGrpSpPr>
        <p:grpSpPr>
          <a:xfrm>
            <a:off x="6287243" y="1036969"/>
            <a:ext cx="5826395" cy="3641496"/>
            <a:chOff x="0" y="767467"/>
            <a:chExt cx="5826395" cy="3641496"/>
          </a:xfrm>
        </p:grpSpPr>
        <p:sp>
          <p:nvSpPr>
            <p:cNvPr id="303" name="Google Shape;303;p13"/>
            <p:cNvSpPr/>
            <p:nvPr/>
          </p:nvSpPr>
          <p:spPr>
            <a:xfrm flipH="1">
              <a:off x="0" y="767467"/>
              <a:ext cx="5826395" cy="3641496"/>
            </a:xfrm>
            <a:custGeom>
              <a:avLst/>
              <a:gdLst/>
              <a:ahLst/>
              <a:cxnLst/>
              <a:rect l="l" t="t" r="r" b="b"/>
              <a:pathLst>
                <a:path w="120000" h="120000" extrusionOk="0">
                  <a:moveTo>
                    <a:pt x="0" y="120000"/>
                  </a:moveTo>
                  <a:quadBezTo>
                    <a:pt x="20000" y="40000"/>
                    <a:pt x="101250" y="15000"/>
                  </a:quadBezTo>
                  <a:lnTo>
                    <a:pt x="100194" y="0"/>
                  </a:lnTo>
                  <a:lnTo>
                    <a:pt x="120000" y="24000"/>
                  </a:lnTo>
                  <a:lnTo>
                    <a:pt x="104419" y="60000"/>
                  </a:lnTo>
                  <a:lnTo>
                    <a:pt x="103363" y="45000"/>
                  </a:lnTo>
                  <a:quadBezTo>
                    <a:pt x="30000" y="55000"/>
                    <a:pt x="0" y="120000"/>
                  </a:quadBezTo>
                  <a:close/>
                </a:path>
              </a:pathLst>
            </a:custGeom>
            <a:solidFill>
              <a:srgbClr val="CFE6A6"/>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3"/>
            <p:cNvSpPr/>
            <p:nvPr/>
          </p:nvSpPr>
          <p:spPr>
            <a:xfrm>
              <a:off x="5106956" y="3464087"/>
              <a:ext cx="134007" cy="134007"/>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13"/>
            <p:cNvSpPr/>
            <p:nvPr/>
          </p:nvSpPr>
          <p:spPr>
            <a:xfrm>
              <a:off x="3919347" y="3103962"/>
              <a:ext cx="1361392" cy="64497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13"/>
            <p:cNvSpPr txBox="1"/>
            <p:nvPr/>
          </p:nvSpPr>
          <p:spPr>
            <a:xfrm>
              <a:off x="3902600" y="3074319"/>
              <a:ext cx="1361392" cy="644971"/>
            </a:xfrm>
            <a:prstGeom prst="rect">
              <a:avLst/>
            </a:prstGeom>
            <a:noFill/>
            <a:ln>
              <a:noFill/>
            </a:ln>
          </p:spPr>
          <p:txBody>
            <a:bodyPr spcFirstLastPara="1" wrap="square" lIns="71000"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Reward good practice with incentives</a:t>
              </a:r>
              <a:endParaRPr sz="1400" b="0" i="0" u="none" strike="noStrike" cap="none">
                <a:solidFill>
                  <a:srgbClr val="000000"/>
                </a:solidFill>
                <a:latin typeface="Arial"/>
                <a:ea typeface="Arial"/>
                <a:cs typeface="Arial"/>
                <a:sym typeface="Arial"/>
              </a:endParaRPr>
            </a:p>
          </p:txBody>
        </p:sp>
        <p:sp>
          <p:nvSpPr>
            <p:cNvPr id="307" name="Google Shape;307;p13"/>
            <p:cNvSpPr/>
            <p:nvPr/>
          </p:nvSpPr>
          <p:spPr>
            <a:xfrm>
              <a:off x="4260117" y="2770478"/>
              <a:ext cx="233055" cy="233055"/>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3"/>
            <p:cNvSpPr/>
            <p:nvPr/>
          </p:nvSpPr>
          <p:spPr>
            <a:xfrm>
              <a:off x="2999889" y="2381862"/>
              <a:ext cx="1223542" cy="1664164"/>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13"/>
            <p:cNvSpPr txBox="1"/>
            <p:nvPr/>
          </p:nvSpPr>
          <p:spPr>
            <a:xfrm>
              <a:off x="2871631" y="2315980"/>
              <a:ext cx="1223542" cy="1664164"/>
            </a:xfrm>
            <a:prstGeom prst="rect">
              <a:avLst/>
            </a:prstGeom>
            <a:noFill/>
            <a:ln>
              <a:noFill/>
            </a:ln>
          </p:spPr>
          <p:txBody>
            <a:bodyPr spcFirstLastPara="1" wrap="square" lIns="12347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Keep informed and up-to-date</a:t>
              </a:r>
              <a:endParaRPr sz="1400" b="0" i="0" u="none" strike="noStrike" cap="none">
                <a:solidFill>
                  <a:srgbClr val="000000"/>
                </a:solidFill>
                <a:latin typeface="Arial"/>
                <a:ea typeface="Arial"/>
                <a:cs typeface="Arial"/>
                <a:sym typeface="Arial"/>
              </a:endParaRPr>
            </a:p>
          </p:txBody>
        </p:sp>
        <p:sp>
          <p:nvSpPr>
            <p:cNvPr id="310" name="Google Shape;310;p13"/>
            <p:cNvSpPr/>
            <p:nvPr/>
          </p:nvSpPr>
          <p:spPr>
            <a:xfrm>
              <a:off x="2607310" y="2027431"/>
              <a:ext cx="308798" cy="308798"/>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13"/>
            <p:cNvSpPr/>
            <p:nvPr/>
          </p:nvSpPr>
          <p:spPr>
            <a:xfrm>
              <a:off x="1428245" y="1680884"/>
              <a:ext cx="1223542" cy="225044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13"/>
            <p:cNvSpPr txBox="1"/>
            <p:nvPr/>
          </p:nvSpPr>
          <p:spPr>
            <a:xfrm>
              <a:off x="1428245" y="1680884"/>
              <a:ext cx="1223542" cy="2250445"/>
            </a:xfrm>
            <a:prstGeom prst="rect">
              <a:avLst/>
            </a:prstGeom>
            <a:noFill/>
            <a:ln>
              <a:noFill/>
            </a:ln>
          </p:spPr>
          <p:txBody>
            <a:bodyPr spcFirstLastPara="1" wrap="square" lIns="16362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Understand environmental benefits</a:t>
              </a:r>
              <a:endParaRPr sz="1400" b="0" i="0" u="none" strike="noStrike" cap="none">
                <a:solidFill>
                  <a:srgbClr val="000000"/>
                </a:solidFill>
                <a:latin typeface="Arial"/>
                <a:ea typeface="Arial"/>
                <a:cs typeface="Arial"/>
                <a:sym typeface="Arial"/>
              </a:endParaRPr>
            </a:p>
          </p:txBody>
        </p:sp>
        <p:sp>
          <p:nvSpPr>
            <p:cNvPr id="313" name="Google Shape;313;p13"/>
            <p:cNvSpPr/>
            <p:nvPr/>
          </p:nvSpPr>
          <p:spPr>
            <a:xfrm>
              <a:off x="1157476" y="1531820"/>
              <a:ext cx="413674" cy="413674"/>
            </a:xfrm>
            <a:prstGeom prst="ellipse">
              <a:avLst/>
            </a:prstGeom>
            <a:solidFill>
              <a:srgbClr val="5D7D23"/>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3"/>
            <p:cNvSpPr/>
            <p:nvPr/>
          </p:nvSpPr>
          <p:spPr>
            <a:xfrm>
              <a:off x="49272" y="1463626"/>
              <a:ext cx="1223542" cy="261095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3"/>
            <p:cNvSpPr txBox="1"/>
            <p:nvPr/>
          </p:nvSpPr>
          <p:spPr>
            <a:xfrm>
              <a:off x="49272" y="1463626"/>
              <a:ext cx="1223542" cy="2610953"/>
            </a:xfrm>
            <a:prstGeom prst="rect">
              <a:avLst/>
            </a:prstGeom>
            <a:noFill/>
            <a:ln>
              <a:noFill/>
            </a:ln>
          </p:spPr>
          <p:txBody>
            <a:bodyPr spcFirstLastPara="1" wrap="square" lIns="219175" tIns="0" rIns="0" bIns="0" anchor="t"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Posters in kitchen</a:t>
              </a: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319331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4404A-6043-AC97-E31F-AB730E7F9F03}"/>
              </a:ext>
            </a:extLst>
          </p:cNvPr>
          <p:cNvSpPr>
            <a:spLocks noGrp="1"/>
          </p:cNvSpPr>
          <p:nvPr>
            <p:ph type="title"/>
          </p:nvPr>
        </p:nvSpPr>
        <p:spPr>
          <a:xfrm>
            <a:off x="0" y="1"/>
            <a:ext cx="11569700" cy="744007"/>
          </a:xfrm>
        </p:spPr>
        <p:txBody>
          <a:bodyPr>
            <a:normAutofit fontScale="90000"/>
          </a:bodyPr>
          <a:lstStyle/>
          <a:p>
            <a:r>
              <a:rPr lang="en-GB" dirty="0"/>
              <a:t>How has IKEA implemented food waste management</a:t>
            </a:r>
          </a:p>
        </p:txBody>
      </p:sp>
      <p:sp>
        <p:nvSpPr>
          <p:cNvPr id="3" name="Content Placeholder 2">
            <a:extLst>
              <a:ext uri="{FF2B5EF4-FFF2-40B4-BE49-F238E27FC236}">
                <a16:creationId xmlns:a16="http://schemas.microsoft.com/office/drawing/2014/main" id="{269C4330-63E1-8E39-C6A9-323D0252F064}"/>
              </a:ext>
            </a:extLst>
          </p:cNvPr>
          <p:cNvSpPr>
            <a:spLocks noGrp="1"/>
          </p:cNvSpPr>
          <p:nvPr>
            <p:ph idx="1"/>
          </p:nvPr>
        </p:nvSpPr>
        <p:spPr>
          <a:xfrm>
            <a:off x="695324" y="873125"/>
            <a:ext cx="6590243" cy="5184775"/>
          </a:xfrm>
        </p:spPr>
        <p:txBody>
          <a:bodyPr/>
          <a:lstStyle/>
          <a:p>
            <a:r>
              <a:rPr lang="en-GB" dirty="0"/>
              <a:t>Watch the video opposite and then discuss the following:</a:t>
            </a:r>
          </a:p>
          <a:p>
            <a:pPr lvl="1"/>
            <a:r>
              <a:rPr lang="en-US" dirty="0"/>
              <a:t>What changes has the café implemented?</a:t>
            </a:r>
          </a:p>
          <a:p>
            <a:pPr lvl="1"/>
            <a:r>
              <a:rPr lang="en-US" dirty="0"/>
              <a:t>Which staff members did the video show being involved in the food waste reduction process?  </a:t>
            </a:r>
          </a:p>
          <a:p>
            <a:pPr lvl="1"/>
            <a:r>
              <a:rPr lang="en-US" dirty="0"/>
              <a:t>Did staff from different roles engage with each other in order to implement changes?</a:t>
            </a:r>
          </a:p>
          <a:p>
            <a:pPr lvl="1"/>
            <a:r>
              <a:rPr lang="en-US" dirty="0"/>
              <a:t>Think about what IKEA has implemented, could you use any of these suggestions in your own workplace?</a:t>
            </a:r>
          </a:p>
          <a:p>
            <a:pPr lvl="1"/>
            <a:endParaRPr lang="en-GB" dirty="0"/>
          </a:p>
        </p:txBody>
      </p:sp>
      <p:pic>
        <p:nvPicPr>
          <p:cNvPr id="4" name="Online Media 3" title="IKEA - Food is precious">
            <a:hlinkClick r:id="" action="ppaction://media"/>
            <a:extLst>
              <a:ext uri="{FF2B5EF4-FFF2-40B4-BE49-F238E27FC236}">
                <a16:creationId xmlns:a16="http://schemas.microsoft.com/office/drawing/2014/main" id="{1ACAF216-F180-E980-4E74-A4067FB70111}"/>
              </a:ext>
            </a:extLst>
          </p:cNvPr>
          <p:cNvPicPr>
            <a:picLocks noRot="1" noChangeAspect="1"/>
          </p:cNvPicPr>
          <p:nvPr>
            <a:videoFile r:link="rId1"/>
          </p:nvPr>
        </p:nvPicPr>
        <p:blipFill>
          <a:blip r:embed="rId3"/>
          <a:stretch>
            <a:fillRect/>
          </a:stretch>
        </p:blipFill>
        <p:spPr>
          <a:xfrm>
            <a:off x="7209367" y="1919964"/>
            <a:ext cx="4914900" cy="2776919"/>
          </a:xfrm>
          <a:prstGeom prst="rect">
            <a:avLst/>
          </a:prstGeom>
        </p:spPr>
      </p:pic>
    </p:spTree>
    <p:extLst>
      <p:ext uri="{BB962C8B-B14F-4D97-AF65-F5344CB8AC3E}">
        <p14:creationId xmlns:p14="http://schemas.microsoft.com/office/powerpoint/2010/main" val="422679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1" name="Google Shape;331;p24"/>
          <p:cNvSpPr txBox="1"/>
          <p:nvPr/>
        </p:nvSpPr>
        <p:spPr>
          <a:xfrm>
            <a:off x="207556" y="369660"/>
            <a:ext cx="13255227"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000" b="1" i="0" u="none" strike="noStrike" cap="none">
                <a:solidFill>
                  <a:schemeClr val="dk1"/>
                </a:solidFill>
                <a:latin typeface="Arial"/>
                <a:ea typeface="Arial"/>
                <a:cs typeface="Arial"/>
                <a:sym typeface="Arial"/>
              </a:rPr>
              <a:t>Case Study – Everglades Hotel, Northern Ireland </a:t>
            </a:r>
            <a:endParaRPr sz="4000" b="1" i="0" u="none" strike="noStrike" cap="none">
              <a:solidFill>
                <a:schemeClr val="dk1"/>
              </a:solidFill>
              <a:latin typeface="Arial"/>
              <a:ea typeface="Arial"/>
              <a:cs typeface="Arial"/>
              <a:sym typeface="Arial"/>
            </a:endParaRPr>
          </a:p>
        </p:txBody>
      </p:sp>
      <p:grpSp>
        <p:nvGrpSpPr>
          <p:cNvPr id="332" name="Google Shape;332;p24"/>
          <p:cNvGrpSpPr/>
          <p:nvPr/>
        </p:nvGrpSpPr>
        <p:grpSpPr>
          <a:xfrm>
            <a:off x="391443" y="1450749"/>
            <a:ext cx="11099633" cy="4596759"/>
            <a:chOff x="1007" y="789568"/>
            <a:chExt cx="11099633" cy="4596759"/>
          </a:xfrm>
        </p:grpSpPr>
        <p:sp>
          <p:nvSpPr>
            <p:cNvPr id="333" name="Google Shape;333;p24"/>
            <p:cNvSpPr/>
            <p:nvPr/>
          </p:nvSpPr>
          <p:spPr>
            <a:xfrm>
              <a:off x="1007" y="855378"/>
              <a:ext cx="2391779" cy="2391779"/>
            </a:xfrm>
            <a:prstGeom prst="roundRect">
              <a:avLst>
                <a:gd name="adj" fmla="val 10000"/>
              </a:avLst>
            </a:prstGeom>
            <a:blipFill rotWithShape="1">
              <a:blip r:embed="rId3">
                <a:alphaModFix/>
              </a:blip>
              <a:stretch>
                <a:fillRect l="-23999" r="-23999"/>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4"/>
            <p:cNvSpPr/>
            <p:nvPr/>
          </p:nvSpPr>
          <p:spPr>
            <a:xfrm>
              <a:off x="185642" y="2537863"/>
              <a:ext cx="2803667" cy="2768651"/>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4"/>
            <p:cNvSpPr txBox="1"/>
            <p:nvPr/>
          </p:nvSpPr>
          <p:spPr>
            <a:xfrm>
              <a:off x="266733" y="2618954"/>
              <a:ext cx="2641485" cy="2606469"/>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did they do?</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Use tracking sheet and food waste calculator</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Concentration on portion control and staff engagement </a:t>
              </a:r>
              <a:endParaRPr/>
            </a:p>
            <a:p>
              <a:pPr marL="114300" marR="0" lvl="1" indent="-19050" algn="l" rtl="0">
                <a:lnSpc>
                  <a:spcPct val="90000"/>
                </a:lnSpc>
                <a:spcBef>
                  <a:spcPts val="225"/>
                </a:spcBef>
                <a:spcAft>
                  <a:spcPts val="0"/>
                </a:spcAft>
                <a:buClr>
                  <a:srgbClr val="000000"/>
                </a:buClr>
                <a:buSzPts val="1500"/>
                <a:buFont typeface="Arial"/>
                <a:buNone/>
              </a:pPr>
              <a:endParaRPr sz="1500" b="0" i="0" u="none" strike="noStrike" cap="none">
                <a:solidFill>
                  <a:schemeClr val="lt1"/>
                </a:solidFill>
                <a:latin typeface="Arial"/>
                <a:ea typeface="Arial"/>
                <a:cs typeface="Arial"/>
                <a:sym typeface="Arial"/>
              </a:endParaRPr>
            </a:p>
          </p:txBody>
        </p:sp>
        <p:sp>
          <p:nvSpPr>
            <p:cNvPr id="336" name="Google Shape;336;p24"/>
            <p:cNvSpPr/>
            <p:nvPr/>
          </p:nvSpPr>
          <p:spPr>
            <a:xfrm rot="-60832">
              <a:off x="2869403" y="1463627"/>
              <a:ext cx="464486" cy="574711"/>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4"/>
            <p:cNvSpPr txBox="1"/>
            <p:nvPr/>
          </p:nvSpPr>
          <p:spPr>
            <a:xfrm rot="-60832">
              <a:off x="2869414" y="1579802"/>
              <a:ext cx="325140" cy="34482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600"/>
                <a:buFont typeface="Arial"/>
                <a:buNone/>
              </a:pPr>
              <a:endParaRPr sz="2600" b="0" i="0" u="none" strike="noStrike" cap="none">
                <a:solidFill>
                  <a:schemeClr val="lt1"/>
                </a:solidFill>
                <a:latin typeface="Arial"/>
                <a:ea typeface="Arial"/>
                <a:cs typeface="Arial"/>
                <a:sym typeface="Arial"/>
              </a:endParaRPr>
            </a:p>
          </p:txBody>
        </p:sp>
        <p:sp>
          <p:nvSpPr>
            <p:cNvPr id="338" name="Google Shape;338;p24"/>
            <p:cNvSpPr/>
            <p:nvPr/>
          </p:nvSpPr>
          <p:spPr>
            <a:xfrm>
              <a:off x="3719683" y="789568"/>
              <a:ext cx="2391779" cy="2391779"/>
            </a:xfrm>
            <a:prstGeom prst="roundRect">
              <a:avLst>
                <a:gd name="adj" fmla="val 10000"/>
              </a:avLst>
            </a:prstGeom>
            <a:blipFill rotWithShape="1">
              <a:blip r:embed="rId4">
                <a:alphaModFix/>
              </a:blip>
              <a:stretch>
                <a:fillRect l="-50000" r="-50000"/>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4"/>
            <p:cNvSpPr/>
            <p:nvPr/>
          </p:nvSpPr>
          <p:spPr>
            <a:xfrm>
              <a:off x="3919841" y="2423021"/>
              <a:ext cx="3163343" cy="2921773"/>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4"/>
            <p:cNvSpPr txBox="1"/>
            <p:nvPr/>
          </p:nvSpPr>
          <p:spPr>
            <a:xfrm>
              <a:off x="4005417" y="2508597"/>
              <a:ext cx="2992191" cy="2750621"/>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did they find?</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Significant food wastage at all meal times</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Tracking sheet identified the root causes of the problem e.g. bread and eggs at breakfast, salad and potatoes at lunch and dinner</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In one week, the hotel had 831 covers, each generating 231g of food waste (average) = a cost of 41p per cover</a:t>
              </a:r>
              <a:endParaRPr/>
            </a:p>
            <a:p>
              <a:pPr marL="114300" marR="0" lvl="1" indent="-19050" algn="l" rtl="0">
                <a:lnSpc>
                  <a:spcPct val="90000"/>
                </a:lnSpc>
                <a:spcBef>
                  <a:spcPts val="225"/>
                </a:spcBef>
                <a:spcAft>
                  <a:spcPts val="0"/>
                </a:spcAft>
                <a:buClr>
                  <a:srgbClr val="000000"/>
                </a:buClr>
                <a:buSzPts val="1500"/>
                <a:buFont typeface="Arial"/>
                <a:buNone/>
              </a:pPr>
              <a:endParaRPr sz="1500" b="0" i="0" u="none" strike="noStrike" cap="none">
                <a:solidFill>
                  <a:schemeClr val="lt1"/>
                </a:solidFill>
                <a:latin typeface="Arial"/>
                <a:ea typeface="Arial"/>
                <a:cs typeface="Arial"/>
                <a:sym typeface="Arial"/>
              </a:endParaRPr>
            </a:p>
          </p:txBody>
        </p:sp>
        <p:sp>
          <p:nvSpPr>
            <p:cNvPr id="341" name="Google Shape;341;p24"/>
            <p:cNvSpPr/>
            <p:nvPr/>
          </p:nvSpPr>
          <p:spPr>
            <a:xfrm rot="12230">
              <a:off x="6754368" y="1396491"/>
              <a:ext cx="571167" cy="574711"/>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4"/>
            <p:cNvSpPr txBox="1"/>
            <p:nvPr/>
          </p:nvSpPr>
          <p:spPr>
            <a:xfrm rot="12230">
              <a:off x="6754369" y="1511128"/>
              <a:ext cx="399817" cy="34482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600"/>
                <a:buFont typeface="Arial"/>
                <a:buNone/>
              </a:pPr>
              <a:endParaRPr sz="2600" b="0" i="0" u="none" strike="noStrike" cap="none">
                <a:solidFill>
                  <a:schemeClr val="lt1"/>
                </a:solidFill>
                <a:latin typeface="Arial"/>
                <a:ea typeface="Arial"/>
                <a:cs typeface="Arial"/>
                <a:sym typeface="Arial"/>
              </a:endParaRPr>
            </a:p>
          </p:txBody>
        </p:sp>
        <p:sp>
          <p:nvSpPr>
            <p:cNvPr id="343" name="Google Shape;343;p24"/>
            <p:cNvSpPr/>
            <p:nvPr/>
          </p:nvSpPr>
          <p:spPr>
            <a:xfrm>
              <a:off x="7743358" y="803883"/>
              <a:ext cx="2391779" cy="2391779"/>
            </a:xfrm>
            <a:prstGeom prst="roundRect">
              <a:avLst>
                <a:gd name="adj" fmla="val 10000"/>
              </a:avLst>
            </a:prstGeom>
            <a:blipFill rotWithShape="1">
              <a:blip r:embed="rId5">
                <a:alphaModFix/>
              </a:blip>
              <a:stretch>
                <a:fillRect l="-24998" r="-2499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4"/>
            <p:cNvSpPr/>
            <p:nvPr/>
          </p:nvSpPr>
          <p:spPr>
            <a:xfrm>
              <a:off x="8090132" y="2465559"/>
              <a:ext cx="3010508" cy="2920768"/>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4"/>
            <p:cNvSpPr txBox="1"/>
            <p:nvPr/>
          </p:nvSpPr>
          <p:spPr>
            <a:xfrm>
              <a:off x="8175678" y="2551105"/>
              <a:ext cx="2839416" cy="2749676"/>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What change has been implemented?</a:t>
              </a:r>
              <a:endParaRPr/>
            </a:p>
            <a:p>
              <a:pPr marL="114300" marR="0" lvl="1" indent="-114300" algn="l" rtl="0">
                <a:lnSpc>
                  <a:spcPct val="90000"/>
                </a:lnSpc>
                <a:spcBef>
                  <a:spcPts val="630"/>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Staff ask customers about portion preferences and can have portions adapted</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All staff involved in food measuring – placing different food wastes in different containers</a:t>
              </a:r>
              <a:endParaRPr/>
            </a:p>
            <a:p>
              <a:pPr marL="114300" marR="0" lvl="1" indent="-114300" algn="l" rtl="0">
                <a:lnSpc>
                  <a:spcPct val="90000"/>
                </a:lnSpc>
                <a:spcBef>
                  <a:spcPts val="225"/>
                </a:spcBef>
                <a:spcAft>
                  <a:spcPts val="0"/>
                </a:spcAft>
                <a:buClr>
                  <a:srgbClr val="000000"/>
                </a:buClr>
                <a:buSzPts val="1500"/>
                <a:buFont typeface="Arial"/>
                <a:buChar char="•"/>
              </a:pPr>
              <a:r>
                <a:rPr lang="en-US" sz="1500" b="0" i="0" u="none" strike="noStrike" cap="none">
                  <a:solidFill>
                    <a:schemeClr val="dk1"/>
                  </a:solidFill>
                  <a:latin typeface="Arial"/>
                  <a:ea typeface="Arial"/>
                  <a:cs typeface="Arial"/>
                  <a:sym typeface="Arial"/>
                </a:rPr>
                <a:t>Changes have led to a 4% increase in food profitability</a:t>
              </a:r>
              <a:endParaRPr/>
            </a:p>
            <a:p>
              <a:pPr marL="114300" marR="0" lvl="1" indent="-19050" algn="l" rtl="0">
                <a:lnSpc>
                  <a:spcPct val="90000"/>
                </a:lnSpc>
                <a:spcBef>
                  <a:spcPts val="225"/>
                </a:spcBef>
                <a:spcAft>
                  <a:spcPts val="0"/>
                </a:spcAft>
                <a:buClr>
                  <a:srgbClr val="000000"/>
                </a:buClr>
                <a:buSzPts val="1500"/>
                <a:buFont typeface="Arial"/>
                <a:buNone/>
              </a:pPr>
              <a:endParaRPr sz="15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811921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9" name="Google Shape;359;p55"/>
          <p:cNvSpPr txBox="1">
            <a:spLocks noGrp="1"/>
          </p:cNvSpPr>
          <p:nvPr>
            <p:ph type="body" idx="1"/>
          </p:nvPr>
        </p:nvSpPr>
        <p:spPr>
          <a:xfrm>
            <a:off x="416878" y="342271"/>
            <a:ext cx="11573197" cy="72424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5400"/>
              <a:buNone/>
            </a:pPr>
            <a:r>
              <a:rPr lang="en-US" sz="4400" b="1">
                <a:solidFill>
                  <a:schemeClr val="dk1"/>
                </a:solidFill>
              </a:rPr>
              <a:t>Benefits for the business</a:t>
            </a:r>
            <a:endParaRPr sz="4400" b="1">
              <a:solidFill>
                <a:schemeClr val="dk1"/>
              </a:solidFill>
            </a:endParaRPr>
          </a:p>
        </p:txBody>
      </p:sp>
      <p:grpSp>
        <p:nvGrpSpPr>
          <p:cNvPr id="360" name="Google Shape;360;p55"/>
          <p:cNvGrpSpPr/>
          <p:nvPr/>
        </p:nvGrpSpPr>
        <p:grpSpPr>
          <a:xfrm>
            <a:off x="8280328" y="3130835"/>
            <a:ext cx="3807696" cy="1295284"/>
            <a:chOff x="6822457" y="3083915"/>
            <a:chExt cx="2844954" cy="1295284"/>
          </a:xfrm>
        </p:grpSpPr>
        <p:sp>
          <p:nvSpPr>
            <p:cNvPr id="361" name="Google Shape;361;p55"/>
            <p:cNvSpPr txBox="1"/>
            <p:nvPr/>
          </p:nvSpPr>
          <p:spPr>
            <a:xfrm>
              <a:off x="6822457" y="3083915"/>
              <a:ext cx="2844954" cy="43084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3F3F3F"/>
                  </a:solidFill>
                  <a:latin typeface="Arial"/>
                  <a:ea typeface="Arial"/>
                  <a:cs typeface="Arial"/>
                  <a:sym typeface="Arial"/>
                </a:rPr>
                <a:t>Helps the environment</a:t>
              </a:r>
              <a:endParaRPr sz="2200" b="1" i="0" u="none" strike="noStrike" cap="none">
                <a:solidFill>
                  <a:srgbClr val="3F3F3F"/>
                </a:solidFill>
                <a:latin typeface="Arial"/>
                <a:ea typeface="Arial"/>
                <a:cs typeface="Arial"/>
                <a:sym typeface="Arial"/>
              </a:endParaRPr>
            </a:p>
          </p:txBody>
        </p:sp>
        <p:sp>
          <p:nvSpPr>
            <p:cNvPr id="362" name="Google Shape;362;p55"/>
            <p:cNvSpPr txBox="1"/>
            <p:nvPr/>
          </p:nvSpPr>
          <p:spPr>
            <a:xfrm>
              <a:off x="6974633" y="3455910"/>
              <a:ext cx="2588368"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Helping combat climate change, save energy, water and carbon emissions</a:t>
              </a:r>
              <a:endParaRPr sz="1800" b="0" i="0" u="none" strike="noStrike" cap="none">
                <a:solidFill>
                  <a:srgbClr val="3F3F3F"/>
                </a:solidFill>
                <a:latin typeface="Arial"/>
                <a:ea typeface="Arial"/>
                <a:cs typeface="Arial"/>
                <a:sym typeface="Arial"/>
              </a:endParaRPr>
            </a:p>
          </p:txBody>
        </p:sp>
      </p:grpSp>
      <p:grpSp>
        <p:nvGrpSpPr>
          <p:cNvPr id="363" name="Google Shape;363;p55"/>
          <p:cNvGrpSpPr/>
          <p:nvPr/>
        </p:nvGrpSpPr>
        <p:grpSpPr>
          <a:xfrm>
            <a:off x="235044" y="2973132"/>
            <a:ext cx="3795642" cy="1346589"/>
            <a:chOff x="-374466" y="2901972"/>
            <a:chExt cx="2835946" cy="1346589"/>
          </a:xfrm>
        </p:grpSpPr>
        <p:sp>
          <p:nvSpPr>
            <p:cNvPr id="364" name="Google Shape;364;p55"/>
            <p:cNvSpPr txBox="1"/>
            <p:nvPr/>
          </p:nvSpPr>
          <p:spPr>
            <a:xfrm>
              <a:off x="-339845" y="2901972"/>
              <a:ext cx="2774516" cy="769401"/>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3F3F3F"/>
                  </a:solidFill>
                  <a:latin typeface="Arial"/>
                  <a:ea typeface="Arial"/>
                  <a:cs typeface="Arial"/>
                  <a:sym typeface="Arial"/>
                </a:rPr>
                <a:t>Staff engagement increases</a:t>
              </a:r>
              <a:endParaRPr sz="2200" b="1" i="0" u="none" strike="noStrike" cap="none">
                <a:solidFill>
                  <a:srgbClr val="3F3F3F"/>
                </a:solidFill>
                <a:latin typeface="Arial"/>
                <a:ea typeface="Arial"/>
                <a:cs typeface="Arial"/>
                <a:sym typeface="Arial"/>
              </a:endParaRPr>
            </a:p>
          </p:txBody>
        </p:sp>
        <p:sp>
          <p:nvSpPr>
            <p:cNvPr id="365" name="Google Shape;365;p55"/>
            <p:cNvSpPr txBox="1"/>
            <p:nvPr/>
          </p:nvSpPr>
          <p:spPr>
            <a:xfrm>
              <a:off x="-374466" y="3602271"/>
              <a:ext cx="2835946"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They understand the positive impact on the environment </a:t>
              </a:r>
              <a:endParaRPr sz="1800" b="0" i="0" u="none" strike="noStrike" cap="none">
                <a:solidFill>
                  <a:srgbClr val="3F3F3F"/>
                </a:solidFill>
                <a:latin typeface="Arial"/>
                <a:ea typeface="Arial"/>
                <a:cs typeface="Arial"/>
                <a:sym typeface="Arial"/>
              </a:endParaRPr>
            </a:p>
          </p:txBody>
        </p:sp>
      </p:grpSp>
      <p:grpSp>
        <p:nvGrpSpPr>
          <p:cNvPr id="366" name="Google Shape;366;p55"/>
          <p:cNvGrpSpPr/>
          <p:nvPr/>
        </p:nvGrpSpPr>
        <p:grpSpPr>
          <a:xfrm>
            <a:off x="7859888" y="1429798"/>
            <a:ext cx="3333570" cy="1229940"/>
            <a:chOff x="6310075" y="1428611"/>
            <a:chExt cx="2490707" cy="1229940"/>
          </a:xfrm>
        </p:grpSpPr>
        <p:sp>
          <p:nvSpPr>
            <p:cNvPr id="367" name="Google Shape;367;p55"/>
            <p:cNvSpPr txBox="1"/>
            <p:nvPr/>
          </p:nvSpPr>
          <p:spPr>
            <a:xfrm>
              <a:off x="6310075" y="1428611"/>
              <a:ext cx="2175465" cy="43084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3F3F3F"/>
                  </a:solidFill>
                  <a:latin typeface="Arial"/>
                  <a:ea typeface="Arial"/>
                  <a:cs typeface="Arial"/>
                  <a:sym typeface="Arial"/>
                </a:rPr>
                <a:t>Saves time</a:t>
              </a:r>
              <a:endParaRPr sz="2200" b="1" i="0" u="none" strike="noStrike" cap="none">
                <a:solidFill>
                  <a:srgbClr val="3F3F3F"/>
                </a:solidFill>
                <a:latin typeface="Arial"/>
                <a:ea typeface="Arial"/>
                <a:cs typeface="Arial"/>
                <a:sym typeface="Arial"/>
              </a:endParaRPr>
            </a:p>
          </p:txBody>
        </p:sp>
        <p:sp>
          <p:nvSpPr>
            <p:cNvPr id="368" name="Google Shape;368;p55"/>
            <p:cNvSpPr txBox="1"/>
            <p:nvPr/>
          </p:nvSpPr>
          <p:spPr>
            <a:xfrm>
              <a:off x="6310075" y="1735262"/>
              <a:ext cx="2490707"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Won’t have to spend time segregating food waste if under 5kg/week</a:t>
              </a:r>
              <a:endParaRPr sz="1800" b="0" i="0" u="none" strike="noStrike" cap="none">
                <a:solidFill>
                  <a:srgbClr val="3F3F3F"/>
                </a:solidFill>
                <a:latin typeface="Arial"/>
                <a:ea typeface="Arial"/>
                <a:cs typeface="Arial"/>
                <a:sym typeface="Arial"/>
              </a:endParaRPr>
            </a:p>
          </p:txBody>
        </p:sp>
      </p:grpSp>
      <p:grpSp>
        <p:nvGrpSpPr>
          <p:cNvPr id="369" name="Google Shape;369;p55"/>
          <p:cNvGrpSpPr/>
          <p:nvPr/>
        </p:nvGrpSpPr>
        <p:grpSpPr>
          <a:xfrm>
            <a:off x="7489891" y="4642010"/>
            <a:ext cx="4000124" cy="1608568"/>
            <a:chOff x="6093479" y="4663566"/>
            <a:chExt cx="2988728" cy="1608568"/>
          </a:xfrm>
        </p:grpSpPr>
        <p:sp>
          <p:nvSpPr>
            <p:cNvPr id="370" name="Google Shape;370;p55"/>
            <p:cNvSpPr txBox="1"/>
            <p:nvPr/>
          </p:nvSpPr>
          <p:spPr>
            <a:xfrm>
              <a:off x="6098355" y="4663566"/>
              <a:ext cx="2844954" cy="43084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3F3F3F"/>
                  </a:solidFill>
                  <a:latin typeface="Arial"/>
                  <a:ea typeface="Arial"/>
                  <a:cs typeface="Arial"/>
                  <a:sym typeface="Arial"/>
                </a:rPr>
                <a:t>Happier Customers</a:t>
              </a:r>
              <a:endParaRPr sz="2200" b="1" i="0" u="none" strike="noStrike" cap="none">
                <a:solidFill>
                  <a:srgbClr val="3F3F3F"/>
                </a:solidFill>
                <a:latin typeface="Arial"/>
                <a:ea typeface="Arial"/>
                <a:cs typeface="Arial"/>
                <a:sym typeface="Arial"/>
              </a:endParaRPr>
            </a:p>
          </p:txBody>
        </p:sp>
        <p:sp>
          <p:nvSpPr>
            <p:cNvPr id="371" name="Google Shape;371;p55"/>
            <p:cNvSpPr txBox="1"/>
            <p:nvPr/>
          </p:nvSpPr>
          <p:spPr>
            <a:xfrm>
              <a:off x="6093479" y="5071846"/>
              <a:ext cx="2988728"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Knowing that a business is being more sustainable will bring more customers due to increased awareness</a:t>
              </a:r>
              <a:endParaRPr sz="1800" b="0" i="0" u="none" strike="noStrike" cap="none">
                <a:solidFill>
                  <a:srgbClr val="3F3F3F"/>
                </a:solidFill>
                <a:latin typeface="Arial"/>
                <a:ea typeface="Arial"/>
                <a:cs typeface="Arial"/>
                <a:sym typeface="Arial"/>
              </a:endParaRPr>
            </a:p>
          </p:txBody>
        </p:sp>
      </p:grpSp>
      <p:grpSp>
        <p:nvGrpSpPr>
          <p:cNvPr id="372" name="Google Shape;372;p55"/>
          <p:cNvGrpSpPr/>
          <p:nvPr/>
        </p:nvGrpSpPr>
        <p:grpSpPr>
          <a:xfrm>
            <a:off x="1434275" y="1429798"/>
            <a:ext cx="3381646" cy="1020529"/>
            <a:chOff x="680500" y="1423250"/>
            <a:chExt cx="2526623" cy="1020529"/>
          </a:xfrm>
        </p:grpSpPr>
        <p:sp>
          <p:nvSpPr>
            <p:cNvPr id="373" name="Google Shape;373;p55"/>
            <p:cNvSpPr txBox="1"/>
            <p:nvPr/>
          </p:nvSpPr>
          <p:spPr>
            <a:xfrm>
              <a:off x="680500" y="1423250"/>
              <a:ext cx="2175465" cy="430847"/>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200" b="1" i="0" u="none" strike="noStrike" cap="none">
                  <a:solidFill>
                    <a:srgbClr val="3F3F3F"/>
                  </a:solidFill>
                  <a:latin typeface="Arial"/>
                  <a:ea typeface="Arial"/>
                  <a:cs typeface="Arial"/>
                  <a:sym typeface="Arial"/>
                </a:rPr>
                <a:t>Increased profit</a:t>
              </a:r>
              <a:endParaRPr sz="2200" b="1" i="0" u="none" strike="noStrike" cap="none">
                <a:solidFill>
                  <a:srgbClr val="3F3F3F"/>
                </a:solidFill>
                <a:latin typeface="Arial"/>
                <a:ea typeface="Arial"/>
                <a:cs typeface="Arial"/>
                <a:sym typeface="Arial"/>
              </a:endParaRPr>
            </a:p>
          </p:txBody>
        </p:sp>
        <p:sp>
          <p:nvSpPr>
            <p:cNvPr id="374" name="Google Shape;374;p55"/>
            <p:cNvSpPr txBox="1"/>
            <p:nvPr/>
          </p:nvSpPr>
          <p:spPr>
            <a:xfrm>
              <a:off x="680501" y="1797489"/>
              <a:ext cx="2526622"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Less money being wasted by managing food better</a:t>
              </a:r>
              <a:endParaRPr sz="1800" b="0" i="0" u="none" strike="noStrike" cap="none">
                <a:solidFill>
                  <a:srgbClr val="3F3F3F"/>
                </a:solidFill>
                <a:latin typeface="Arial"/>
                <a:ea typeface="Arial"/>
                <a:cs typeface="Arial"/>
                <a:sym typeface="Arial"/>
              </a:endParaRPr>
            </a:p>
          </p:txBody>
        </p:sp>
      </p:grpSp>
      <p:grpSp>
        <p:nvGrpSpPr>
          <p:cNvPr id="375" name="Google Shape;375;p55"/>
          <p:cNvGrpSpPr/>
          <p:nvPr/>
        </p:nvGrpSpPr>
        <p:grpSpPr>
          <a:xfrm>
            <a:off x="372060" y="4618509"/>
            <a:ext cx="4317597" cy="1687984"/>
            <a:chOff x="97543" y="4632977"/>
            <a:chExt cx="3225928" cy="1687984"/>
          </a:xfrm>
        </p:grpSpPr>
        <p:sp>
          <p:nvSpPr>
            <p:cNvPr id="376" name="Google Shape;376;p55"/>
            <p:cNvSpPr txBox="1"/>
            <p:nvPr/>
          </p:nvSpPr>
          <p:spPr>
            <a:xfrm>
              <a:off x="97543" y="4632977"/>
              <a:ext cx="3204794" cy="769401"/>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en-US" sz="2200" b="1" i="0" u="none" strike="noStrike" cap="none">
                  <a:solidFill>
                    <a:srgbClr val="3F3F3F"/>
                  </a:solidFill>
                  <a:latin typeface="Arial"/>
                  <a:ea typeface="Arial"/>
                  <a:cs typeface="Arial"/>
                  <a:sym typeface="Arial"/>
                </a:rPr>
                <a:t>Helps meet EU food waste targets</a:t>
              </a:r>
              <a:endParaRPr sz="2200" b="1" i="0" u="none" strike="noStrike" cap="none">
                <a:solidFill>
                  <a:srgbClr val="3F3F3F"/>
                </a:solidFill>
                <a:latin typeface="Arial"/>
                <a:ea typeface="Arial"/>
                <a:cs typeface="Arial"/>
                <a:sym typeface="Arial"/>
              </a:endParaRPr>
            </a:p>
          </p:txBody>
        </p:sp>
        <p:sp>
          <p:nvSpPr>
            <p:cNvPr id="377" name="Google Shape;377;p55"/>
            <p:cNvSpPr txBox="1"/>
            <p:nvPr/>
          </p:nvSpPr>
          <p:spPr>
            <a:xfrm>
              <a:off x="386961" y="5397672"/>
              <a:ext cx="293651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1800" b="0" i="0" u="none" strike="noStrike" cap="none">
                  <a:solidFill>
                    <a:srgbClr val="3F3F3F"/>
                  </a:solidFill>
                  <a:latin typeface="Arial"/>
                  <a:ea typeface="Arial"/>
                  <a:cs typeface="Arial"/>
                  <a:sym typeface="Arial"/>
                </a:rPr>
                <a:t>Less food waste brings the EU closer to reducing food waste by 30% by 2025</a:t>
              </a:r>
              <a:endParaRPr sz="1800" b="0" i="0" u="none" strike="noStrike" cap="none">
                <a:solidFill>
                  <a:srgbClr val="3F3F3F"/>
                </a:solidFill>
                <a:latin typeface="Arial"/>
                <a:ea typeface="Arial"/>
                <a:cs typeface="Arial"/>
                <a:sym typeface="Arial"/>
              </a:endParaRPr>
            </a:p>
          </p:txBody>
        </p:sp>
      </p:grpSp>
      <p:sp>
        <p:nvSpPr>
          <p:cNvPr id="378" name="Google Shape;378;p55"/>
          <p:cNvSpPr/>
          <p:nvPr/>
        </p:nvSpPr>
        <p:spPr>
          <a:xfrm>
            <a:off x="6485866" y="1794836"/>
            <a:ext cx="1075283" cy="1075283"/>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79" name="Google Shape;379;p55"/>
          <p:cNvSpPr/>
          <p:nvPr/>
        </p:nvSpPr>
        <p:spPr>
          <a:xfrm>
            <a:off x="7285486" y="3146739"/>
            <a:ext cx="1075283" cy="107528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80" name="Google Shape;380;p55"/>
          <p:cNvSpPr/>
          <p:nvPr/>
        </p:nvSpPr>
        <p:spPr>
          <a:xfrm>
            <a:off x="6485866" y="4500337"/>
            <a:ext cx="1075283" cy="10752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81" name="Google Shape;381;p55"/>
          <p:cNvSpPr/>
          <p:nvPr/>
        </p:nvSpPr>
        <p:spPr>
          <a:xfrm>
            <a:off x="4637502" y="4500337"/>
            <a:ext cx="1075283" cy="1075283"/>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82" name="Google Shape;382;p55"/>
          <p:cNvSpPr/>
          <p:nvPr/>
        </p:nvSpPr>
        <p:spPr>
          <a:xfrm>
            <a:off x="3845049" y="3146739"/>
            <a:ext cx="1075283" cy="107528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Arial"/>
              <a:ea typeface="Arial"/>
              <a:cs typeface="Arial"/>
              <a:sym typeface="Arial"/>
            </a:endParaRPr>
          </a:p>
        </p:txBody>
      </p:sp>
      <p:sp>
        <p:nvSpPr>
          <p:cNvPr id="383" name="Google Shape;383;p55"/>
          <p:cNvSpPr/>
          <p:nvPr/>
        </p:nvSpPr>
        <p:spPr>
          <a:xfrm>
            <a:off x="4637502" y="1794836"/>
            <a:ext cx="1075283" cy="10752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pic>
        <p:nvPicPr>
          <p:cNvPr id="384" name="Google Shape;384;p55" descr="Recycle with solid fill"/>
          <p:cNvPicPr preferRelativeResize="0"/>
          <p:nvPr/>
        </p:nvPicPr>
        <p:blipFill rotWithShape="1">
          <a:blip r:embed="rId3">
            <a:alphaModFix/>
          </a:blip>
          <a:srcRect/>
          <a:stretch/>
        </p:blipFill>
        <p:spPr>
          <a:xfrm>
            <a:off x="7365927" y="3195841"/>
            <a:ext cx="914400" cy="914400"/>
          </a:xfrm>
          <a:prstGeom prst="rect">
            <a:avLst/>
          </a:prstGeom>
          <a:noFill/>
          <a:ln>
            <a:noFill/>
          </a:ln>
        </p:spPr>
      </p:pic>
      <p:pic>
        <p:nvPicPr>
          <p:cNvPr id="385" name="Google Shape;385;p55" descr="Clock with solid fill"/>
          <p:cNvPicPr preferRelativeResize="0"/>
          <p:nvPr/>
        </p:nvPicPr>
        <p:blipFill rotWithShape="1">
          <a:blip r:embed="rId4">
            <a:alphaModFix/>
          </a:blip>
          <a:srcRect/>
          <a:stretch/>
        </p:blipFill>
        <p:spPr>
          <a:xfrm>
            <a:off x="6576678" y="1866085"/>
            <a:ext cx="914400" cy="914400"/>
          </a:xfrm>
          <a:prstGeom prst="rect">
            <a:avLst/>
          </a:prstGeom>
          <a:noFill/>
          <a:ln>
            <a:noFill/>
          </a:ln>
        </p:spPr>
      </p:pic>
      <p:pic>
        <p:nvPicPr>
          <p:cNvPr id="386" name="Google Shape;386;p55" descr="Smiling face outline with solid fill"/>
          <p:cNvPicPr preferRelativeResize="0"/>
          <p:nvPr/>
        </p:nvPicPr>
        <p:blipFill rotWithShape="1">
          <a:blip r:embed="rId5">
            <a:alphaModFix/>
          </a:blip>
          <a:srcRect/>
          <a:stretch/>
        </p:blipFill>
        <p:spPr>
          <a:xfrm>
            <a:off x="6575491" y="4580919"/>
            <a:ext cx="914400" cy="914400"/>
          </a:xfrm>
          <a:prstGeom prst="rect">
            <a:avLst/>
          </a:prstGeom>
          <a:noFill/>
          <a:ln>
            <a:noFill/>
          </a:ln>
        </p:spPr>
      </p:pic>
      <p:pic>
        <p:nvPicPr>
          <p:cNvPr id="387" name="Google Shape;387;p55" descr="Cheers with solid fill"/>
          <p:cNvPicPr preferRelativeResize="0"/>
          <p:nvPr/>
        </p:nvPicPr>
        <p:blipFill rotWithShape="1">
          <a:blip r:embed="rId6">
            <a:alphaModFix/>
          </a:blip>
          <a:srcRect/>
          <a:stretch/>
        </p:blipFill>
        <p:spPr>
          <a:xfrm>
            <a:off x="3901520" y="3263847"/>
            <a:ext cx="914400" cy="914400"/>
          </a:xfrm>
          <a:prstGeom prst="rect">
            <a:avLst/>
          </a:prstGeom>
          <a:noFill/>
          <a:ln>
            <a:noFill/>
          </a:ln>
        </p:spPr>
      </p:pic>
      <p:pic>
        <p:nvPicPr>
          <p:cNvPr id="388" name="Google Shape;388;p55" descr="Bar graph with upward trend with solid fill"/>
          <p:cNvPicPr preferRelativeResize="0"/>
          <p:nvPr/>
        </p:nvPicPr>
        <p:blipFill rotWithShape="1">
          <a:blip r:embed="rId7">
            <a:alphaModFix/>
          </a:blip>
          <a:srcRect/>
          <a:stretch/>
        </p:blipFill>
        <p:spPr>
          <a:xfrm>
            <a:off x="4700857" y="1866085"/>
            <a:ext cx="914400" cy="914400"/>
          </a:xfrm>
          <a:prstGeom prst="rect">
            <a:avLst/>
          </a:prstGeom>
          <a:noFill/>
          <a:ln>
            <a:noFill/>
          </a:ln>
        </p:spPr>
      </p:pic>
      <p:pic>
        <p:nvPicPr>
          <p:cNvPr id="389" name="Google Shape;389;p55" descr="Open hand with plant with solid fill"/>
          <p:cNvPicPr preferRelativeResize="0"/>
          <p:nvPr/>
        </p:nvPicPr>
        <p:blipFill rotWithShape="1">
          <a:blip r:embed="rId8">
            <a:alphaModFix/>
          </a:blip>
          <a:srcRect/>
          <a:stretch/>
        </p:blipFill>
        <p:spPr>
          <a:xfrm>
            <a:off x="4717943" y="4578605"/>
            <a:ext cx="914400" cy="914400"/>
          </a:xfrm>
          <a:prstGeom prst="rect">
            <a:avLst/>
          </a:prstGeom>
          <a:noFill/>
          <a:ln>
            <a:noFill/>
          </a:ln>
        </p:spPr>
      </p:pic>
      <p:grpSp>
        <p:nvGrpSpPr>
          <p:cNvPr id="390" name="Google Shape;390;p55"/>
          <p:cNvGrpSpPr/>
          <p:nvPr/>
        </p:nvGrpSpPr>
        <p:grpSpPr>
          <a:xfrm>
            <a:off x="4958263" y="2850684"/>
            <a:ext cx="2289290" cy="1727921"/>
            <a:chOff x="274453" y="312234"/>
            <a:chExt cx="4328793" cy="3267306"/>
          </a:xfrm>
        </p:grpSpPr>
        <p:sp>
          <p:nvSpPr>
            <p:cNvPr id="391" name="Google Shape;391;p55"/>
            <p:cNvSpPr/>
            <p:nvPr/>
          </p:nvSpPr>
          <p:spPr>
            <a:xfrm>
              <a:off x="274453" y="910761"/>
              <a:ext cx="4328793" cy="2668779"/>
            </a:xfrm>
            <a:custGeom>
              <a:avLst/>
              <a:gdLst/>
              <a:ahLst/>
              <a:cxnLst/>
              <a:rect l="l" t="t" r="r" b="b"/>
              <a:pathLst>
                <a:path w="4242348" h="2615484" extrusionOk="0">
                  <a:moveTo>
                    <a:pt x="3883294" y="1288799"/>
                  </a:moveTo>
                  <a:cubicBezTo>
                    <a:pt x="3911386" y="1287880"/>
                    <a:pt x="3938919" y="1292509"/>
                    <a:pt x="3966493" y="1297059"/>
                  </a:cubicBezTo>
                  <a:cubicBezTo>
                    <a:pt x="3973038" y="1298136"/>
                    <a:pt x="3977068" y="1300690"/>
                    <a:pt x="3978185" y="1307713"/>
                  </a:cubicBezTo>
                  <a:cubicBezTo>
                    <a:pt x="3978863" y="1311983"/>
                    <a:pt x="3980898" y="1316053"/>
                    <a:pt x="3982494" y="1320123"/>
                  </a:cubicBezTo>
                  <a:cubicBezTo>
                    <a:pt x="3984410" y="1324991"/>
                    <a:pt x="3983891" y="1328742"/>
                    <a:pt x="3980260" y="1333131"/>
                  </a:cubicBezTo>
                  <a:cubicBezTo>
                    <a:pt x="3930580" y="1393227"/>
                    <a:pt x="3881059" y="1453441"/>
                    <a:pt x="3831778" y="1513816"/>
                  </a:cubicBezTo>
                  <a:cubicBezTo>
                    <a:pt x="3826949" y="1519722"/>
                    <a:pt x="3824037" y="1520041"/>
                    <a:pt x="3818011" y="1514933"/>
                  </a:cubicBezTo>
                  <a:cubicBezTo>
                    <a:pt x="3781778" y="1484287"/>
                    <a:pt x="3745227" y="1454040"/>
                    <a:pt x="3708476" y="1424032"/>
                  </a:cubicBezTo>
                  <a:cubicBezTo>
                    <a:pt x="3702769" y="1419364"/>
                    <a:pt x="3701453" y="1416890"/>
                    <a:pt x="3706999" y="1410744"/>
                  </a:cubicBezTo>
                  <a:cubicBezTo>
                    <a:pt x="3731340" y="1383650"/>
                    <a:pt x="3756320" y="1356994"/>
                    <a:pt x="3778666" y="1328303"/>
                  </a:cubicBezTo>
                  <a:cubicBezTo>
                    <a:pt x="3799895" y="1301049"/>
                    <a:pt x="3828267" y="1292031"/>
                    <a:pt x="3860190" y="1288918"/>
                  </a:cubicBezTo>
                  <a:cubicBezTo>
                    <a:pt x="3867771" y="1288160"/>
                    <a:pt x="3875552" y="1288799"/>
                    <a:pt x="3883294" y="1288799"/>
                  </a:cubicBezTo>
                  <a:close/>
                  <a:moveTo>
                    <a:pt x="361550" y="1288320"/>
                  </a:moveTo>
                  <a:cubicBezTo>
                    <a:pt x="379905" y="1286804"/>
                    <a:pt x="399099" y="1290555"/>
                    <a:pt x="417934" y="1295423"/>
                  </a:cubicBezTo>
                  <a:cubicBezTo>
                    <a:pt x="432259" y="1299134"/>
                    <a:pt x="444829" y="1306875"/>
                    <a:pt x="454805" y="1318368"/>
                  </a:cubicBezTo>
                  <a:cubicBezTo>
                    <a:pt x="482019" y="1349772"/>
                    <a:pt x="509353" y="1381096"/>
                    <a:pt x="536887" y="1412221"/>
                  </a:cubicBezTo>
                  <a:cubicBezTo>
                    <a:pt x="540717" y="1416531"/>
                    <a:pt x="540757" y="1418646"/>
                    <a:pt x="536128" y="1422437"/>
                  </a:cubicBezTo>
                  <a:cubicBezTo>
                    <a:pt x="498300" y="1453442"/>
                    <a:pt x="460631" y="1484646"/>
                    <a:pt x="423240" y="1516130"/>
                  </a:cubicBezTo>
                  <a:cubicBezTo>
                    <a:pt x="418013" y="1520520"/>
                    <a:pt x="415499" y="1519283"/>
                    <a:pt x="411868" y="1514814"/>
                  </a:cubicBezTo>
                  <a:cubicBezTo>
                    <a:pt x="361988" y="1454000"/>
                    <a:pt x="312029" y="1393187"/>
                    <a:pt x="261910" y="1332573"/>
                  </a:cubicBezTo>
                  <a:cubicBezTo>
                    <a:pt x="258518" y="1328463"/>
                    <a:pt x="258438" y="1324832"/>
                    <a:pt x="259994" y="1320443"/>
                  </a:cubicBezTo>
                  <a:cubicBezTo>
                    <a:pt x="261232" y="1317011"/>
                    <a:pt x="262947" y="1313619"/>
                    <a:pt x="263546" y="1310068"/>
                  </a:cubicBezTo>
                  <a:cubicBezTo>
                    <a:pt x="265062" y="1301049"/>
                    <a:pt x="270649" y="1297458"/>
                    <a:pt x="279148" y="1296261"/>
                  </a:cubicBezTo>
                  <a:cubicBezTo>
                    <a:pt x="306083" y="1292550"/>
                    <a:pt x="332858" y="1287482"/>
                    <a:pt x="361550" y="1288320"/>
                  </a:cubicBezTo>
                  <a:close/>
                  <a:moveTo>
                    <a:pt x="390709" y="128605"/>
                  </a:moveTo>
                  <a:cubicBezTo>
                    <a:pt x="417953" y="127652"/>
                    <a:pt x="443092" y="137805"/>
                    <a:pt x="465538" y="156690"/>
                  </a:cubicBezTo>
                  <a:cubicBezTo>
                    <a:pt x="508514" y="192843"/>
                    <a:pt x="526311" y="240168"/>
                    <a:pt x="523318" y="295595"/>
                  </a:cubicBezTo>
                  <a:cubicBezTo>
                    <a:pt x="522760" y="305730"/>
                    <a:pt x="520126" y="315986"/>
                    <a:pt x="517014" y="325682"/>
                  </a:cubicBezTo>
                  <a:cubicBezTo>
                    <a:pt x="508235" y="353016"/>
                    <a:pt x="506040" y="381747"/>
                    <a:pt x="498698" y="409400"/>
                  </a:cubicBezTo>
                  <a:cubicBezTo>
                    <a:pt x="483574" y="466183"/>
                    <a:pt x="461547" y="520452"/>
                    <a:pt x="439361" y="574682"/>
                  </a:cubicBezTo>
                  <a:cubicBezTo>
                    <a:pt x="438124" y="577714"/>
                    <a:pt x="436847" y="580787"/>
                    <a:pt x="435370" y="583700"/>
                  </a:cubicBezTo>
                  <a:cubicBezTo>
                    <a:pt x="423080" y="608081"/>
                    <a:pt x="416616" y="630347"/>
                    <a:pt x="429345" y="659437"/>
                  </a:cubicBezTo>
                  <a:cubicBezTo>
                    <a:pt x="445586" y="696627"/>
                    <a:pt x="442713" y="738686"/>
                    <a:pt x="440837" y="779188"/>
                  </a:cubicBezTo>
                  <a:cubicBezTo>
                    <a:pt x="438722" y="824399"/>
                    <a:pt x="432817" y="869211"/>
                    <a:pt x="424996" y="913744"/>
                  </a:cubicBezTo>
                  <a:cubicBezTo>
                    <a:pt x="424477" y="916696"/>
                    <a:pt x="424477" y="919370"/>
                    <a:pt x="425714" y="922323"/>
                  </a:cubicBezTo>
                  <a:cubicBezTo>
                    <a:pt x="445307" y="969090"/>
                    <a:pt x="446464" y="1017972"/>
                    <a:pt x="442713" y="1067572"/>
                  </a:cubicBezTo>
                  <a:cubicBezTo>
                    <a:pt x="440598" y="1095465"/>
                    <a:pt x="439002" y="1123398"/>
                    <a:pt x="437924" y="1151330"/>
                  </a:cubicBezTo>
                  <a:cubicBezTo>
                    <a:pt x="437605" y="1159191"/>
                    <a:pt x="436328" y="1162105"/>
                    <a:pt x="427549" y="1161546"/>
                  </a:cubicBezTo>
                  <a:cubicBezTo>
                    <a:pt x="354725" y="1156877"/>
                    <a:pt x="292755" y="1181578"/>
                    <a:pt x="241677" y="1232974"/>
                  </a:cubicBezTo>
                  <a:cubicBezTo>
                    <a:pt x="214942" y="1259869"/>
                    <a:pt x="198382" y="1292510"/>
                    <a:pt x="199699" y="1331416"/>
                  </a:cubicBezTo>
                  <a:cubicBezTo>
                    <a:pt x="200816" y="1364137"/>
                    <a:pt x="214503" y="1392629"/>
                    <a:pt x="235732" y="1417050"/>
                  </a:cubicBezTo>
                  <a:cubicBezTo>
                    <a:pt x="277750" y="1465373"/>
                    <a:pt x="320567" y="1512939"/>
                    <a:pt x="362666" y="1561182"/>
                  </a:cubicBezTo>
                  <a:cubicBezTo>
                    <a:pt x="427310" y="1635204"/>
                    <a:pt x="492752" y="1708467"/>
                    <a:pt x="564140" y="1776144"/>
                  </a:cubicBezTo>
                  <a:cubicBezTo>
                    <a:pt x="581498" y="1792584"/>
                    <a:pt x="599615" y="1808226"/>
                    <a:pt x="617092" y="1824547"/>
                  </a:cubicBezTo>
                  <a:cubicBezTo>
                    <a:pt x="622359" y="1829495"/>
                    <a:pt x="624993" y="1828418"/>
                    <a:pt x="627148" y="1822233"/>
                  </a:cubicBezTo>
                  <a:cubicBezTo>
                    <a:pt x="634730" y="1800405"/>
                    <a:pt x="629582" y="1779975"/>
                    <a:pt x="615975" y="1763175"/>
                  </a:cubicBezTo>
                  <a:cubicBezTo>
                    <a:pt x="558554" y="1692266"/>
                    <a:pt x="500214" y="1622155"/>
                    <a:pt x="442154" y="1551765"/>
                  </a:cubicBezTo>
                  <a:cubicBezTo>
                    <a:pt x="432218" y="1539714"/>
                    <a:pt x="432138" y="1539834"/>
                    <a:pt x="443830" y="1530137"/>
                  </a:cubicBezTo>
                  <a:cubicBezTo>
                    <a:pt x="485490" y="1495621"/>
                    <a:pt x="527070" y="1461024"/>
                    <a:pt x="568888" y="1426707"/>
                  </a:cubicBezTo>
                  <a:cubicBezTo>
                    <a:pt x="574355" y="1422238"/>
                    <a:pt x="575113" y="1419683"/>
                    <a:pt x="569966" y="1413898"/>
                  </a:cubicBezTo>
                  <a:cubicBezTo>
                    <a:pt x="537763" y="1377545"/>
                    <a:pt x="506120" y="1340674"/>
                    <a:pt x="474197" y="1304083"/>
                  </a:cubicBezTo>
                  <a:cubicBezTo>
                    <a:pt x="455402" y="1282574"/>
                    <a:pt x="431021" y="1271880"/>
                    <a:pt x="403208" y="1267889"/>
                  </a:cubicBezTo>
                  <a:cubicBezTo>
                    <a:pt x="364222" y="1262303"/>
                    <a:pt x="325476" y="1264178"/>
                    <a:pt x="286889" y="1271122"/>
                  </a:cubicBezTo>
                  <a:cubicBezTo>
                    <a:pt x="284455" y="1271561"/>
                    <a:pt x="281382" y="1272798"/>
                    <a:pt x="279626" y="1270523"/>
                  </a:cubicBezTo>
                  <a:cubicBezTo>
                    <a:pt x="277711" y="1268049"/>
                    <a:pt x="280344" y="1265854"/>
                    <a:pt x="281382" y="1263580"/>
                  </a:cubicBezTo>
                  <a:cubicBezTo>
                    <a:pt x="293792" y="1236046"/>
                    <a:pt x="316497" y="1221521"/>
                    <a:pt x="344789" y="1215815"/>
                  </a:cubicBezTo>
                  <a:cubicBezTo>
                    <a:pt x="379425" y="1208832"/>
                    <a:pt x="414541" y="1206079"/>
                    <a:pt x="449975" y="1205879"/>
                  </a:cubicBezTo>
                  <a:cubicBezTo>
                    <a:pt x="544387" y="1205320"/>
                    <a:pt x="626550" y="1237762"/>
                    <a:pt x="699174" y="1296700"/>
                  </a:cubicBezTo>
                  <a:cubicBezTo>
                    <a:pt x="758990" y="1345263"/>
                    <a:pt x="811663" y="1401567"/>
                    <a:pt x="868406" y="1453442"/>
                  </a:cubicBezTo>
                  <a:cubicBezTo>
                    <a:pt x="937998" y="1517088"/>
                    <a:pt x="1014534" y="1570679"/>
                    <a:pt x="1099649" y="1611341"/>
                  </a:cubicBezTo>
                  <a:cubicBezTo>
                    <a:pt x="1159983" y="1640152"/>
                    <a:pt x="1223390" y="1660583"/>
                    <a:pt x="1288632" y="1675347"/>
                  </a:cubicBezTo>
                  <a:cubicBezTo>
                    <a:pt x="1338433" y="1686639"/>
                    <a:pt x="1388911" y="1693822"/>
                    <a:pt x="1439190" y="1702202"/>
                  </a:cubicBezTo>
                  <a:cubicBezTo>
                    <a:pt x="1486236" y="1710063"/>
                    <a:pt x="1533522" y="1716528"/>
                    <a:pt x="1580568" y="1724508"/>
                  </a:cubicBezTo>
                  <a:cubicBezTo>
                    <a:pt x="1642100" y="1734963"/>
                    <a:pt x="1702913" y="1748211"/>
                    <a:pt x="1762450" y="1766646"/>
                  </a:cubicBezTo>
                  <a:cubicBezTo>
                    <a:pt x="1795330" y="1776822"/>
                    <a:pt x="1825378" y="1794340"/>
                    <a:pt x="1855026" y="1811858"/>
                  </a:cubicBezTo>
                  <a:cubicBezTo>
                    <a:pt x="1936151" y="1859663"/>
                    <a:pt x="2003269" y="1922072"/>
                    <a:pt x="2052670" y="2002757"/>
                  </a:cubicBezTo>
                  <a:cubicBezTo>
                    <a:pt x="2081081" y="2049165"/>
                    <a:pt x="2102988" y="2098447"/>
                    <a:pt x="2117833" y="2150840"/>
                  </a:cubicBezTo>
                  <a:cubicBezTo>
                    <a:pt x="2118391" y="2152875"/>
                    <a:pt x="2118391" y="2155708"/>
                    <a:pt x="2121145" y="2155828"/>
                  </a:cubicBezTo>
                  <a:cubicBezTo>
                    <a:pt x="2124776" y="2155948"/>
                    <a:pt x="2124377" y="2152516"/>
                    <a:pt x="2125055" y="2150241"/>
                  </a:cubicBezTo>
                  <a:cubicBezTo>
                    <a:pt x="2164440" y="2016963"/>
                    <a:pt x="2239898" y="1909821"/>
                    <a:pt x="2355739" y="1831929"/>
                  </a:cubicBezTo>
                  <a:cubicBezTo>
                    <a:pt x="2392650" y="1807149"/>
                    <a:pt x="2431356" y="1785362"/>
                    <a:pt x="2472736" y="1769400"/>
                  </a:cubicBezTo>
                  <a:cubicBezTo>
                    <a:pt x="2499911" y="1758906"/>
                    <a:pt x="2528841" y="1752561"/>
                    <a:pt x="2557292" y="1745737"/>
                  </a:cubicBezTo>
                  <a:cubicBezTo>
                    <a:pt x="2586502" y="1738714"/>
                    <a:pt x="2616031" y="1732928"/>
                    <a:pt x="2645560" y="1727421"/>
                  </a:cubicBezTo>
                  <a:cubicBezTo>
                    <a:pt x="2678001" y="1721356"/>
                    <a:pt x="2710643" y="1716328"/>
                    <a:pt x="2743364" y="1711779"/>
                  </a:cubicBezTo>
                  <a:cubicBezTo>
                    <a:pt x="2780794" y="1706592"/>
                    <a:pt x="2818104" y="1700207"/>
                    <a:pt x="2855374" y="1693982"/>
                  </a:cubicBezTo>
                  <a:cubicBezTo>
                    <a:pt x="2883586" y="1689273"/>
                    <a:pt x="2911877" y="1684764"/>
                    <a:pt x="2939810" y="1678739"/>
                  </a:cubicBezTo>
                  <a:cubicBezTo>
                    <a:pt x="2970975" y="1672035"/>
                    <a:pt x="3001820" y="1663974"/>
                    <a:pt x="3032307" y="1654477"/>
                  </a:cubicBezTo>
                  <a:cubicBezTo>
                    <a:pt x="3173007" y="1610623"/>
                    <a:pt x="3292639" y="1532531"/>
                    <a:pt x="3398304" y="1431136"/>
                  </a:cubicBezTo>
                  <a:cubicBezTo>
                    <a:pt x="3440522" y="1390634"/>
                    <a:pt x="3481743" y="1349054"/>
                    <a:pt x="3526236" y="1310946"/>
                  </a:cubicBezTo>
                  <a:cubicBezTo>
                    <a:pt x="3569771" y="1273636"/>
                    <a:pt x="3617137" y="1242670"/>
                    <a:pt x="3672124" y="1224634"/>
                  </a:cubicBezTo>
                  <a:cubicBezTo>
                    <a:pt x="3725674" y="1207036"/>
                    <a:pt x="3780622" y="1203086"/>
                    <a:pt x="3836527" y="1207715"/>
                  </a:cubicBezTo>
                  <a:cubicBezTo>
                    <a:pt x="3856320" y="1209350"/>
                    <a:pt x="3875992" y="1211585"/>
                    <a:pt x="3895465" y="1215416"/>
                  </a:cubicBezTo>
                  <a:cubicBezTo>
                    <a:pt x="3924714" y="1221162"/>
                    <a:pt x="3948177" y="1235128"/>
                    <a:pt x="3961306" y="1263181"/>
                  </a:cubicBezTo>
                  <a:cubicBezTo>
                    <a:pt x="3962383" y="1265455"/>
                    <a:pt x="3965017" y="1267530"/>
                    <a:pt x="3963381" y="1270124"/>
                  </a:cubicBezTo>
                  <a:cubicBezTo>
                    <a:pt x="3961386" y="1273237"/>
                    <a:pt x="3957954" y="1271521"/>
                    <a:pt x="3955320" y="1271002"/>
                  </a:cubicBezTo>
                  <a:cubicBezTo>
                    <a:pt x="3923717" y="1264577"/>
                    <a:pt x="3891714" y="1263619"/>
                    <a:pt x="3859711" y="1265415"/>
                  </a:cubicBezTo>
                  <a:cubicBezTo>
                    <a:pt x="3826791" y="1267251"/>
                    <a:pt x="3795147" y="1274873"/>
                    <a:pt x="3772003" y="1300571"/>
                  </a:cubicBezTo>
                  <a:cubicBezTo>
                    <a:pt x="3737766" y="1338559"/>
                    <a:pt x="3704765" y="1377665"/>
                    <a:pt x="3670966" y="1416052"/>
                  </a:cubicBezTo>
                  <a:cubicBezTo>
                    <a:pt x="3665180" y="1422637"/>
                    <a:pt x="3671246" y="1424273"/>
                    <a:pt x="3674398" y="1426906"/>
                  </a:cubicBezTo>
                  <a:cubicBezTo>
                    <a:pt x="3716497" y="1462022"/>
                    <a:pt x="3758475" y="1497296"/>
                    <a:pt x="3801132" y="1531733"/>
                  </a:cubicBezTo>
                  <a:cubicBezTo>
                    <a:pt x="3809672" y="1538637"/>
                    <a:pt x="3808435" y="1542388"/>
                    <a:pt x="3802369" y="1549690"/>
                  </a:cubicBezTo>
                  <a:cubicBezTo>
                    <a:pt x="3743671" y="1620480"/>
                    <a:pt x="3684973" y="1691308"/>
                    <a:pt x="3626992" y="1762696"/>
                  </a:cubicBezTo>
                  <a:cubicBezTo>
                    <a:pt x="3613824" y="1778897"/>
                    <a:pt x="3608717" y="1798410"/>
                    <a:pt x="3614582" y="1819639"/>
                  </a:cubicBezTo>
                  <a:cubicBezTo>
                    <a:pt x="3617216" y="1829096"/>
                    <a:pt x="3620368" y="1829255"/>
                    <a:pt x="3627671" y="1822831"/>
                  </a:cubicBezTo>
                  <a:cubicBezTo>
                    <a:pt x="3704725" y="1754715"/>
                    <a:pt x="3775275" y="1680255"/>
                    <a:pt x="3843151" y="1603081"/>
                  </a:cubicBezTo>
                  <a:cubicBezTo>
                    <a:pt x="3895624" y="1543425"/>
                    <a:pt x="3948377" y="1483969"/>
                    <a:pt x="4000971" y="1424352"/>
                  </a:cubicBezTo>
                  <a:cubicBezTo>
                    <a:pt x="4020922" y="1401727"/>
                    <a:pt x="4035886" y="1376587"/>
                    <a:pt x="4041273" y="1346221"/>
                  </a:cubicBezTo>
                  <a:cubicBezTo>
                    <a:pt x="4047338" y="1312183"/>
                    <a:pt x="4037522" y="1282135"/>
                    <a:pt x="4018688" y="1254761"/>
                  </a:cubicBezTo>
                  <a:cubicBezTo>
                    <a:pt x="3991513" y="1215296"/>
                    <a:pt x="3953365" y="1190157"/>
                    <a:pt x="3908593" y="1174275"/>
                  </a:cubicBezTo>
                  <a:cubicBezTo>
                    <a:pt x="3878107" y="1163461"/>
                    <a:pt x="3846942" y="1158194"/>
                    <a:pt x="3814580" y="1161347"/>
                  </a:cubicBezTo>
                  <a:cubicBezTo>
                    <a:pt x="3810111" y="1161785"/>
                    <a:pt x="3805043" y="1163421"/>
                    <a:pt x="3804963" y="1155241"/>
                  </a:cubicBezTo>
                  <a:cubicBezTo>
                    <a:pt x="3804405" y="1109232"/>
                    <a:pt x="3797741" y="1063542"/>
                    <a:pt x="3798499" y="1017454"/>
                  </a:cubicBezTo>
                  <a:cubicBezTo>
                    <a:pt x="3798978" y="990478"/>
                    <a:pt x="3801611" y="963584"/>
                    <a:pt x="3811587" y="938524"/>
                  </a:cubicBezTo>
                  <a:cubicBezTo>
                    <a:pt x="3818451" y="921326"/>
                    <a:pt x="3816216" y="905165"/>
                    <a:pt x="3813582" y="888205"/>
                  </a:cubicBezTo>
                  <a:cubicBezTo>
                    <a:pt x="3804644" y="830704"/>
                    <a:pt x="3798180" y="772963"/>
                    <a:pt x="3802489" y="714664"/>
                  </a:cubicBezTo>
                  <a:cubicBezTo>
                    <a:pt x="3804604" y="686053"/>
                    <a:pt x="3809472" y="657801"/>
                    <a:pt x="3823239" y="632023"/>
                  </a:cubicBezTo>
                  <a:cubicBezTo>
                    <a:pt x="3825793" y="627235"/>
                    <a:pt x="3824117" y="623883"/>
                    <a:pt x="3822401" y="619693"/>
                  </a:cubicBezTo>
                  <a:cubicBezTo>
                    <a:pt x="3804764" y="576677"/>
                    <a:pt x="3786448" y="533900"/>
                    <a:pt x="3769928" y="490485"/>
                  </a:cubicBezTo>
                  <a:cubicBezTo>
                    <a:pt x="3752330" y="444196"/>
                    <a:pt x="3738523" y="396711"/>
                    <a:pt x="3731700" y="347390"/>
                  </a:cubicBezTo>
                  <a:cubicBezTo>
                    <a:pt x="3729785" y="333663"/>
                    <a:pt x="3723679" y="320814"/>
                    <a:pt x="3721086" y="307007"/>
                  </a:cubicBezTo>
                  <a:cubicBezTo>
                    <a:pt x="3710152" y="248628"/>
                    <a:pt x="3737965" y="182707"/>
                    <a:pt x="3787246" y="149188"/>
                  </a:cubicBezTo>
                  <a:cubicBezTo>
                    <a:pt x="3835529" y="116347"/>
                    <a:pt x="3892711" y="124288"/>
                    <a:pt x="3932057" y="167863"/>
                  </a:cubicBezTo>
                  <a:cubicBezTo>
                    <a:pt x="3943708" y="180752"/>
                    <a:pt x="3953565" y="194917"/>
                    <a:pt x="3961545" y="210240"/>
                  </a:cubicBezTo>
                  <a:cubicBezTo>
                    <a:pt x="3982096" y="249705"/>
                    <a:pt x="4006876" y="286337"/>
                    <a:pt x="4032733" y="322490"/>
                  </a:cubicBezTo>
                  <a:cubicBezTo>
                    <a:pt x="4066013" y="368938"/>
                    <a:pt x="4088000" y="421252"/>
                    <a:pt x="4105558" y="475401"/>
                  </a:cubicBezTo>
                  <a:cubicBezTo>
                    <a:pt x="4120203" y="520492"/>
                    <a:pt x="4129740" y="566820"/>
                    <a:pt x="4135406" y="613827"/>
                  </a:cubicBezTo>
                  <a:cubicBezTo>
                    <a:pt x="4137122" y="627993"/>
                    <a:pt x="4137561" y="642598"/>
                    <a:pt x="4136363" y="656844"/>
                  </a:cubicBezTo>
                  <a:cubicBezTo>
                    <a:pt x="4133411" y="691520"/>
                    <a:pt x="4143068" y="723562"/>
                    <a:pt x="4154241" y="755565"/>
                  </a:cubicBezTo>
                  <a:cubicBezTo>
                    <a:pt x="4170641" y="802612"/>
                    <a:pt x="4194863" y="846267"/>
                    <a:pt x="4213418" y="892395"/>
                  </a:cubicBezTo>
                  <a:cubicBezTo>
                    <a:pt x="4224671" y="920328"/>
                    <a:pt x="4234327" y="948619"/>
                    <a:pt x="4238677" y="978547"/>
                  </a:cubicBezTo>
                  <a:cubicBezTo>
                    <a:pt x="4239037" y="980981"/>
                    <a:pt x="4237919" y="984812"/>
                    <a:pt x="4242348" y="985331"/>
                  </a:cubicBezTo>
                  <a:cubicBezTo>
                    <a:pt x="4242269" y="1023519"/>
                    <a:pt x="4242269" y="1061786"/>
                    <a:pt x="4242269" y="1100094"/>
                  </a:cubicBezTo>
                  <a:cubicBezTo>
                    <a:pt x="4238837" y="1143669"/>
                    <a:pt x="4236921" y="1187324"/>
                    <a:pt x="4232612" y="1230859"/>
                  </a:cubicBezTo>
                  <a:cubicBezTo>
                    <a:pt x="4227743" y="1280220"/>
                    <a:pt x="4222316" y="1329541"/>
                    <a:pt x="4216211" y="1378742"/>
                  </a:cubicBezTo>
                  <a:cubicBezTo>
                    <a:pt x="4211104" y="1419923"/>
                    <a:pt x="4207632" y="1461343"/>
                    <a:pt x="4201886" y="1502444"/>
                  </a:cubicBezTo>
                  <a:cubicBezTo>
                    <a:pt x="4196579" y="1540353"/>
                    <a:pt x="4193945" y="1578501"/>
                    <a:pt x="4189875" y="1616489"/>
                  </a:cubicBezTo>
                  <a:cubicBezTo>
                    <a:pt x="4187041" y="1642785"/>
                    <a:pt x="4185485" y="1669361"/>
                    <a:pt x="4185326" y="1695818"/>
                  </a:cubicBezTo>
                  <a:cubicBezTo>
                    <a:pt x="4184927" y="1786279"/>
                    <a:pt x="4150450" y="1863014"/>
                    <a:pt x="4093827" y="1931728"/>
                  </a:cubicBezTo>
                  <a:cubicBezTo>
                    <a:pt x="4063938" y="1968001"/>
                    <a:pt x="4025511" y="1994018"/>
                    <a:pt x="3989119" y="2022430"/>
                  </a:cubicBezTo>
                  <a:cubicBezTo>
                    <a:pt x="3915058" y="2080290"/>
                    <a:pt x="3831978" y="2122229"/>
                    <a:pt x="3745387" y="2157664"/>
                  </a:cubicBezTo>
                  <a:cubicBezTo>
                    <a:pt x="3648301" y="2197408"/>
                    <a:pt x="3548502" y="2229131"/>
                    <a:pt x="3447665" y="2257981"/>
                  </a:cubicBezTo>
                  <a:cubicBezTo>
                    <a:pt x="3364147" y="2281844"/>
                    <a:pt x="3280069" y="2303432"/>
                    <a:pt x="3195753" y="2324222"/>
                  </a:cubicBezTo>
                  <a:cubicBezTo>
                    <a:pt x="3181826" y="2327654"/>
                    <a:pt x="3170573" y="2337629"/>
                    <a:pt x="3158523" y="2345291"/>
                  </a:cubicBezTo>
                  <a:cubicBezTo>
                    <a:pt x="3091444" y="2388028"/>
                    <a:pt x="3045156" y="2448642"/>
                    <a:pt x="3009402" y="2518433"/>
                  </a:cubicBezTo>
                  <a:cubicBezTo>
                    <a:pt x="2994039" y="2548401"/>
                    <a:pt x="2978198" y="2578089"/>
                    <a:pt x="2960520" y="2606780"/>
                  </a:cubicBezTo>
                  <a:cubicBezTo>
                    <a:pt x="2956530" y="2613285"/>
                    <a:pt x="2952339" y="2615439"/>
                    <a:pt x="2944918" y="2615320"/>
                  </a:cubicBezTo>
                  <a:cubicBezTo>
                    <a:pt x="2784385" y="2613085"/>
                    <a:pt x="2623852" y="2610851"/>
                    <a:pt x="2463319" y="2609174"/>
                  </a:cubicBezTo>
                  <a:cubicBezTo>
                    <a:pt x="2369426" y="2608177"/>
                    <a:pt x="2275532" y="2608376"/>
                    <a:pt x="2181638" y="2606301"/>
                  </a:cubicBezTo>
                  <a:cubicBezTo>
                    <a:pt x="2173019" y="2606102"/>
                    <a:pt x="2169388" y="2603748"/>
                    <a:pt x="2167792" y="2595168"/>
                  </a:cubicBezTo>
                  <a:cubicBezTo>
                    <a:pt x="2161048" y="2559534"/>
                    <a:pt x="2153227" y="2524099"/>
                    <a:pt x="2146643" y="2488425"/>
                  </a:cubicBezTo>
                  <a:cubicBezTo>
                    <a:pt x="2139500" y="2449839"/>
                    <a:pt x="2131240" y="2411412"/>
                    <a:pt x="2127888" y="2372226"/>
                  </a:cubicBezTo>
                  <a:cubicBezTo>
                    <a:pt x="2127090" y="2362729"/>
                    <a:pt x="2125893" y="2353232"/>
                    <a:pt x="2124696" y="2343735"/>
                  </a:cubicBezTo>
                  <a:cubicBezTo>
                    <a:pt x="2124377" y="2341141"/>
                    <a:pt x="2125414" y="2336951"/>
                    <a:pt x="2120905" y="2337230"/>
                  </a:cubicBezTo>
                  <a:cubicBezTo>
                    <a:pt x="2117433" y="2337430"/>
                    <a:pt x="2118032" y="2340981"/>
                    <a:pt x="2117833" y="2343335"/>
                  </a:cubicBezTo>
                  <a:cubicBezTo>
                    <a:pt x="2115638" y="2369313"/>
                    <a:pt x="2112645" y="2395211"/>
                    <a:pt x="2107936" y="2420909"/>
                  </a:cubicBezTo>
                  <a:cubicBezTo>
                    <a:pt x="2101831" y="2454069"/>
                    <a:pt x="2095806" y="2487269"/>
                    <a:pt x="2089461" y="2520389"/>
                  </a:cubicBezTo>
                  <a:cubicBezTo>
                    <a:pt x="2084712" y="2545209"/>
                    <a:pt x="2079405" y="2569949"/>
                    <a:pt x="2074656" y="2594769"/>
                  </a:cubicBezTo>
                  <a:cubicBezTo>
                    <a:pt x="2073260" y="2601992"/>
                    <a:pt x="2071385" y="2606222"/>
                    <a:pt x="2062326" y="2606301"/>
                  </a:cubicBezTo>
                  <a:cubicBezTo>
                    <a:pt x="1809376" y="2609055"/>
                    <a:pt x="1556427" y="2612087"/>
                    <a:pt x="1303517" y="2615479"/>
                  </a:cubicBezTo>
                  <a:cubicBezTo>
                    <a:pt x="1291426" y="2615639"/>
                    <a:pt x="1285041" y="2612048"/>
                    <a:pt x="1278697" y="2601593"/>
                  </a:cubicBezTo>
                  <a:cubicBezTo>
                    <a:pt x="1253158" y="2559654"/>
                    <a:pt x="1232448" y="2515081"/>
                    <a:pt x="1207189" y="2472983"/>
                  </a:cubicBezTo>
                  <a:cubicBezTo>
                    <a:pt x="1169520" y="2410174"/>
                    <a:pt x="1117765" y="2362410"/>
                    <a:pt x="1054118" y="2327454"/>
                  </a:cubicBezTo>
                  <a:cubicBezTo>
                    <a:pt x="1041030" y="2320271"/>
                    <a:pt x="1024829" y="2318595"/>
                    <a:pt x="1009905" y="2315004"/>
                  </a:cubicBezTo>
                  <a:cubicBezTo>
                    <a:pt x="922276" y="2293775"/>
                    <a:pt x="835246" y="2270392"/>
                    <a:pt x="748815" y="2244654"/>
                  </a:cubicBezTo>
                  <a:cubicBezTo>
                    <a:pt x="651130" y="2215604"/>
                    <a:pt x="554563" y="2183322"/>
                    <a:pt x="461108" y="2142381"/>
                  </a:cubicBezTo>
                  <a:cubicBezTo>
                    <a:pt x="396065" y="2113889"/>
                    <a:pt x="333536" y="2080849"/>
                    <a:pt x="275795" y="2039309"/>
                  </a:cubicBezTo>
                  <a:cubicBezTo>
                    <a:pt x="240560" y="2013970"/>
                    <a:pt x="205565" y="1988073"/>
                    <a:pt x="173681" y="1958743"/>
                  </a:cubicBezTo>
                  <a:cubicBezTo>
                    <a:pt x="143594" y="1931050"/>
                    <a:pt x="120609" y="1897052"/>
                    <a:pt x="100299" y="1861498"/>
                  </a:cubicBezTo>
                  <a:cubicBezTo>
                    <a:pt x="80147" y="1826143"/>
                    <a:pt x="67219" y="1788115"/>
                    <a:pt x="61113" y="1747972"/>
                  </a:cubicBezTo>
                  <a:cubicBezTo>
                    <a:pt x="58679" y="1732050"/>
                    <a:pt x="58439" y="1715730"/>
                    <a:pt x="57522" y="1699569"/>
                  </a:cubicBezTo>
                  <a:cubicBezTo>
                    <a:pt x="55048" y="1655874"/>
                    <a:pt x="51895" y="1612259"/>
                    <a:pt x="47905" y="1568644"/>
                  </a:cubicBezTo>
                  <a:cubicBezTo>
                    <a:pt x="43875" y="1524710"/>
                    <a:pt x="37929" y="1481015"/>
                    <a:pt x="33221" y="1437201"/>
                  </a:cubicBezTo>
                  <a:cubicBezTo>
                    <a:pt x="27674" y="1385327"/>
                    <a:pt x="19973" y="1333691"/>
                    <a:pt x="14545" y="1281816"/>
                  </a:cubicBezTo>
                  <a:cubicBezTo>
                    <a:pt x="9877" y="1237203"/>
                    <a:pt x="6804" y="1192431"/>
                    <a:pt x="3492" y="1147699"/>
                  </a:cubicBezTo>
                  <a:cubicBezTo>
                    <a:pt x="978" y="1114300"/>
                    <a:pt x="1417" y="1080741"/>
                    <a:pt x="220" y="1047302"/>
                  </a:cubicBezTo>
                  <a:cubicBezTo>
                    <a:pt x="-2134" y="981460"/>
                    <a:pt x="14505" y="920488"/>
                    <a:pt x="42359" y="861589"/>
                  </a:cubicBezTo>
                  <a:cubicBezTo>
                    <a:pt x="63108" y="817655"/>
                    <a:pt x="84417" y="773841"/>
                    <a:pt x="97785" y="726795"/>
                  </a:cubicBezTo>
                  <a:cubicBezTo>
                    <a:pt x="103650" y="706244"/>
                    <a:pt x="107401" y="685654"/>
                    <a:pt x="106284" y="663946"/>
                  </a:cubicBezTo>
                  <a:cubicBezTo>
                    <a:pt x="103810" y="615463"/>
                    <a:pt x="112589" y="568137"/>
                    <a:pt x="124121" y="521290"/>
                  </a:cubicBezTo>
                  <a:cubicBezTo>
                    <a:pt x="139883" y="457325"/>
                    <a:pt x="163825" y="396671"/>
                    <a:pt x="197863" y="340127"/>
                  </a:cubicBezTo>
                  <a:cubicBezTo>
                    <a:pt x="209635" y="320575"/>
                    <a:pt x="223681" y="302698"/>
                    <a:pt x="237208" y="284421"/>
                  </a:cubicBezTo>
                  <a:cubicBezTo>
                    <a:pt x="258038" y="256290"/>
                    <a:pt x="271486" y="223848"/>
                    <a:pt x="290280" y="194559"/>
                  </a:cubicBezTo>
                  <a:cubicBezTo>
                    <a:pt x="308157" y="166705"/>
                    <a:pt x="330264" y="143162"/>
                    <a:pt x="362786" y="133346"/>
                  </a:cubicBezTo>
                  <a:cubicBezTo>
                    <a:pt x="372313" y="130473"/>
                    <a:pt x="381628" y="128922"/>
                    <a:pt x="390709" y="128605"/>
                  </a:cubicBezTo>
                  <a:close/>
                  <a:moveTo>
                    <a:pt x="3404973" y="1263"/>
                  </a:moveTo>
                  <a:cubicBezTo>
                    <a:pt x="3412822" y="82"/>
                    <a:pt x="3421329" y="386"/>
                    <a:pt x="3430268" y="2301"/>
                  </a:cubicBezTo>
                  <a:cubicBezTo>
                    <a:pt x="3473683" y="11559"/>
                    <a:pt x="3510195" y="34583"/>
                    <a:pt x="3545749" y="59244"/>
                  </a:cubicBezTo>
                  <a:cubicBezTo>
                    <a:pt x="3598742" y="95956"/>
                    <a:pt x="3647305" y="138054"/>
                    <a:pt x="3692476" y="184103"/>
                  </a:cubicBezTo>
                  <a:cubicBezTo>
                    <a:pt x="3698900" y="190647"/>
                    <a:pt x="3697943" y="193999"/>
                    <a:pt x="3692356" y="199745"/>
                  </a:cubicBezTo>
                  <a:cubicBezTo>
                    <a:pt x="3678709" y="213751"/>
                    <a:pt x="3667217" y="229473"/>
                    <a:pt x="3658877" y="247271"/>
                  </a:cubicBezTo>
                  <a:cubicBezTo>
                    <a:pt x="3644272" y="278515"/>
                    <a:pt x="3648302" y="310199"/>
                    <a:pt x="3657001" y="341962"/>
                  </a:cubicBezTo>
                  <a:cubicBezTo>
                    <a:pt x="3681981" y="433422"/>
                    <a:pt x="3718373" y="520531"/>
                    <a:pt x="3757798" y="606444"/>
                  </a:cubicBezTo>
                  <a:cubicBezTo>
                    <a:pt x="3763943" y="619892"/>
                    <a:pt x="3764462" y="632222"/>
                    <a:pt x="3761589" y="646588"/>
                  </a:cubicBezTo>
                  <a:cubicBezTo>
                    <a:pt x="3753369" y="688207"/>
                    <a:pt x="3744510" y="729587"/>
                    <a:pt x="3734255" y="773521"/>
                  </a:cubicBezTo>
                  <a:cubicBezTo>
                    <a:pt x="3683896" y="687529"/>
                    <a:pt x="3631183" y="606165"/>
                    <a:pt x="3593913" y="516422"/>
                  </a:cubicBezTo>
                  <a:cubicBezTo>
                    <a:pt x="3582701" y="489406"/>
                    <a:pt x="3573642" y="461474"/>
                    <a:pt x="3566779" y="432943"/>
                  </a:cubicBezTo>
                  <a:cubicBezTo>
                    <a:pt x="3565183" y="426239"/>
                    <a:pt x="3561471" y="421889"/>
                    <a:pt x="3557003" y="417500"/>
                  </a:cubicBezTo>
                  <a:cubicBezTo>
                    <a:pt x="3517936" y="379073"/>
                    <a:pt x="3478073" y="341403"/>
                    <a:pt x="3442997" y="299106"/>
                  </a:cubicBezTo>
                  <a:cubicBezTo>
                    <a:pt x="3410516" y="259960"/>
                    <a:pt x="3381346" y="218660"/>
                    <a:pt x="3366422" y="169339"/>
                  </a:cubicBezTo>
                  <a:cubicBezTo>
                    <a:pt x="3354491" y="129874"/>
                    <a:pt x="3349662" y="89651"/>
                    <a:pt x="3358201" y="48590"/>
                  </a:cubicBezTo>
                  <a:cubicBezTo>
                    <a:pt x="3363798" y="21714"/>
                    <a:pt x="3381425" y="4805"/>
                    <a:pt x="3404973" y="1263"/>
                  </a:cubicBezTo>
                  <a:close/>
                  <a:moveTo>
                    <a:pt x="819205" y="866"/>
                  </a:moveTo>
                  <a:cubicBezTo>
                    <a:pt x="847457" y="-3923"/>
                    <a:pt x="872157" y="11440"/>
                    <a:pt x="881774" y="39492"/>
                  </a:cubicBezTo>
                  <a:cubicBezTo>
                    <a:pt x="890314" y="64432"/>
                    <a:pt x="889356" y="90170"/>
                    <a:pt x="887042" y="115908"/>
                  </a:cubicBezTo>
                  <a:cubicBezTo>
                    <a:pt x="880577" y="187894"/>
                    <a:pt x="844145" y="245635"/>
                    <a:pt x="799413" y="299385"/>
                  </a:cubicBezTo>
                  <a:cubicBezTo>
                    <a:pt x="765215" y="340446"/>
                    <a:pt x="726748" y="377477"/>
                    <a:pt x="688360" y="414468"/>
                  </a:cubicBezTo>
                  <a:cubicBezTo>
                    <a:pt x="680539" y="422010"/>
                    <a:pt x="676070" y="430429"/>
                    <a:pt x="673516" y="440605"/>
                  </a:cubicBezTo>
                  <a:cubicBezTo>
                    <a:pt x="657155" y="506207"/>
                    <a:pt x="628305" y="566621"/>
                    <a:pt x="595384" y="625120"/>
                  </a:cubicBezTo>
                  <a:cubicBezTo>
                    <a:pt x="568569" y="672725"/>
                    <a:pt x="540198" y="719452"/>
                    <a:pt x="512504" y="766579"/>
                  </a:cubicBezTo>
                  <a:cubicBezTo>
                    <a:pt x="511547" y="768215"/>
                    <a:pt x="510470" y="769691"/>
                    <a:pt x="508474" y="772724"/>
                  </a:cubicBezTo>
                  <a:cubicBezTo>
                    <a:pt x="496024" y="724839"/>
                    <a:pt x="487604" y="678391"/>
                    <a:pt x="478108" y="632143"/>
                  </a:cubicBezTo>
                  <a:cubicBezTo>
                    <a:pt x="477150" y="627514"/>
                    <a:pt x="477868" y="623005"/>
                    <a:pt x="480023" y="618296"/>
                  </a:cubicBezTo>
                  <a:cubicBezTo>
                    <a:pt x="510988" y="549502"/>
                    <a:pt x="540876" y="480269"/>
                    <a:pt x="565297" y="408841"/>
                  </a:cubicBezTo>
                  <a:cubicBezTo>
                    <a:pt x="576310" y="376599"/>
                    <a:pt x="586925" y="344118"/>
                    <a:pt x="592312" y="310359"/>
                  </a:cubicBezTo>
                  <a:cubicBezTo>
                    <a:pt x="598457" y="271652"/>
                    <a:pt x="583932" y="239170"/>
                    <a:pt x="559751" y="209961"/>
                  </a:cubicBezTo>
                  <a:cubicBezTo>
                    <a:pt x="554523" y="203656"/>
                    <a:pt x="544068" y="198548"/>
                    <a:pt x="545545" y="190647"/>
                  </a:cubicBezTo>
                  <a:cubicBezTo>
                    <a:pt x="546782" y="183944"/>
                    <a:pt x="555481" y="178477"/>
                    <a:pt x="561307" y="172850"/>
                  </a:cubicBezTo>
                  <a:cubicBezTo>
                    <a:pt x="621242" y="115110"/>
                    <a:pt x="684091" y="61160"/>
                    <a:pt x="758192" y="21895"/>
                  </a:cubicBezTo>
                  <a:cubicBezTo>
                    <a:pt x="777426" y="11719"/>
                    <a:pt x="797777" y="4497"/>
                    <a:pt x="819205" y="866"/>
                  </a:cubicBezTo>
                  <a:close/>
                </a:path>
              </a:pathLst>
            </a:custGeom>
            <a:solidFill>
              <a:srgbClr val="F0D7C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392" name="Google Shape;392;p55"/>
            <p:cNvGrpSpPr/>
            <p:nvPr/>
          </p:nvGrpSpPr>
          <p:grpSpPr>
            <a:xfrm>
              <a:off x="1195693" y="312234"/>
              <a:ext cx="2372758" cy="2371560"/>
              <a:chOff x="1195693" y="312234"/>
              <a:chExt cx="2372758" cy="2371560"/>
            </a:xfrm>
          </p:grpSpPr>
          <p:sp>
            <p:nvSpPr>
              <p:cNvPr id="393" name="Google Shape;393;p55"/>
              <p:cNvSpPr/>
              <p:nvPr/>
            </p:nvSpPr>
            <p:spPr>
              <a:xfrm>
                <a:off x="1195693" y="312234"/>
                <a:ext cx="2371560" cy="2371560"/>
              </a:xfrm>
              <a:custGeom>
                <a:avLst/>
                <a:gdLst/>
                <a:ahLst/>
                <a:cxnLst/>
                <a:rect l="l" t="t" r="r" b="b"/>
                <a:pathLst>
                  <a:path w="5063163" h="5063163" extrusionOk="0">
                    <a:moveTo>
                      <a:pt x="5063164" y="2531582"/>
                    </a:moveTo>
                    <a:cubicBezTo>
                      <a:pt x="5063164" y="3929736"/>
                      <a:pt x="3929736" y="5063164"/>
                      <a:pt x="2531582" y="5063164"/>
                    </a:cubicBezTo>
                    <a:cubicBezTo>
                      <a:pt x="1133428" y="5063164"/>
                      <a:pt x="0" y="3929736"/>
                      <a:pt x="0" y="2531582"/>
                    </a:cubicBezTo>
                    <a:cubicBezTo>
                      <a:pt x="0" y="1133428"/>
                      <a:pt x="1133428" y="0"/>
                      <a:pt x="2531582" y="0"/>
                    </a:cubicBezTo>
                    <a:cubicBezTo>
                      <a:pt x="3929736" y="0"/>
                      <a:pt x="5063164" y="1133428"/>
                      <a:pt x="5063164" y="2531582"/>
                    </a:cubicBezTo>
                    <a:close/>
                  </a:path>
                </a:pathLst>
              </a:custGeom>
              <a:solidFill>
                <a:srgbClr val="D3E8F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94" name="Google Shape;394;p55"/>
              <p:cNvSpPr/>
              <p:nvPr/>
            </p:nvSpPr>
            <p:spPr>
              <a:xfrm>
                <a:off x="1689582" y="314225"/>
                <a:ext cx="1878869" cy="2359692"/>
              </a:xfrm>
              <a:custGeom>
                <a:avLst/>
                <a:gdLst/>
                <a:ahLst/>
                <a:cxnLst/>
                <a:rect l="l" t="t" r="r" b="b"/>
                <a:pathLst>
                  <a:path w="1878869" h="2359692" extrusionOk="0">
                    <a:moveTo>
                      <a:pt x="848114" y="1699384"/>
                    </a:moveTo>
                    <a:cubicBezTo>
                      <a:pt x="855656" y="1697589"/>
                      <a:pt x="861801" y="1700582"/>
                      <a:pt x="868186" y="1703335"/>
                    </a:cubicBezTo>
                    <a:cubicBezTo>
                      <a:pt x="869183" y="1703774"/>
                      <a:pt x="870859" y="1704692"/>
                      <a:pt x="870779" y="1705131"/>
                    </a:cubicBezTo>
                    <a:cubicBezTo>
                      <a:pt x="867946" y="1723287"/>
                      <a:pt x="886302" y="1721132"/>
                      <a:pt x="893804" y="1729272"/>
                    </a:cubicBezTo>
                    <a:cubicBezTo>
                      <a:pt x="894083" y="1729592"/>
                      <a:pt x="894123" y="1729951"/>
                      <a:pt x="894722" y="1731268"/>
                    </a:cubicBezTo>
                    <a:cubicBezTo>
                      <a:pt x="865033" y="1739129"/>
                      <a:pt x="836383" y="1739448"/>
                      <a:pt x="808170" y="1726639"/>
                    </a:cubicBezTo>
                    <a:cubicBezTo>
                      <a:pt x="802424" y="1724045"/>
                      <a:pt x="800828" y="1721132"/>
                      <a:pt x="800988" y="1715067"/>
                    </a:cubicBezTo>
                    <a:cubicBezTo>
                      <a:pt x="801227" y="1708123"/>
                      <a:pt x="805337" y="1707924"/>
                      <a:pt x="810286" y="1707046"/>
                    </a:cubicBezTo>
                    <a:cubicBezTo>
                      <a:pt x="822935" y="1704771"/>
                      <a:pt x="835584" y="1702337"/>
                      <a:pt x="848114" y="1699384"/>
                    </a:cubicBezTo>
                    <a:close/>
                    <a:moveTo>
                      <a:pt x="626249" y="1653335"/>
                    </a:moveTo>
                    <a:cubicBezTo>
                      <a:pt x="654102" y="1660039"/>
                      <a:pt x="681515" y="1668059"/>
                      <a:pt x="708890" y="1676319"/>
                    </a:cubicBezTo>
                    <a:cubicBezTo>
                      <a:pt x="717908" y="1679033"/>
                      <a:pt x="727764" y="1679951"/>
                      <a:pt x="737262" y="1679911"/>
                    </a:cubicBezTo>
                    <a:cubicBezTo>
                      <a:pt x="753183" y="1679831"/>
                      <a:pt x="765912" y="1688171"/>
                      <a:pt x="779679" y="1693838"/>
                    </a:cubicBezTo>
                    <a:cubicBezTo>
                      <a:pt x="782233" y="1694875"/>
                      <a:pt x="784787" y="1696790"/>
                      <a:pt x="782752" y="1699623"/>
                    </a:cubicBezTo>
                    <a:cubicBezTo>
                      <a:pt x="779719" y="1703853"/>
                      <a:pt x="779839" y="1710877"/>
                      <a:pt x="772935" y="1711874"/>
                    </a:cubicBezTo>
                    <a:cubicBezTo>
                      <a:pt x="762401" y="1713430"/>
                      <a:pt x="751826" y="1714707"/>
                      <a:pt x="741252" y="1716264"/>
                    </a:cubicBezTo>
                    <a:cubicBezTo>
                      <a:pt x="737062" y="1716862"/>
                      <a:pt x="734428" y="1714348"/>
                      <a:pt x="731356" y="1712393"/>
                    </a:cubicBezTo>
                    <a:cubicBezTo>
                      <a:pt x="716551" y="1702936"/>
                      <a:pt x="702625" y="1692401"/>
                      <a:pt x="687022" y="1683821"/>
                    </a:cubicBezTo>
                    <a:cubicBezTo>
                      <a:pt x="659728" y="1668818"/>
                      <a:pt x="630040" y="1665585"/>
                      <a:pt x="598077" y="1660318"/>
                    </a:cubicBezTo>
                    <a:cubicBezTo>
                      <a:pt x="608132" y="1654372"/>
                      <a:pt x="615555" y="1650781"/>
                      <a:pt x="626249" y="1653335"/>
                    </a:cubicBezTo>
                    <a:close/>
                    <a:moveTo>
                      <a:pt x="976644" y="1025170"/>
                    </a:moveTo>
                    <a:cubicBezTo>
                      <a:pt x="999469" y="1046718"/>
                      <a:pt x="1024568" y="1065273"/>
                      <a:pt x="1048151" y="1085664"/>
                    </a:cubicBezTo>
                    <a:cubicBezTo>
                      <a:pt x="1049269" y="1086622"/>
                      <a:pt x="1050705" y="1087420"/>
                      <a:pt x="1051384" y="1088657"/>
                    </a:cubicBezTo>
                    <a:cubicBezTo>
                      <a:pt x="1054257" y="1094004"/>
                      <a:pt x="1060202" y="1099591"/>
                      <a:pt x="1057848" y="1105177"/>
                    </a:cubicBezTo>
                    <a:cubicBezTo>
                      <a:pt x="1056053" y="1109447"/>
                      <a:pt x="1048471" y="1106095"/>
                      <a:pt x="1043562" y="1107013"/>
                    </a:cubicBezTo>
                    <a:cubicBezTo>
                      <a:pt x="1021336" y="1111163"/>
                      <a:pt x="1004856" y="1103501"/>
                      <a:pt x="992526" y="1084387"/>
                    </a:cubicBezTo>
                    <a:cubicBezTo>
                      <a:pt x="987218" y="1076207"/>
                      <a:pt x="979916" y="1069543"/>
                      <a:pt x="976085" y="1059966"/>
                    </a:cubicBezTo>
                    <a:cubicBezTo>
                      <a:pt x="970139" y="1045242"/>
                      <a:pt x="969581" y="1041052"/>
                      <a:pt x="976644" y="1025170"/>
                    </a:cubicBezTo>
                    <a:close/>
                    <a:moveTo>
                      <a:pt x="656018" y="705342"/>
                    </a:moveTo>
                    <a:cubicBezTo>
                      <a:pt x="657854" y="704185"/>
                      <a:pt x="659171" y="704903"/>
                      <a:pt x="660168" y="706579"/>
                    </a:cubicBezTo>
                    <a:cubicBezTo>
                      <a:pt x="659450" y="707218"/>
                      <a:pt x="658771" y="707816"/>
                      <a:pt x="658053" y="708455"/>
                    </a:cubicBezTo>
                    <a:cubicBezTo>
                      <a:pt x="657375" y="707417"/>
                      <a:pt x="656696" y="706380"/>
                      <a:pt x="656018" y="705342"/>
                    </a:cubicBezTo>
                    <a:close/>
                    <a:moveTo>
                      <a:pt x="637621" y="632677"/>
                    </a:moveTo>
                    <a:cubicBezTo>
                      <a:pt x="670861" y="638903"/>
                      <a:pt x="697717" y="659293"/>
                      <a:pt x="727724" y="672581"/>
                    </a:cubicBezTo>
                    <a:cubicBezTo>
                      <a:pt x="743207" y="679444"/>
                      <a:pt x="753422" y="689740"/>
                      <a:pt x="758091" y="705821"/>
                    </a:cubicBezTo>
                    <a:cubicBezTo>
                      <a:pt x="762680" y="721663"/>
                      <a:pt x="773933" y="731958"/>
                      <a:pt x="788897" y="736387"/>
                    </a:cubicBezTo>
                    <a:cubicBezTo>
                      <a:pt x="811682" y="743131"/>
                      <a:pt x="823015" y="760010"/>
                      <a:pt x="832711" y="779443"/>
                    </a:cubicBezTo>
                    <a:cubicBezTo>
                      <a:pt x="834667" y="783354"/>
                      <a:pt x="833909" y="785548"/>
                      <a:pt x="831155" y="787943"/>
                    </a:cubicBezTo>
                    <a:cubicBezTo>
                      <a:pt x="819503" y="798118"/>
                      <a:pt x="813957" y="811327"/>
                      <a:pt x="812440" y="826370"/>
                    </a:cubicBezTo>
                    <a:cubicBezTo>
                      <a:pt x="811922" y="831558"/>
                      <a:pt x="809248" y="834071"/>
                      <a:pt x="804260" y="835229"/>
                    </a:cubicBezTo>
                    <a:cubicBezTo>
                      <a:pt x="793366" y="837743"/>
                      <a:pt x="783430" y="838461"/>
                      <a:pt x="772297" y="833314"/>
                    </a:cubicBezTo>
                    <a:cubicBezTo>
                      <a:pt x="747676" y="821981"/>
                      <a:pt x="721539" y="814758"/>
                      <a:pt x="691492" y="811286"/>
                    </a:cubicBezTo>
                    <a:cubicBezTo>
                      <a:pt x="695322" y="808294"/>
                      <a:pt x="696559" y="806897"/>
                      <a:pt x="698116" y="806179"/>
                    </a:cubicBezTo>
                    <a:cubicBezTo>
                      <a:pt x="723295" y="794846"/>
                      <a:pt x="728881" y="773777"/>
                      <a:pt x="727565" y="748718"/>
                    </a:cubicBezTo>
                    <a:cubicBezTo>
                      <a:pt x="727046" y="738821"/>
                      <a:pt x="711124" y="716236"/>
                      <a:pt x="701388" y="713363"/>
                    </a:cubicBezTo>
                    <a:cubicBezTo>
                      <a:pt x="682074" y="707737"/>
                      <a:pt x="662641" y="702589"/>
                      <a:pt x="644285" y="693890"/>
                    </a:cubicBezTo>
                    <a:cubicBezTo>
                      <a:pt x="626409" y="685430"/>
                      <a:pt x="619585" y="667314"/>
                      <a:pt x="607175" y="654145"/>
                    </a:cubicBezTo>
                    <a:cubicBezTo>
                      <a:pt x="606576" y="653507"/>
                      <a:pt x="606616" y="651991"/>
                      <a:pt x="606855" y="650993"/>
                    </a:cubicBezTo>
                    <a:cubicBezTo>
                      <a:pt x="608771" y="643252"/>
                      <a:pt x="629601" y="631161"/>
                      <a:pt x="637621" y="632677"/>
                    </a:cubicBezTo>
                    <a:close/>
                    <a:moveTo>
                      <a:pt x="1144399" y="569070"/>
                    </a:moveTo>
                    <a:cubicBezTo>
                      <a:pt x="1154216" y="568073"/>
                      <a:pt x="1161998" y="578408"/>
                      <a:pt x="1169739" y="584792"/>
                    </a:cubicBezTo>
                    <a:cubicBezTo>
                      <a:pt x="1174966" y="589062"/>
                      <a:pt x="1169140" y="594808"/>
                      <a:pt x="1168422" y="599916"/>
                    </a:cubicBezTo>
                    <a:cubicBezTo>
                      <a:pt x="1164870" y="624616"/>
                      <a:pt x="1151463" y="643770"/>
                      <a:pt x="1134344" y="661008"/>
                    </a:cubicBezTo>
                    <a:cubicBezTo>
                      <a:pt x="1129955" y="665438"/>
                      <a:pt x="1127121" y="666435"/>
                      <a:pt x="1120537" y="664320"/>
                    </a:cubicBezTo>
                    <a:cubicBezTo>
                      <a:pt x="1091567" y="655103"/>
                      <a:pt x="1090490" y="630921"/>
                      <a:pt x="1087936" y="606660"/>
                    </a:cubicBezTo>
                    <a:cubicBezTo>
                      <a:pt x="1086460" y="601392"/>
                      <a:pt x="1089333" y="599158"/>
                      <a:pt x="1094600" y="598240"/>
                    </a:cubicBezTo>
                    <a:cubicBezTo>
                      <a:pt x="1101862" y="596963"/>
                      <a:pt x="1107249" y="592933"/>
                      <a:pt x="1110681" y="586309"/>
                    </a:cubicBezTo>
                    <a:cubicBezTo>
                      <a:pt x="1117784" y="572701"/>
                      <a:pt x="1131990" y="570307"/>
                      <a:pt x="1144399" y="569070"/>
                    </a:cubicBezTo>
                    <a:close/>
                    <a:moveTo>
                      <a:pt x="2514" y="557698"/>
                    </a:moveTo>
                    <a:cubicBezTo>
                      <a:pt x="2075" y="558217"/>
                      <a:pt x="1596" y="558736"/>
                      <a:pt x="1117" y="559295"/>
                    </a:cubicBezTo>
                    <a:cubicBezTo>
                      <a:pt x="758" y="558815"/>
                      <a:pt x="359" y="558337"/>
                      <a:pt x="0" y="557858"/>
                    </a:cubicBezTo>
                    <a:cubicBezTo>
                      <a:pt x="838" y="557818"/>
                      <a:pt x="1676" y="557778"/>
                      <a:pt x="2514" y="557698"/>
                    </a:cubicBezTo>
                    <a:close/>
                    <a:moveTo>
                      <a:pt x="1302583" y="552430"/>
                    </a:moveTo>
                    <a:cubicBezTo>
                      <a:pt x="1305531" y="551034"/>
                      <a:pt x="1308564" y="550854"/>
                      <a:pt x="1311637" y="554585"/>
                    </a:cubicBezTo>
                    <a:cubicBezTo>
                      <a:pt x="1333464" y="581081"/>
                      <a:pt x="1365826" y="588424"/>
                      <a:pt x="1394916" y="601791"/>
                    </a:cubicBezTo>
                    <a:cubicBezTo>
                      <a:pt x="1405570" y="606700"/>
                      <a:pt x="1416863" y="610131"/>
                      <a:pt x="1426799" y="616715"/>
                    </a:cubicBezTo>
                    <a:cubicBezTo>
                      <a:pt x="1437613" y="623898"/>
                      <a:pt x="1441443" y="632558"/>
                      <a:pt x="1438051" y="645526"/>
                    </a:cubicBezTo>
                    <a:cubicBezTo>
                      <a:pt x="1436735" y="650554"/>
                      <a:pt x="1435538" y="655542"/>
                      <a:pt x="1436136" y="660729"/>
                    </a:cubicBezTo>
                    <a:cubicBezTo>
                      <a:pt x="1437094" y="669309"/>
                      <a:pt x="1433901" y="670625"/>
                      <a:pt x="1425961" y="668231"/>
                    </a:cubicBezTo>
                    <a:cubicBezTo>
                      <a:pt x="1405011" y="661926"/>
                      <a:pt x="1387055" y="649197"/>
                      <a:pt x="1366663" y="641735"/>
                    </a:cubicBezTo>
                    <a:cubicBezTo>
                      <a:pt x="1365985" y="641496"/>
                      <a:pt x="1365347" y="640937"/>
                      <a:pt x="1364669" y="640817"/>
                    </a:cubicBezTo>
                    <a:cubicBezTo>
                      <a:pt x="1359641" y="640019"/>
                      <a:pt x="1353136" y="632956"/>
                      <a:pt x="1350263" y="638702"/>
                    </a:cubicBezTo>
                    <a:cubicBezTo>
                      <a:pt x="1347670" y="643930"/>
                      <a:pt x="1349385" y="652429"/>
                      <a:pt x="1355411" y="657657"/>
                    </a:cubicBezTo>
                    <a:cubicBezTo>
                      <a:pt x="1361795" y="663203"/>
                      <a:pt x="1367821" y="669189"/>
                      <a:pt x="1374525" y="674336"/>
                    </a:cubicBezTo>
                    <a:cubicBezTo>
                      <a:pt x="1381428" y="679684"/>
                      <a:pt x="1383942" y="687026"/>
                      <a:pt x="1386935" y="695326"/>
                    </a:cubicBezTo>
                    <a:cubicBezTo>
                      <a:pt x="1377038" y="695605"/>
                      <a:pt x="1369617" y="693490"/>
                      <a:pt x="1361636" y="688223"/>
                    </a:cubicBezTo>
                    <a:cubicBezTo>
                      <a:pt x="1342881" y="675813"/>
                      <a:pt x="1332746" y="658974"/>
                      <a:pt x="1328915" y="637346"/>
                    </a:cubicBezTo>
                    <a:cubicBezTo>
                      <a:pt x="1325683" y="618910"/>
                      <a:pt x="1317542" y="602590"/>
                      <a:pt x="1306130" y="587785"/>
                    </a:cubicBezTo>
                    <a:cubicBezTo>
                      <a:pt x="1301182" y="581361"/>
                      <a:pt x="1296832" y="574497"/>
                      <a:pt x="1294438" y="566676"/>
                    </a:cubicBezTo>
                    <a:cubicBezTo>
                      <a:pt x="1293520" y="563763"/>
                      <a:pt x="1288213" y="560012"/>
                      <a:pt x="1294039" y="557578"/>
                    </a:cubicBezTo>
                    <a:cubicBezTo>
                      <a:pt x="1296772" y="556441"/>
                      <a:pt x="1299635" y="553827"/>
                      <a:pt x="1302583" y="552430"/>
                    </a:cubicBezTo>
                    <a:close/>
                    <a:moveTo>
                      <a:pt x="1665263" y="505903"/>
                    </a:moveTo>
                    <a:cubicBezTo>
                      <a:pt x="1675319" y="520548"/>
                      <a:pt x="1684896" y="534195"/>
                      <a:pt x="1694114" y="548041"/>
                    </a:cubicBezTo>
                    <a:cubicBezTo>
                      <a:pt x="1736252" y="611289"/>
                      <a:pt x="1769492" y="679205"/>
                      <a:pt x="1797983" y="749396"/>
                    </a:cubicBezTo>
                    <a:cubicBezTo>
                      <a:pt x="1817017" y="796322"/>
                      <a:pt x="1831941" y="844726"/>
                      <a:pt x="1844112" y="893927"/>
                    </a:cubicBezTo>
                    <a:cubicBezTo>
                      <a:pt x="1872564" y="1008929"/>
                      <a:pt x="1883298" y="1125648"/>
                      <a:pt x="1877232" y="1243883"/>
                    </a:cubicBezTo>
                    <a:cubicBezTo>
                      <a:pt x="1876275" y="1262597"/>
                      <a:pt x="1873880" y="1281232"/>
                      <a:pt x="1872803" y="1299947"/>
                    </a:cubicBezTo>
                    <a:cubicBezTo>
                      <a:pt x="1872444" y="1306611"/>
                      <a:pt x="1869650" y="1310083"/>
                      <a:pt x="1863705" y="1311839"/>
                    </a:cubicBezTo>
                    <a:cubicBezTo>
                      <a:pt x="1851773" y="1315270"/>
                      <a:pt x="1843912" y="1322852"/>
                      <a:pt x="1837727" y="1333706"/>
                    </a:cubicBezTo>
                    <a:cubicBezTo>
                      <a:pt x="1828270" y="1350266"/>
                      <a:pt x="1817097" y="1365869"/>
                      <a:pt x="1807082" y="1382109"/>
                    </a:cubicBezTo>
                    <a:cubicBezTo>
                      <a:pt x="1803889" y="1387297"/>
                      <a:pt x="1800457" y="1389132"/>
                      <a:pt x="1794472" y="1387616"/>
                    </a:cubicBezTo>
                    <a:cubicBezTo>
                      <a:pt x="1783817" y="1384862"/>
                      <a:pt x="1773044" y="1382548"/>
                      <a:pt x="1762269" y="1380234"/>
                    </a:cubicBezTo>
                    <a:cubicBezTo>
                      <a:pt x="1759237" y="1379595"/>
                      <a:pt x="1756842" y="1378238"/>
                      <a:pt x="1754808" y="1375964"/>
                    </a:cubicBezTo>
                    <a:cubicBezTo>
                      <a:pt x="1736492" y="1355573"/>
                      <a:pt x="1716979" y="1336659"/>
                      <a:pt x="1705446" y="1310522"/>
                    </a:cubicBezTo>
                    <a:cubicBezTo>
                      <a:pt x="1691002" y="1277801"/>
                      <a:pt x="1677673" y="1244840"/>
                      <a:pt x="1668974" y="1210204"/>
                    </a:cubicBezTo>
                    <a:cubicBezTo>
                      <a:pt x="1663069" y="1186740"/>
                      <a:pt x="1659797" y="1162519"/>
                      <a:pt x="1658879" y="1138537"/>
                    </a:cubicBezTo>
                    <a:cubicBezTo>
                      <a:pt x="1657442" y="1099990"/>
                      <a:pt x="1656804" y="1061243"/>
                      <a:pt x="1660475" y="1022736"/>
                    </a:cubicBezTo>
                    <a:cubicBezTo>
                      <a:pt x="1661752" y="1009209"/>
                      <a:pt x="1655567" y="998355"/>
                      <a:pt x="1650459" y="987262"/>
                    </a:cubicBezTo>
                    <a:cubicBezTo>
                      <a:pt x="1640124" y="964876"/>
                      <a:pt x="1631066" y="941971"/>
                      <a:pt x="1624482" y="918348"/>
                    </a:cubicBezTo>
                    <a:cubicBezTo>
                      <a:pt x="1620931" y="905619"/>
                      <a:pt x="1626317" y="892011"/>
                      <a:pt x="1632981" y="881836"/>
                    </a:cubicBezTo>
                    <a:cubicBezTo>
                      <a:pt x="1643795" y="865196"/>
                      <a:pt x="1646588" y="848556"/>
                      <a:pt x="1643077" y="829721"/>
                    </a:cubicBezTo>
                    <a:cubicBezTo>
                      <a:pt x="1641680" y="822180"/>
                      <a:pt x="1642199" y="814359"/>
                      <a:pt x="1645272" y="806937"/>
                    </a:cubicBezTo>
                    <a:cubicBezTo>
                      <a:pt x="1650260" y="794846"/>
                      <a:pt x="1648305" y="782236"/>
                      <a:pt x="1647387" y="769906"/>
                    </a:cubicBezTo>
                    <a:cubicBezTo>
                      <a:pt x="1645551" y="745605"/>
                      <a:pt x="1647227" y="721463"/>
                      <a:pt x="1649222" y="697242"/>
                    </a:cubicBezTo>
                    <a:cubicBezTo>
                      <a:pt x="1649701" y="691416"/>
                      <a:pt x="1650858" y="689141"/>
                      <a:pt x="1657522" y="689062"/>
                    </a:cubicBezTo>
                    <a:cubicBezTo>
                      <a:pt x="1666820" y="688981"/>
                      <a:pt x="1675479" y="690937"/>
                      <a:pt x="1683819" y="694169"/>
                    </a:cubicBezTo>
                    <a:cubicBezTo>
                      <a:pt x="1689765" y="696484"/>
                      <a:pt x="1691640" y="693970"/>
                      <a:pt x="1691480" y="689261"/>
                    </a:cubicBezTo>
                    <a:cubicBezTo>
                      <a:pt x="1691002" y="673499"/>
                      <a:pt x="1692398" y="657138"/>
                      <a:pt x="1688368" y="642254"/>
                    </a:cubicBezTo>
                    <a:cubicBezTo>
                      <a:pt x="1685534" y="631800"/>
                      <a:pt x="1675240" y="623340"/>
                      <a:pt x="1668017" y="614162"/>
                    </a:cubicBezTo>
                    <a:cubicBezTo>
                      <a:pt x="1661073" y="605503"/>
                      <a:pt x="1655168" y="596325"/>
                      <a:pt x="1649821" y="586669"/>
                    </a:cubicBezTo>
                    <a:cubicBezTo>
                      <a:pt x="1664266" y="583237"/>
                      <a:pt x="1673484" y="567914"/>
                      <a:pt x="1669653" y="553708"/>
                    </a:cubicBezTo>
                    <a:cubicBezTo>
                      <a:pt x="1665583" y="538585"/>
                      <a:pt x="1659637" y="523740"/>
                      <a:pt x="1665263" y="505903"/>
                    </a:cubicBezTo>
                    <a:close/>
                    <a:moveTo>
                      <a:pt x="252470" y="456128"/>
                    </a:moveTo>
                    <a:cubicBezTo>
                      <a:pt x="262456" y="456642"/>
                      <a:pt x="272422" y="459415"/>
                      <a:pt x="282119" y="464403"/>
                    </a:cubicBezTo>
                    <a:cubicBezTo>
                      <a:pt x="285631" y="466198"/>
                      <a:pt x="285989" y="469351"/>
                      <a:pt x="286748" y="472583"/>
                    </a:cubicBezTo>
                    <a:cubicBezTo>
                      <a:pt x="291297" y="492256"/>
                      <a:pt x="297003" y="511769"/>
                      <a:pt x="295048" y="532359"/>
                    </a:cubicBezTo>
                    <a:cubicBezTo>
                      <a:pt x="294409" y="538943"/>
                      <a:pt x="295925" y="544649"/>
                      <a:pt x="300555" y="549558"/>
                    </a:cubicBezTo>
                    <a:cubicBezTo>
                      <a:pt x="310929" y="560651"/>
                      <a:pt x="316157" y="575296"/>
                      <a:pt x="327888" y="585989"/>
                    </a:cubicBezTo>
                    <a:cubicBezTo>
                      <a:pt x="343052" y="599836"/>
                      <a:pt x="358894" y="612885"/>
                      <a:pt x="374695" y="625854"/>
                    </a:cubicBezTo>
                    <a:cubicBezTo>
                      <a:pt x="402987" y="649117"/>
                      <a:pt x="432636" y="670745"/>
                      <a:pt x="461367" y="693530"/>
                    </a:cubicBezTo>
                    <a:cubicBezTo>
                      <a:pt x="468988" y="699556"/>
                      <a:pt x="470904" y="697401"/>
                      <a:pt x="471742" y="689101"/>
                    </a:cubicBezTo>
                    <a:cubicBezTo>
                      <a:pt x="472380" y="682557"/>
                      <a:pt x="473497" y="676013"/>
                      <a:pt x="474973" y="669628"/>
                    </a:cubicBezTo>
                    <a:cubicBezTo>
                      <a:pt x="475811" y="665996"/>
                      <a:pt x="474295" y="663962"/>
                      <a:pt x="471941" y="662086"/>
                    </a:cubicBezTo>
                    <a:cubicBezTo>
                      <a:pt x="467950" y="658814"/>
                      <a:pt x="464160" y="655143"/>
                      <a:pt x="459730" y="652669"/>
                    </a:cubicBezTo>
                    <a:cubicBezTo>
                      <a:pt x="446682" y="645327"/>
                      <a:pt x="440856" y="634154"/>
                      <a:pt x="440218" y="619509"/>
                    </a:cubicBezTo>
                    <a:cubicBezTo>
                      <a:pt x="439738" y="608655"/>
                      <a:pt x="430002" y="604505"/>
                      <a:pt x="423139" y="599158"/>
                    </a:cubicBezTo>
                    <a:cubicBezTo>
                      <a:pt x="414878" y="592694"/>
                      <a:pt x="416595" y="589781"/>
                      <a:pt x="422979" y="582718"/>
                    </a:cubicBezTo>
                    <a:cubicBezTo>
                      <a:pt x="434631" y="569829"/>
                      <a:pt x="449675" y="574857"/>
                      <a:pt x="463162" y="572223"/>
                    </a:cubicBezTo>
                    <a:cubicBezTo>
                      <a:pt x="466833" y="571505"/>
                      <a:pt x="468430" y="575695"/>
                      <a:pt x="470066" y="578527"/>
                    </a:cubicBezTo>
                    <a:cubicBezTo>
                      <a:pt x="479123" y="594369"/>
                      <a:pt x="489459" y="608815"/>
                      <a:pt x="507934" y="614880"/>
                    </a:cubicBezTo>
                    <a:cubicBezTo>
                      <a:pt x="511685" y="616117"/>
                      <a:pt x="512842" y="619509"/>
                      <a:pt x="514399" y="623060"/>
                    </a:cubicBezTo>
                    <a:cubicBezTo>
                      <a:pt x="522938" y="642573"/>
                      <a:pt x="526849" y="662884"/>
                      <a:pt x="524375" y="683914"/>
                    </a:cubicBezTo>
                    <a:cubicBezTo>
                      <a:pt x="522818" y="697082"/>
                      <a:pt x="529961" y="703307"/>
                      <a:pt x="539498" y="709053"/>
                    </a:cubicBezTo>
                    <a:cubicBezTo>
                      <a:pt x="542092" y="710609"/>
                      <a:pt x="544167" y="711128"/>
                      <a:pt x="546362" y="708973"/>
                    </a:cubicBezTo>
                    <a:cubicBezTo>
                      <a:pt x="554183" y="701192"/>
                      <a:pt x="565396" y="696164"/>
                      <a:pt x="565675" y="682517"/>
                    </a:cubicBezTo>
                    <a:cubicBezTo>
                      <a:pt x="565795" y="676013"/>
                      <a:pt x="568588" y="669548"/>
                      <a:pt x="569107" y="663004"/>
                    </a:cubicBezTo>
                    <a:cubicBezTo>
                      <a:pt x="569745" y="655183"/>
                      <a:pt x="573775" y="653906"/>
                      <a:pt x="580719" y="653786"/>
                    </a:cubicBezTo>
                    <a:cubicBezTo>
                      <a:pt x="589178" y="653627"/>
                      <a:pt x="588380" y="659652"/>
                      <a:pt x="588420" y="664201"/>
                    </a:cubicBezTo>
                    <a:cubicBezTo>
                      <a:pt x="588580" y="677928"/>
                      <a:pt x="591492" y="691216"/>
                      <a:pt x="593967" y="704584"/>
                    </a:cubicBezTo>
                    <a:cubicBezTo>
                      <a:pt x="594845" y="709292"/>
                      <a:pt x="596800" y="711766"/>
                      <a:pt x="601828" y="713602"/>
                    </a:cubicBezTo>
                    <a:cubicBezTo>
                      <a:pt x="617270" y="719308"/>
                      <a:pt x="632274" y="723737"/>
                      <a:pt x="647836" y="714200"/>
                    </a:cubicBezTo>
                    <a:cubicBezTo>
                      <a:pt x="654740" y="709971"/>
                      <a:pt x="658371" y="715078"/>
                      <a:pt x="662322" y="719548"/>
                    </a:cubicBezTo>
                    <a:cubicBezTo>
                      <a:pt x="673654" y="732317"/>
                      <a:pt x="673335" y="732037"/>
                      <a:pt x="663679" y="745644"/>
                    </a:cubicBezTo>
                    <a:cubicBezTo>
                      <a:pt x="653343" y="760249"/>
                      <a:pt x="637262" y="767671"/>
                      <a:pt x="624054" y="778645"/>
                    </a:cubicBezTo>
                    <a:cubicBezTo>
                      <a:pt x="593568" y="803983"/>
                      <a:pt x="566393" y="832036"/>
                      <a:pt x="546960" y="866952"/>
                    </a:cubicBezTo>
                    <a:cubicBezTo>
                      <a:pt x="545085" y="870344"/>
                      <a:pt x="544845" y="873895"/>
                      <a:pt x="544566" y="877566"/>
                    </a:cubicBezTo>
                    <a:cubicBezTo>
                      <a:pt x="543488" y="890774"/>
                      <a:pt x="542411" y="903982"/>
                      <a:pt x="541054" y="917150"/>
                    </a:cubicBezTo>
                    <a:cubicBezTo>
                      <a:pt x="539857" y="929002"/>
                      <a:pt x="556298" y="951189"/>
                      <a:pt x="567790" y="954341"/>
                    </a:cubicBezTo>
                    <a:cubicBezTo>
                      <a:pt x="586504" y="959449"/>
                      <a:pt x="605658" y="962561"/>
                      <a:pt x="623735" y="970701"/>
                    </a:cubicBezTo>
                    <a:cubicBezTo>
                      <a:pt x="633671" y="975170"/>
                      <a:pt x="637342" y="981156"/>
                      <a:pt x="637222" y="990414"/>
                    </a:cubicBezTo>
                    <a:cubicBezTo>
                      <a:pt x="636704" y="1024452"/>
                      <a:pt x="660127" y="1043526"/>
                      <a:pt x="682353" y="1063278"/>
                    </a:cubicBezTo>
                    <a:cubicBezTo>
                      <a:pt x="687621" y="1067947"/>
                      <a:pt x="687940" y="1063079"/>
                      <a:pt x="688578" y="1059168"/>
                    </a:cubicBezTo>
                    <a:cubicBezTo>
                      <a:pt x="692449" y="1035984"/>
                      <a:pt x="697197" y="1012879"/>
                      <a:pt x="700031" y="989536"/>
                    </a:cubicBezTo>
                    <a:cubicBezTo>
                      <a:pt x="701268" y="979361"/>
                      <a:pt x="705777" y="971459"/>
                      <a:pt x="711084" y="963678"/>
                    </a:cubicBezTo>
                    <a:cubicBezTo>
                      <a:pt x="714316" y="958890"/>
                      <a:pt x="715194" y="955339"/>
                      <a:pt x="710445" y="951428"/>
                    </a:cubicBezTo>
                    <a:cubicBezTo>
                      <a:pt x="699233" y="942210"/>
                      <a:pt x="696559" y="930040"/>
                      <a:pt x="696719" y="916033"/>
                    </a:cubicBezTo>
                    <a:cubicBezTo>
                      <a:pt x="696919" y="898037"/>
                      <a:pt x="695362" y="880000"/>
                      <a:pt x="694923" y="862003"/>
                    </a:cubicBezTo>
                    <a:cubicBezTo>
                      <a:pt x="694604" y="848835"/>
                      <a:pt x="708251" y="839139"/>
                      <a:pt x="720462" y="844087"/>
                    </a:cubicBezTo>
                    <a:cubicBezTo>
                      <a:pt x="738458" y="851429"/>
                      <a:pt x="756335" y="859090"/>
                      <a:pt x="774012" y="867191"/>
                    </a:cubicBezTo>
                    <a:cubicBezTo>
                      <a:pt x="783430" y="871501"/>
                      <a:pt x="787340" y="881476"/>
                      <a:pt x="793525" y="889019"/>
                    </a:cubicBezTo>
                    <a:cubicBezTo>
                      <a:pt x="797955" y="894406"/>
                      <a:pt x="802344" y="897917"/>
                      <a:pt x="809686" y="898835"/>
                    </a:cubicBezTo>
                    <a:cubicBezTo>
                      <a:pt x="820940" y="900231"/>
                      <a:pt x="831993" y="903064"/>
                      <a:pt x="843485" y="903264"/>
                    </a:cubicBezTo>
                    <a:cubicBezTo>
                      <a:pt x="853541" y="903463"/>
                      <a:pt x="862120" y="907015"/>
                      <a:pt x="870500" y="913480"/>
                    </a:cubicBezTo>
                    <a:cubicBezTo>
                      <a:pt x="899949" y="936105"/>
                      <a:pt x="930196" y="957533"/>
                      <a:pt x="952502" y="988179"/>
                    </a:cubicBezTo>
                    <a:cubicBezTo>
                      <a:pt x="960563" y="999273"/>
                      <a:pt x="962718" y="1012361"/>
                      <a:pt x="968025" y="1024292"/>
                    </a:cubicBezTo>
                    <a:cubicBezTo>
                      <a:pt x="970299" y="1029400"/>
                      <a:pt x="957490" y="1049910"/>
                      <a:pt x="951863" y="1052424"/>
                    </a:cubicBezTo>
                    <a:cubicBezTo>
                      <a:pt x="936780" y="1059168"/>
                      <a:pt x="921537" y="1064276"/>
                      <a:pt x="904817" y="1066670"/>
                    </a:cubicBezTo>
                    <a:cubicBezTo>
                      <a:pt x="885504" y="1069423"/>
                      <a:pt x="869023" y="1081075"/>
                      <a:pt x="853142" y="1092129"/>
                    </a:cubicBezTo>
                    <a:cubicBezTo>
                      <a:pt x="845720" y="1097276"/>
                      <a:pt x="840413" y="1105377"/>
                      <a:pt x="833709" y="1111641"/>
                    </a:cubicBezTo>
                    <a:cubicBezTo>
                      <a:pt x="828242" y="1116789"/>
                      <a:pt x="829040" y="1122495"/>
                      <a:pt x="832112" y="1127643"/>
                    </a:cubicBezTo>
                    <a:cubicBezTo>
                      <a:pt x="836063" y="1134187"/>
                      <a:pt x="840572" y="1128082"/>
                      <a:pt x="844323" y="1126605"/>
                    </a:cubicBezTo>
                    <a:cubicBezTo>
                      <a:pt x="854977" y="1122455"/>
                      <a:pt x="865592" y="1117388"/>
                      <a:pt x="873014" y="1108609"/>
                    </a:cubicBezTo>
                    <a:cubicBezTo>
                      <a:pt x="881393" y="1098792"/>
                      <a:pt x="890372" y="1102105"/>
                      <a:pt x="899909" y="1104698"/>
                    </a:cubicBezTo>
                    <a:cubicBezTo>
                      <a:pt x="907012" y="1106614"/>
                      <a:pt x="905176" y="1112719"/>
                      <a:pt x="905735" y="1117428"/>
                    </a:cubicBezTo>
                    <a:cubicBezTo>
                      <a:pt x="907531" y="1132352"/>
                      <a:pt x="914235" y="1137739"/>
                      <a:pt x="929438" y="1135903"/>
                    </a:cubicBezTo>
                    <a:cubicBezTo>
                      <a:pt x="934546" y="1135304"/>
                      <a:pt x="939693" y="1134905"/>
                      <a:pt x="944761" y="1134027"/>
                    </a:cubicBezTo>
                    <a:cubicBezTo>
                      <a:pt x="959445" y="1131434"/>
                      <a:pt x="962159" y="1133429"/>
                      <a:pt x="965910" y="1147914"/>
                    </a:cubicBezTo>
                    <a:cubicBezTo>
                      <a:pt x="967027" y="1152303"/>
                      <a:pt x="964513" y="1152982"/>
                      <a:pt x="962079" y="1154378"/>
                    </a:cubicBezTo>
                    <a:cubicBezTo>
                      <a:pt x="949948" y="1161322"/>
                      <a:pt x="937977" y="1168504"/>
                      <a:pt x="925607" y="1175009"/>
                    </a:cubicBezTo>
                    <a:cubicBezTo>
                      <a:pt x="915072" y="1180515"/>
                      <a:pt x="905016" y="1186421"/>
                      <a:pt x="898273" y="1196597"/>
                    </a:cubicBezTo>
                    <a:cubicBezTo>
                      <a:pt x="894562" y="1202223"/>
                      <a:pt x="890851" y="1201385"/>
                      <a:pt x="885424" y="1198472"/>
                    </a:cubicBezTo>
                    <a:cubicBezTo>
                      <a:pt x="870061" y="1190172"/>
                      <a:pt x="854419" y="1195120"/>
                      <a:pt x="844722" y="1210284"/>
                    </a:cubicBezTo>
                    <a:cubicBezTo>
                      <a:pt x="835425" y="1224809"/>
                      <a:pt x="825249" y="1238855"/>
                      <a:pt x="820022" y="1255574"/>
                    </a:cubicBezTo>
                    <a:cubicBezTo>
                      <a:pt x="818984" y="1258926"/>
                      <a:pt x="817188" y="1261600"/>
                      <a:pt x="813637" y="1262557"/>
                    </a:cubicBezTo>
                    <a:cubicBezTo>
                      <a:pt x="792408" y="1268304"/>
                      <a:pt x="786462" y="1288176"/>
                      <a:pt x="777324" y="1304097"/>
                    </a:cubicBezTo>
                    <a:cubicBezTo>
                      <a:pt x="769743" y="1317265"/>
                      <a:pt x="765672" y="1332589"/>
                      <a:pt x="760964" y="1347233"/>
                    </a:cubicBezTo>
                    <a:cubicBezTo>
                      <a:pt x="757013" y="1359563"/>
                      <a:pt x="758490" y="1372692"/>
                      <a:pt x="757692" y="1385461"/>
                    </a:cubicBezTo>
                    <a:cubicBezTo>
                      <a:pt x="757253" y="1392763"/>
                      <a:pt x="754739" y="1397552"/>
                      <a:pt x="749432" y="1402260"/>
                    </a:cubicBezTo>
                    <a:cubicBezTo>
                      <a:pt x="731236" y="1418461"/>
                      <a:pt x="710845" y="1431709"/>
                      <a:pt x="691731" y="1446633"/>
                    </a:cubicBezTo>
                    <a:cubicBezTo>
                      <a:pt x="677446" y="1457767"/>
                      <a:pt x="669704" y="1473568"/>
                      <a:pt x="664078" y="1490328"/>
                    </a:cubicBezTo>
                    <a:cubicBezTo>
                      <a:pt x="661883" y="1496872"/>
                      <a:pt x="661484" y="1504015"/>
                      <a:pt x="659848" y="1510759"/>
                    </a:cubicBezTo>
                    <a:cubicBezTo>
                      <a:pt x="657533" y="1520376"/>
                      <a:pt x="660207" y="1529114"/>
                      <a:pt x="665115" y="1536975"/>
                    </a:cubicBezTo>
                    <a:cubicBezTo>
                      <a:pt x="673534" y="1550503"/>
                      <a:pt x="676089" y="1565667"/>
                      <a:pt x="678882" y="1580830"/>
                    </a:cubicBezTo>
                    <a:cubicBezTo>
                      <a:pt x="679520" y="1584222"/>
                      <a:pt x="681954" y="1589808"/>
                      <a:pt x="675171" y="1590088"/>
                    </a:cubicBezTo>
                    <a:cubicBezTo>
                      <a:pt x="669185" y="1590287"/>
                      <a:pt x="663399" y="1599465"/>
                      <a:pt x="657054" y="1589928"/>
                    </a:cubicBezTo>
                    <a:cubicBezTo>
                      <a:pt x="645083" y="1571852"/>
                      <a:pt x="632314" y="1554334"/>
                      <a:pt x="620343" y="1536218"/>
                    </a:cubicBezTo>
                    <a:cubicBezTo>
                      <a:pt x="615275" y="1528556"/>
                      <a:pt x="608931" y="1523887"/>
                      <a:pt x="600391" y="1520176"/>
                    </a:cubicBezTo>
                    <a:cubicBezTo>
                      <a:pt x="583711" y="1512953"/>
                      <a:pt x="566912" y="1508006"/>
                      <a:pt x="548676" y="1506689"/>
                    </a:cubicBezTo>
                    <a:cubicBezTo>
                      <a:pt x="538740" y="1505971"/>
                      <a:pt x="529961" y="1506609"/>
                      <a:pt x="521421" y="1512036"/>
                    </a:cubicBezTo>
                    <a:cubicBezTo>
                      <a:pt x="506298" y="1521652"/>
                      <a:pt x="491573" y="1522850"/>
                      <a:pt x="475133" y="1512874"/>
                    </a:cubicBezTo>
                    <a:cubicBezTo>
                      <a:pt x="462883" y="1505452"/>
                      <a:pt x="447759" y="1504374"/>
                      <a:pt x="433513" y="1506130"/>
                    </a:cubicBezTo>
                    <a:cubicBezTo>
                      <a:pt x="419707" y="1507846"/>
                      <a:pt x="406219" y="1511956"/>
                      <a:pt x="392532" y="1514709"/>
                    </a:cubicBezTo>
                    <a:cubicBezTo>
                      <a:pt x="388542" y="1515508"/>
                      <a:pt x="385908" y="1517702"/>
                      <a:pt x="383674" y="1520735"/>
                    </a:cubicBezTo>
                    <a:cubicBezTo>
                      <a:pt x="373379" y="1534621"/>
                      <a:pt x="363363" y="1548707"/>
                      <a:pt x="352868" y="1562434"/>
                    </a:cubicBezTo>
                    <a:cubicBezTo>
                      <a:pt x="348718" y="1567861"/>
                      <a:pt x="348878" y="1574086"/>
                      <a:pt x="347481" y="1580112"/>
                    </a:cubicBezTo>
                    <a:cubicBezTo>
                      <a:pt x="341895" y="1603854"/>
                      <a:pt x="344449" y="1627557"/>
                      <a:pt x="347242" y="1651340"/>
                    </a:cubicBezTo>
                    <a:cubicBezTo>
                      <a:pt x="347920" y="1656966"/>
                      <a:pt x="350554" y="1660717"/>
                      <a:pt x="354903" y="1664029"/>
                    </a:cubicBezTo>
                    <a:cubicBezTo>
                      <a:pt x="363083" y="1670294"/>
                      <a:pt x="371583" y="1676279"/>
                      <a:pt x="378845" y="1683542"/>
                    </a:cubicBezTo>
                    <a:cubicBezTo>
                      <a:pt x="391974" y="1696710"/>
                      <a:pt x="409133" y="1701100"/>
                      <a:pt x="425772" y="1706686"/>
                    </a:cubicBezTo>
                    <a:cubicBezTo>
                      <a:pt x="433594" y="1709320"/>
                      <a:pt x="456737" y="1700581"/>
                      <a:pt x="459371" y="1693079"/>
                    </a:cubicBezTo>
                    <a:cubicBezTo>
                      <a:pt x="465875" y="1674364"/>
                      <a:pt x="482516" y="1671012"/>
                      <a:pt x="497878" y="1665625"/>
                    </a:cubicBezTo>
                    <a:cubicBezTo>
                      <a:pt x="506178" y="1662712"/>
                      <a:pt x="511206" y="1670334"/>
                      <a:pt x="517710" y="1673087"/>
                    </a:cubicBezTo>
                    <a:cubicBezTo>
                      <a:pt x="525452" y="1676360"/>
                      <a:pt x="526609" y="1681627"/>
                      <a:pt x="525292" y="1689727"/>
                    </a:cubicBezTo>
                    <a:cubicBezTo>
                      <a:pt x="522300" y="1708203"/>
                      <a:pt x="519346" y="1726399"/>
                      <a:pt x="509131" y="1742759"/>
                    </a:cubicBezTo>
                    <a:cubicBezTo>
                      <a:pt x="503784" y="1751299"/>
                      <a:pt x="508692" y="1760157"/>
                      <a:pt x="511725" y="1768099"/>
                    </a:cubicBezTo>
                    <a:cubicBezTo>
                      <a:pt x="514239" y="1774682"/>
                      <a:pt x="521661" y="1771849"/>
                      <a:pt x="526489" y="1771251"/>
                    </a:cubicBezTo>
                    <a:cubicBezTo>
                      <a:pt x="549913" y="1768218"/>
                      <a:pt x="571780" y="1774882"/>
                      <a:pt x="593288" y="1782065"/>
                    </a:cubicBezTo>
                    <a:cubicBezTo>
                      <a:pt x="602546" y="1785137"/>
                      <a:pt x="610447" y="1792360"/>
                      <a:pt x="618707" y="1798106"/>
                    </a:cubicBezTo>
                    <a:cubicBezTo>
                      <a:pt x="622298" y="1800620"/>
                      <a:pt x="620622" y="1805448"/>
                      <a:pt x="620063" y="1808322"/>
                    </a:cubicBezTo>
                    <a:cubicBezTo>
                      <a:pt x="617231" y="1822847"/>
                      <a:pt x="616751" y="1837810"/>
                      <a:pt x="611125" y="1851817"/>
                    </a:cubicBezTo>
                    <a:cubicBezTo>
                      <a:pt x="607135" y="1861713"/>
                      <a:pt x="612642" y="1877275"/>
                      <a:pt x="621420" y="1883699"/>
                    </a:cubicBezTo>
                    <a:cubicBezTo>
                      <a:pt x="621700" y="1883899"/>
                      <a:pt x="622099" y="1884019"/>
                      <a:pt x="622338" y="1884298"/>
                    </a:cubicBezTo>
                    <a:cubicBezTo>
                      <a:pt x="645762" y="1910276"/>
                      <a:pt x="678323" y="1909078"/>
                      <a:pt x="709049" y="1914784"/>
                    </a:cubicBezTo>
                    <a:cubicBezTo>
                      <a:pt x="725170" y="1917778"/>
                      <a:pt x="735226" y="1914505"/>
                      <a:pt x="745960" y="1902574"/>
                    </a:cubicBezTo>
                    <a:cubicBezTo>
                      <a:pt x="764236" y="1882303"/>
                      <a:pt x="787220" y="1868097"/>
                      <a:pt x="812919" y="1858400"/>
                    </a:cubicBezTo>
                    <a:cubicBezTo>
                      <a:pt x="818066" y="1856445"/>
                      <a:pt x="822177" y="1859238"/>
                      <a:pt x="826366" y="1860356"/>
                    </a:cubicBezTo>
                    <a:cubicBezTo>
                      <a:pt x="835664" y="1862830"/>
                      <a:pt x="844722" y="1866461"/>
                      <a:pt x="853581" y="1870292"/>
                    </a:cubicBezTo>
                    <a:cubicBezTo>
                      <a:pt x="866550" y="1875918"/>
                      <a:pt x="878880" y="1875439"/>
                      <a:pt x="890970" y="1868097"/>
                    </a:cubicBezTo>
                    <a:cubicBezTo>
                      <a:pt x="899749" y="1862790"/>
                      <a:pt x="909247" y="1861353"/>
                      <a:pt x="919462" y="1861353"/>
                    </a:cubicBezTo>
                    <a:cubicBezTo>
                      <a:pt x="957011" y="1861274"/>
                      <a:pt x="994561" y="1861114"/>
                      <a:pt x="1030753" y="1848864"/>
                    </a:cubicBezTo>
                    <a:cubicBezTo>
                      <a:pt x="1034704" y="1847547"/>
                      <a:pt x="1038495" y="1847946"/>
                      <a:pt x="1042485" y="1849701"/>
                    </a:cubicBezTo>
                    <a:cubicBezTo>
                      <a:pt x="1062357" y="1858321"/>
                      <a:pt x="1082149" y="1867219"/>
                      <a:pt x="1102381" y="1874921"/>
                    </a:cubicBezTo>
                    <a:cubicBezTo>
                      <a:pt x="1116467" y="1880308"/>
                      <a:pt x="1131870" y="1880786"/>
                      <a:pt x="1146554" y="1884019"/>
                    </a:cubicBezTo>
                    <a:cubicBezTo>
                      <a:pt x="1176881" y="1890643"/>
                      <a:pt x="1207447" y="1886493"/>
                      <a:pt x="1237894" y="1886214"/>
                    </a:cubicBezTo>
                    <a:cubicBezTo>
                      <a:pt x="1246912" y="1886134"/>
                      <a:pt x="1252937" y="1888608"/>
                      <a:pt x="1258484" y="1895710"/>
                    </a:cubicBezTo>
                    <a:cubicBezTo>
                      <a:pt x="1269737" y="1910196"/>
                      <a:pt x="1281908" y="1923963"/>
                      <a:pt x="1293559" y="1938128"/>
                    </a:cubicBezTo>
                    <a:cubicBezTo>
                      <a:pt x="1299306" y="1945112"/>
                      <a:pt x="1306009" y="1946428"/>
                      <a:pt x="1314948" y="1945351"/>
                    </a:cubicBezTo>
                    <a:cubicBezTo>
                      <a:pt x="1357326" y="1940203"/>
                      <a:pt x="1399105" y="1931903"/>
                      <a:pt x="1440366" y="1921129"/>
                    </a:cubicBezTo>
                    <a:cubicBezTo>
                      <a:pt x="1452337" y="1918017"/>
                      <a:pt x="1463869" y="1912590"/>
                      <a:pt x="1475002" y="1907083"/>
                    </a:cubicBezTo>
                    <a:cubicBezTo>
                      <a:pt x="1486055" y="1901616"/>
                      <a:pt x="1495473" y="1903532"/>
                      <a:pt x="1504850" y="1910235"/>
                    </a:cubicBezTo>
                    <a:cubicBezTo>
                      <a:pt x="1527116" y="1926197"/>
                      <a:pt x="1527196" y="1926237"/>
                      <a:pt x="1511674" y="1948543"/>
                    </a:cubicBezTo>
                    <a:cubicBezTo>
                      <a:pt x="1501378" y="1963348"/>
                      <a:pt x="1490246" y="1977593"/>
                      <a:pt x="1480589" y="1992797"/>
                    </a:cubicBezTo>
                    <a:cubicBezTo>
                      <a:pt x="1462592" y="2021208"/>
                      <a:pt x="1447748" y="2050936"/>
                      <a:pt x="1448346" y="2085852"/>
                    </a:cubicBezTo>
                    <a:cubicBezTo>
                      <a:pt x="1448426" y="2090401"/>
                      <a:pt x="1447947" y="2094511"/>
                      <a:pt x="1443718" y="2097504"/>
                    </a:cubicBezTo>
                    <a:cubicBezTo>
                      <a:pt x="1403854" y="2125836"/>
                      <a:pt x="1366224" y="2157519"/>
                      <a:pt x="1324485" y="2183018"/>
                    </a:cubicBezTo>
                    <a:cubicBezTo>
                      <a:pt x="1283105" y="2208277"/>
                      <a:pt x="1240408" y="2231620"/>
                      <a:pt x="1197072" y="2253368"/>
                    </a:cubicBezTo>
                    <a:cubicBezTo>
                      <a:pt x="1165987" y="2269010"/>
                      <a:pt x="1133346" y="2281820"/>
                      <a:pt x="1100665" y="2293910"/>
                    </a:cubicBezTo>
                    <a:cubicBezTo>
                      <a:pt x="1041448" y="2315817"/>
                      <a:pt x="981113" y="2334293"/>
                      <a:pt x="918863" y="2345825"/>
                    </a:cubicBezTo>
                    <a:cubicBezTo>
                      <a:pt x="898672" y="2349576"/>
                      <a:pt x="878720" y="2354644"/>
                      <a:pt x="858289" y="2357237"/>
                    </a:cubicBezTo>
                    <a:cubicBezTo>
                      <a:pt x="853820" y="2357796"/>
                      <a:pt x="847595" y="2362345"/>
                      <a:pt x="845241" y="2357437"/>
                    </a:cubicBezTo>
                    <a:cubicBezTo>
                      <a:pt x="842089" y="2350933"/>
                      <a:pt x="837779" y="2343511"/>
                      <a:pt x="841889" y="2335410"/>
                    </a:cubicBezTo>
                    <a:cubicBezTo>
                      <a:pt x="842886" y="2333455"/>
                      <a:pt x="843565" y="2331260"/>
                      <a:pt x="844802" y="2329464"/>
                    </a:cubicBezTo>
                    <a:cubicBezTo>
                      <a:pt x="855017" y="2314980"/>
                      <a:pt x="851985" y="2298659"/>
                      <a:pt x="851426" y="2282657"/>
                    </a:cubicBezTo>
                    <a:cubicBezTo>
                      <a:pt x="851226" y="2276432"/>
                      <a:pt x="847356" y="2274956"/>
                      <a:pt x="842607" y="2275595"/>
                    </a:cubicBezTo>
                    <a:cubicBezTo>
                      <a:pt x="825329" y="2277989"/>
                      <a:pt x="814874" y="2268691"/>
                      <a:pt x="805217" y="2256042"/>
                    </a:cubicBezTo>
                    <a:cubicBezTo>
                      <a:pt x="784308" y="2228787"/>
                      <a:pt x="758649" y="2205962"/>
                      <a:pt x="733830" y="2182459"/>
                    </a:cubicBezTo>
                    <a:cubicBezTo>
                      <a:pt x="722616" y="2171845"/>
                      <a:pt x="707812" y="2166019"/>
                      <a:pt x="694843" y="2157639"/>
                    </a:cubicBezTo>
                    <a:cubicBezTo>
                      <a:pt x="690853" y="2155045"/>
                      <a:pt x="686823" y="2152292"/>
                      <a:pt x="682513" y="2150376"/>
                    </a:cubicBezTo>
                    <a:cubicBezTo>
                      <a:pt x="649752" y="2135932"/>
                      <a:pt x="643727" y="2108078"/>
                      <a:pt x="650031" y="2077752"/>
                    </a:cubicBezTo>
                    <a:cubicBezTo>
                      <a:pt x="653942" y="2058917"/>
                      <a:pt x="661763" y="2040242"/>
                      <a:pt x="685785" y="2033857"/>
                    </a:cubicBezTo>
                    <a:cubicBezTo>
                      <a:pt x="713199" y="2026555"/>
                      <a:pt x="720342" y="2013706"/>
                      <a:pt x="721339" y="1985294"/>
                    </a:cubicBezTo>
                    <a:cubicBezTo>
                      <a:pt x="721938" y="1968136"/>
                      <a:pt x="719464" y="1950618"/>
                      <a:pt x="725968" y="1934018"/>
                    </a:cubicBezTo>
                    <a:cubicBezTo>
                      <a:pt x="727724" y="1929549"/>
                      <a:pt x="725729" y="1927673"/>
                      <a:pt x="721618" y="1927514"/>
                    </a:cubicBezTo>
                    <a:cubicBezTo>
                      <a:pt x="705498" y="1926876"/>
                      <a:pt x="689337" y="1921409"/>
                      <a:pt x="673335" y="1925678"/>
                    </a:cubicBezTo>
                    <a:cubicBezTo>
                      <a:pt x="646161" y="1932901"/>
                      <a:pt x="623415" y="1919214"/>
                      <a:pt x="598914" y="1912351"/>
                    </a:cubicBezTo>
                    <a:cubicBezTo>
                      <a:pt x="573216" y="1905128"/>
                      <a:pt x="556577" y="1890683"/>
                      <a:pt x="548716" y="1864825"/>
                    </a:cubicBezTo>
                    <a:cubicBezTo>
                      <a:pt x="539299" y="1833820"/>
                      <a:pt x="513082" y="1817579"/>
                      <a:pt x="488501" y="1800341"/>
                    </a:cubicBezTo>
                    <a:cubicBezTo>
                      <a:pt x="455899" y="1777476"/>
                      <a:pt x="418230" y="1765584"/>
                      <a:pt x="381399" y="1752177"/>
                    </a:cubicBezTo>
                    <a:cubicBezTo>
                      <a:pt x="355901" y="1742879"/>
                      <a:pt x="329684" y="1735736"/>
                      <a:pt x="304665" y="1725042"/>
                    </a:cubicBezTo>
                    <a:cubicBezTo>
                      <a:pt x="299198" y="1722728"/>
                      <a:pt x="294249" y="1719814"/>
                      <a:pt x="289900" y="1715665"/>
                    </a:cubicBezTo>
                    <a:cubicBezTo>
                      <a:pt x="282159" y="1708322"/>
                      <a:pt x="273739" y="1701659"/>
                      <a:pt x="266277" y="1694077"/>
                    </a:cubicBezTo>
                    <a:cubicBezTo>
                      <a:pt x="245926" y="1673407"/>
                      <a:pt x="222463" y="1657685"/>
                      <a:pt x="196006" y="1645594"/>
                    </a:cubicBezTo>
                    <a:cubicBezTo>
                      <a:pt x="182918" y="1639608"/>
                      <a:pt x="177770" y="1624924"/>
                      <a:pt x="171585" y="1612833"/>
                    </a:cubicBezTo>
                    <a:cubicBezTo>
                      <a:pt x="169510" y="1608802"/>
                      <a:pt x="174538" y="1600862"/>
                      <a:pt x="176972" y="1594996"/>
                    </a:cubicBezTo>
                    <a:cubicBezTo>
                      <a:pt x="179127" y="1589768"/>
                      <a:pt x="178808" y="1584980"/>
                      <a:pt x="177731" y="1579513"/>
                    </a:cubicBezTo>
                    <a:cubicBezTo>
                      <a:pt x="172782" y="1553536"/>
                      <a:pt x="162128" y="1529873"/>
                      <a:pt x="149199" y="1507168"/>
                    </a:cubicBezTo>
                    <a:cubicBezTo>
                      <a:pt x="135193" y="1482587"/>
                      <a:pt x="127452" y="1455891"/>
                      <a:pt x="121586" y="1428517"/>
                    </a:cubicBezTo>
                    <a:cubicBezTo>
                      <a:pt x="118274" y="1413034"/>
                      <a:pt x="112967" y="1398150"/>
                      <a:pt x="108178" y="1383067"/>
                    </a:cubicBezTo>
                    <a:cubicBezTo>
                      <a:pt x="105505" y="1374687"/>
                      <a:pt x="99319" y="1377799"/>
                      <a:pt x="94571" y="1379076"/>
                    </a:cubicBezTo>
                    <a:cubicBezTo>
                      <a:pt x="89623" y="1380433"/>
                      <a:pt x="81602" y="1379954"/>
                      <a:pt x="83917" y="1389452"/>
                    </a:cubicBezTo>
                    <a:cubicBezTo>
                      <a:pt x="92257" y="1423609"/>
                      <a:pt x="94890" y="1459203"/>
                      <a:pt x="108857" y="1492004"/>
                    </a:cubicBezTo>
                    <a:cubicBezTo>
                      <a:pt x="112448" y="1500424"/>
                      <a:pt x="120987" y="1505372"/>
                      <a:pt x="125337" y="1515188"/>
                    </a:cubicBezTo>
                    <a:cubicBezTo>
                      <a:pt x="118074" y="1513791"/>
                      <a:pt x="113964" y="1510121"/>
                      <a:pt x="109375" y="1506489"/>
                    </a:cubicBezTo>
                    <a:cubicBezTo>
                      <a:pt x="88665" y="1490089"/>
                      <a:pt x="80086" y="1466825"/>
                      <a:pt x="72265" y="1442963"/>
                    </a:cubicBezTo>
                    <a:cubicBezTo>
                      <a:pt x="54069" y="1387456"/>
                      <a:pt x="39185" y="1330992"/>
                      <a:pt x="22146" y="1275167"/>
                    </a:cubicBezTo>
                    <a:cubicBezTo>
                      <a:pt x="19472" y="1266468"/>
                      <a:pt x="21587" y="1257530"/>
                      <a:pt x="22465" y="1248831"/>
                    </a:cubicBezTo>
                    <a:cubicBezTo>
                      <a:pt x="26894" y="1205695"/>
                      <a:pt x="29528" y="1162399"/>
                      <a:pt x="37908" y="1119662"/>
                    </a:cubicBezTo>
                    <a:cubicBezTo>
                      <a:pt x="43255" y="1092487"/>
                      <a:pt x="56264" y="1068625"/>
                      <a:pt x="68195" y="1044404"/>
                    </a:cubicBezTo>
                    <a:cubicBezTo>
                      <a:pt x="79887" y="1020661"/>
                      <a:pt x="94771" y="998634"/>
                      <a:pt x="113166" y="979241"/>
                    </a:cubicBezTo>
                    <a:cubicBezTo>
                      <a:pt x="117037" y="975131"/>
                      <a:pt x="117755" y="971140"/>
                      <a:pt x="116438" y="965354"/>
                    </a:cubicBezTo>
                    <a:cubicBezTo>
                      <a:pt x="105305" y="915435"/>
                      <a:pt x="109495" y="866273"/>
                      <a:pt x="124938" y="817830"/>
                    </a:cubicBezTo>
                    <a:cubicBezTo>
                      <a:pt x="134834" y="786825"/>
                      <a:pt x="144132" y="755421"/>
                      <a:pt x="148561" y="723299"/>
                    </a:cubicBezTo>
                    <a:cubicBezTo>
                      <a:pt x="151993" y="698279"/>
                      <a:pt x="148401" y="672900"/>
                      <a:pt x="138106" y="648878"/>
                    </a:cubicBezTo>
                    <a:cubicBezTo>
                      <a:pt x="133836" y="638902"/>
                      <a:pt x="128290" y="632358"/>
                      <a:pt x="118833" y="626652"/>
                    </a:cubicBezTo>
                    <a:cubicBezTo>
                      <a:pt x="88985" y="608535"/>
                      <a:pt x="54667" y="601353"/>
                      <a:pt x="23582" y="586389"/>
                    </a:cubicBezTo>
                    <a:cubicBezTo>
                      <a:pt x="12888" y="581241"/>
                      <a:pt x="6184" y="575056"/>
                      <a:pt x="5107" y="563284"/>
                    </a:cubicBezTo>
                    <a:cubicBezTo>
                      <a:pt x="5586" y="562726"/>
                      <a:pt x="6065" y="562207"/>
                      <a:pt x="6504" y="561648"/>
                    </a:cubicBezTo>
                    <a:cubicBezTo>
                      <a:pt x="16719" y="571225"/>
                      <a:pt x="28530" y="576772"/>
                      <a:pt x="42696" y="577929"/>
                    </a:cubicBezTo>
                    <a:cubicBezTo>
                      <a:pt x="48642" y="578408"/>
                      <a:pt x="52034" y="578248"/>
                      <a:pt x="54069" y="571465"/>
                    </a:cubicBezTo>
                    <a:cubicBezTo>
                      <a:pt x="57580" y="559534"/>
                      <a:pt x="61171" y="547483"/>
                      <a:pt x="67077" y="536389"/>
                    </a:cubicBezTo>
                    <a:cubicBezTo>
                      <a:pt x="72504" y="526174"/>
                      <a:pt x="76535" y="515719"/>
                      <a:pt x="87189" y="508297"/>
                    </a:cubicBezTo>
                    <a:cubicBezTo>
                      <a:pt x="99280" y="499877"/>
                      <a:pt x="110333" y="499199"/>
                      <a:pt x="124100" y="501952"/>
                    </a:cubicBezTo>
                    <a:cubicBezTo>
                      <a:pt x="151673" y="507459"/>
                      <a:pt x="146646" y="512926"/>
                      <a:pt x="161051" y="482878"/>
                    </a:cubicBezTo>
                    <a:cubicBezTo>
                      <a:pt x="161210" y="482559"/>
                      <a:pt x="161410" y="482240"/>
                      <a:pt x="161530" y="481881"/>
                    </a:cubicBezTo>
                    <a:cubicBezTo>
                      <a:pt x="168513" y="464443"/>
                      <a:pt x="175695" y="460253"/>
                      <a:pt x="194730" y="464961"/>
                    </a:cubicBezTo>
                    <a:cubicBezTo>
                      <a:pt x="204985" y="467516"/>
                      <a:pt x="212966" y="465480"/>
                      <a:pt x="222702" y="461410"/>
                    </a:cubicBezTo>
                    <a:cubicBezTo>
                      <a:pt x="232479" y="457360"/>
                      <a:pt x="242484" y="455614"/>
                      <a:pt x="252470" y="456128"/>
                    </a:cubicBezTo>
                    <a:close/>
                    <a:moveTo>
                      <a:pt x="804500" y="439343"/>
                    </a:moveTo>
                    <a:cubicBezTo>
                      <a:pt x="804859" y="439263"/>
                      <a:pt x="805218" y="439383"/>
                      <a:pt x="805617" y="439343"/>
                    </a:cubicBezTo>
                    <a:cubicBezTo>
                      <a:pt x="836103" y="436190"/>
                      <a:pt x="863637" y="442615"/>
                      <a:pt x="887420" y="463045"/>
                    </a:cubicBezTo>
                    <a:cubicBezTo>
                      <a:pt x="896198" y="470587"/>
                      <a:pt x="907371" y="474498"/>
                      <a:pt x="918505" y="476493"/>
                    </a:cubicBezTo>
                    <a:cubicBezTo>
                      <a:pt x="953461" y="482758"/>
                      <a:pt x="979398" y="504466"/>
                      <a:pt x="1005575" y="525814"/>
                    </a:cubicBezTo>
                    <a:cubicBezTo>
                      <a:pt x="1012957" y="531839"/>
                      <a:pt x="1018583" y="540139"/>
                      <a:pt x="1026285" y="545606"/>
                    </a:cubicBezTo>
                    <a:cubicBezTo>
                      <a:pt x="1043842" y="558016"/>
                      <a:pt x="1049070" y="574457"/>
                      <a:pt x="1046755" y="595087"/>
                    </a:cubicBezTo>
                    <a:cubicBezTo>
                      <a:pt x="1045957" y="602070"/>
                      <a:pt x="1045279" y="607936"/>
                      <a:pt x="1039293" y="612166"/>
                    </a:cubicBezTo>
                    <a:cubicBezTo>
                      <a:pt x="1023093" y="623538"/>
                      <a:pt x="1016868" y="638343"/>
                      <a:pt x="1016868" y="658773"/>
                    </a:cubicBezTo>
                    <a:cubicBezTo>
                      <a:pt x="1016868" y="688821"/>
                      <a:pt x="1015710" y="719068"/>
                      <a:pt x="1011161" y="748995"/>
                    </a:cubicBezTo>
                    <a:cubicBezTo>
                      <a:pt x="1009884" y="757495"/>
                      <a:pt x="1024848" y="780639"/>
                      <a:pt x="1033826" y="784270"/>
                    </a:cubicBezTo>
                    <a:cubicBezTo>
                      <a:pt x="1045359" y="788939"/>
                      <a:pt x="1057090" y="793129"/>
                      <a:pt x="1071177" y="798436"/>
                    </a:cubicBezTo>
                    <a:cubicBezTo>
                      <a:pt x="1056093" y="803703"/>
                      <a:pt x="1043084" y="808372"/>
                      <a:pt x="1029956" y="812761"/>
                    </a:cubicBezTo>
                    <a:cubicBezTo>
                      <a:pt x="1021257" y="815675"/>
                      <a:pt x="1011800" y="817031"/>
                      <a:pt x="1003779" y="821181"/>
                    </a:cubicBezTo>
                    <a:cubicBezTo>
                      <a:pt x="989493" y="828563"/>
                      <a:pt x="977922" y="823855"/>
                      <a:pt x="966270" y="815874"/>
                    </a:cubicBezTo>
                    <a:cubicBezTo>
                      <a:pt x="959286" y="811126"/>
                      <a:pt x="952383" y="806097"/>
                      <a:pt x="944881" y="802267"/>
                    </a:cubicBezTo>
                    <a:cubicBezTo>
                      <a:pt x="932271" y="795882"/>
                      <a:pt x="923852" y="787104"/>
                      <a:pt x="922695" y="772259"/>
                    </a:cubicBezTo>
                    <a:cubicBezTo>
                      <a:pt x="921936" y="762523"/>
                      <a:pt x="912559" y="760967"/>
                      <a:pt x="906015" y="758293"/>
                    </a:cubicBezTo>
                    <a:cubicBezTo>
                      <a:pt x="895560" y="754023"/>
                      <a:pt x="892088" y="746960"/>
                      <a:pt x="891171" y="736426"/>
                    </a:cubicBezTo>
                    <a:cubicBezTo>
                      <a:pt x="889694" y="719986"/>
                      <a:pt x="886821" y="703665"/>
                      <a:pt x="884786" y="687225"/>
                    </a:cubicBezTo>
                    <a:cubicBezTo>
                      <a:pt x="884187" y="682436"/>
                      <a:pt x="881474" y="679324"/>
                      <a:pt x="878241" y="676171"/>
                    </a:cubicBezTo>
                    <a:cubicBezTo>
                      <a:pt x="853581" y="651790"/>
                      <a:pt x="826607" y="630202"/>
                      <a:pt x="798833" y="609612"/>
                    </a:cubicBezTo>
                    <a:cubicBezTo>
                      <a:pt x="795920" y="607417"/>
                      <a:pt x="792768" y="605063"/>
                      <a:pt x="789336" y="604105"/>
                    </a:cubicBezTo>
                    <a:cubicBezTo>
                      <a:pt x="766192" y="597561"/>
                      <a:pt x="751108" y="580163"/>
                      <a:pt x="735147" y="564042"/>
                    </a:cubicBezTo>
                    <a:cubicBezTo>
                      <a:pt x="726926" y="555702"/>
                      <a:pt x="728123" y="543611"/>
                      <a:pt x="723694" y="533715"/>
                    </a:cubicBezTo>
                    <a:cubicBezTo>
                      <a:pt x="722497" y="531081"/>
                      <a:pt x="722058" y="528089"/>
                      <a:pt x="721300" y="525255"/>
                    </a:cubicBezTo>
                    <a:cubicBezTo>
                      <a:pt x="720103" y="520786"/>
                      <a:pt x="717389" y="519549"/>
                      <a:pt x="714357" y="523220"/>
                    </a:cubicBezTo>
                    <a:cubicBezTo>
                      <a:pt x="707413" y="531600"/>
                      <a:pt x="698515" y="538583"/>
                      <a:pt x="695363" y="549836"/>
                    </a:cubicBezTo>
                    <a:cubicBezTo>
                      <a:pt x="690933" y="565239"/>
                      <a:pt x="686105" y="580602"/>
                      <a:pt x="681316" y="596603"/>
                    </a:cubicBezTo>
                    <a:cubicBezTo>
                      <a:pt x="662522" y="586268"/>
                      <a:pt x="644166" y="576572"/>
                      <a:pt x="633552" y="556859"/>
                    </a:cubicBezTo>
                    <a:cubicBezTo>
                      <a:pt x="630599" y="551392"/>
                      <a:pt x="629402" y="547322"/>
                      <a:pt x="632474" y="541776"/>
                    </a:cubicBezTo>
                    <a:cubicBezTo>
                      <a:pt x="634949" y="537306"/>
                      <a:pt x="636305" y="532239"/>
                      <a:pt x="638420" y="527570"/>
                    </a:cubicBezTo>
                    <a:cubicBezTo>
                      <a:pt x="644206" y="514841"/>
                      <a:pt x="650710" y="502391"/>
                      <a:pt x="642490" y="488065"/>
                    </a:cubicBezTo>
                    <a:cubicBezTo>
                      <a:pt x="640854" y="485232"/>
                      <a:pt x="640016" y="480843"/>
                      <a:pt x="645084" y="478887"/>
                    </a:cubicBezTo>
                    <a:cubicBezTo>
                      <a:pt x="662322" y="472183"/>
                      <a:pt x="678204" y="461569"/>
                      <a:pt x="698315" y="463804"/>
                    </a:cubicBezTo>
                    <a:cubicBezTo>
                      <a:pt x="705737" y="464642"/>
                      <a:pt x="709369" y="466158"/>
                      <a:pt x="708850" y="473740"/>
                    </a:cubicBezTo>
                    <a:cubicBezTo>
                      <a:pt x="708331" y="481282"/>
                      <a:pt x="711962" y="482558"/>
                      <a:pt x="718946" y="482439"/>
                    </a:cubicBezTo>
                    <a:cubicBezTo>
                      <a:pt x="730877" y="482239"/>
                      <a:pt x="740254" y="478927"/>
                      <a:pt x="746719" y="468273"/>
                    </a:cubicBezTo>
                    <a:cubicBezTo>
                      <a:pt x="759847" y="446645"/>
                      <a:pt x="783151" y="444889"/>
                      <a:pt x="804500" y="439343"/>
                    </a:cubicBezTo>
                    <a:close/>
                    <a:moveTo>
                      <a:pt x="691048" y="24"/>
                    </a:moveTo>
                    <a:cubicBezTo>
                      <a:pt x="733839" y="313"/>
                      <a:pt x="776566" y="3176"/>
                      <a:pt x="819144" y="8264"/>
                    </a:cubicBezTo>
                    <a:cubicBezTo>
                      <a:pt x="896677" y="17522"/>
                      <a:pt x="973252" y="32725"/>
                      <a:pt x="1048231" y="56667"/>
                    </a:cubicBezTo>
                    <a:cubicBezTo>
                      <a:pt x="1100944" y="73506"/>
                      <a:pt x="1152340" y="92979"/>
                      <a:pt x="1201861" y="116682"/>
                    </a:cubicBezTo>
                    <a:cubicBezTo>
                      <a:pt x="1255492" y="142380"/>
                      <a:pt x="1307327" y="171710"/>
                      <a:pt x="1357126" y="204750"/>
                    </a:cubicBezTo>
                    <a:cubicBezTo>
                      <a:pt x="1436415" y="257423"/>
                      <a:pt x="1507564" y="319114"/>
                      <a:pt x="1571769" y="389065"/>
                    </a:cubicBezTo>
                    <a:cubicBezTo>
                      <a:pt x="1578712" y="396607"/>
                      <a:pt x="1577994" y="406703"/>
                      <a:pt x="1582542" y="415082"/>
                    </a:cubicBezTo>
                    <a:cubicBezTo>
                      <a:pt x="1593117" y="434516"/>
                      <a:pt x="1594714" y="455465"/>
                      <a:pt x="1593955" y="477731"/>
                    </a:cubicBezTo>
                    <a:cubicBezTo>
                      <a:pt x="1593197" y="499798"/>
                      <a:pt x="1599342" y="521067"/>
                      <a:pt x="1623683" y="531442"/>
                    </a:cubicBezTo>
                    <a:cubicBezTo>
                      <a:pt x="1634298" y="535951"/>
                      <a:pt x="1637809" y="548481"/>
                      <a:pt x="1633939" y="558696"/>
                    </a:cubicBezTo>
                    <a:cubicBezTo>
                      <a:pt x="1633061" y="561090"/>
                      <a:pt x="1631265" y="562207"/>
                      <a:pt x="1629151" y="562806"/>
                    </a:cubicBezTo>
                    <a:cubicBezTo>
                      <a:pt x="1617938" y="565879"/>
                      <a:pt x="1607483" y="571465"/>
                      <a:pt x="1594953" y="569270"/>
                    </a:cubicBezTo>
                    <a:cubicBezTo>
                      <a:pt x="1583221" y="567195"/>
                      <a:pt x="1573963" y="575256"/>
                      <a:pt x="1564706" y="580643"/>
                    </a:cubicBezTo>
                    <a:cubicBezTo>
                      <a:pt x="1558840" y="584075"/>
                      <a:pt x="1565344" y="586469"/>
                      <a:pt x="1568098" y="587706"/>
                    </a:cubicBezTo>
                    <a:cubicBezTo>
                      <a:pt x="1580109" y="593173"/>
                      <a:pt x="1592399" y="598121"/>
                      <a:pt x="1604370" y="603707"/>
                    </a:cubicBezTo>
                    <a:cubicBezTo>
                      <a:pt x="1607722" y="605264"/>
                      <a:pt x="1614146" y="605543"/>
                      <a:pt x="1610954" y="612486"/>
                    </a:cubicBezTo>
                    <a:cubicBezTo>
                      <a:pt x="1608560" y="617674"/>
                      <a:pt x="1609597" y="625255"/>
                      <a:pt x="1600021" y="624816"/>
                    </a:cubicBezTo>
                    <a:cubicBezTo>
                      <a:pt x="1589007" y="624298"/>
                      <a:pt x="1577954" y="625096"/>
                      <a:pt x="1566900" y="625176"/>
                    </a:cubicBezTo>
                    <a:cubicBezTo>
                      <a:pt x="1561314" y="625215"/>
                      <a:pt x="1559039" y="626532"/>
                      <a:pt x="1560675" y="633037"/>
                    </a:cubicBezTo>
                    <a:cubicBezTo>
                      <a:pt x="1563549" y="644728"/>
                      <a:pt x="1564746" y="656779"/>
                      <a:pt x="1569574" y="668112"/>
                    </a:cubicBezTo>
                    <a:cubicBezTo>
                      <a:pt x="1573564" y="677449"/>
                      <a:pt x="1578353" y="686907"/>
                      <a:pt x="1576836" y="697721"/>
                    </a:cubicBezTo>
                    <a:cubicBezTo>
                      <a:pt x="1574163" y="717074"/>
                      <a:pt x="1581066" y="733434"/>
                      <a:pt x="1592000" y="748917"/>
                    </a:cubicBezTo>
                    <a:cubicBezTo>
                      <a:pt x="1597706" y="756977"/>
                      <a:pt x="1602814" y="765676"/>
                      <a:pt x="1606725" y="774735"/>
                    </a:cubicBezTo>
                    <a:cubicBezTo>
                      <a:pt x="1612271" y="787544"/>
                      <a:pt x="1619573" y="798637"/>
                      <a:pt x="1631185" y="806498"/>
                    </a:cubicBezTo>
                    <a:cubicBezTo>
                      <a:pt x="1637490" y="810768"/>
                      <a:pt x="1639166" y="816633"/>
                      <a:pt x="1635056" y="822579"/>
                    </a:cubicBezTo>
                    <a:cubicBezTo>
                      <a:pt x="1626118" y="835508"/>
                      <a:pt x="1623365" y="850711"/>
                      <a:pt x="1621369" y="865236"/>
                    </a:cubicBezTo>
                    <a:cubicBezTo>
                      <a:pt x="1618855" y="883552"/>
                      <a:pt x="1605168" y="890335"/>
                      <a:pt x="1593477" y="899872"/>
                    </a:cubicBezTo>
                    <a:cubicBezTo>
                      <a:pt x="1590763" y="902067"/>
                      <a:pt x="1588568" y="900312"/>
                      <a:pt x="1586493" y="899035"/>
                    </a:cubicBezTo>
                    <a:cubicBezTo>
                      <a:pt x="1575520" y="892331"/>
                      <a:pt x="1564626" y="885427"/>
                      <a:pt x="1553652" y="878724"/>
                    </a:cubicBezTo>
                    <a:cubicBezTo>
                      <a:pt x="1550221" y="876648"/>
                      <a:pt x="1547707" y="873895"/>
                      <a:pt x="1548226" y="869865"/>
                    </a:cubicBezTo>
                    <a:cubicBezTo>
                      <a:pt x="1550500" y="853105"/>
                      <a:pt x="1540205" y="843688"/>
                      <a:pt x="1528713" y="834391"/>
                    </a:cubicBezTo>
                    <a:cubicBezTo>
                      <a:pt x="1517300" y="825212"/>
                      <a:pt x="1515465" y="798677"/>
                      <a:pt x="1527037" y="789778"/>
                    </a:cubicBezTo>
                    <a:cubicBezTo>
                      <a:pt x="1544914" y="776051"/>
                      <a:pt x="1542439" y="758454"/>
                      <a:pt x="1540604" y="740138"/>
                    </a:cubicBezTo>
                    <a:cubicBezTo>
                      <a:pt x="1540085" y="735190"/>
                      <a:pt x="1537292" y="732995"/>
                      <a:pt x="1532942" y="732277"/>
                    </a:cubicBezTo>
                    <a:cubicBezTo>
                      <a:pt x="1515624" y="729524"/>
                      <a:pt x="1499383" y="721344"/>
                      <a:pt x="1481187" y="722900"/>
                    </a:cubicBezTo>
                    <a:cubicBezTo>
                      <a:pt x="1474443" y="723498"/>
                      <a:pt x="1463709" y="708854"/>
                      <a:pt x="1463669" y="699317"/>
                    </a:cubicBezTo>
                    <a:cubicBezTo>
                      <a:pt x="1463589" y="689780"/>
                      <a:pt x="1463589" y="680083"/>
                      <a:pt x="1465066" y="670666"/>
                    </a:cubicBezTo>
                    <a:cubicBezTo>
                      <a:pt x="1467500" y="655103"/>
                      <a:pt x="1465665" y="640898"/>
                      <a:pt x="1456487" y="627689"/>
                    </a:cubicBezTo>
                    <a:cubicBezTo>
                      <a:pt x="1452297" y="621704"/>
                      <a:pt x="1448666" y="615120"/>
                      <a:pt x="1445912" y="608376"/>
                    </a:cubicBezTo>
                    <a:cubicBezTo>
                      <a:pt x="1439967" y="593811"/>
                      <a:pt x="1430470" y="582798"/>
                      <a:pt x="1416463" y="575655"/>
                    </a:cubicBezTo>
                    <a:cubicBezTo>
                      <a:pt x="1407844" y="571266"/>
                      <a:pt x="1403734" y="564562"/>
                      <a:pt x="1400901" y="554745"/>
                    </a:cubicBezTo>
                    <a:cubicBezTo>
                      <a:pt x="1394836" y="533756"/>
                      <a:pt x="1391763" y="512368"/>
                      <a:pt x="1389089" y="490899"/>
                    </a:cubicBezTo>
                    <a:cubicBezTo>
                      <a:pt x="1388172" y="483637"/>
                      <a:pt x="1385897" y="477532"/>
                      <a:pt x="1381827" y="471666"/>
                    </a:cubicBezTo>
                    <a:cubicBezTo>
                      <a:pt x="1372170" y="457779"/>
                      <a:pt x="1362952" y="443574"/>
                      <a:pt x="1353136" y="429807"/>
                    </a:cubicBezTo>
                    <a:cubicBezTo>
                      <a:pt x="1345235" y="418754"/>
                      <a:pt x="1345275" y="405466"/>
                      <a:pt x="1342282" y="393175"/>
                    </a:cubicBezTo>
                    <a:cubicBezTo>
                      <a:pt x="1340048" y="383997"/>
                      <a:pt x="1336416" y="378610"/>
                      <a:pt x="1326879" y="375897"/>
                    </a:cubicBezTo>
                    <a:cubicBezTo>
                      <a:pt x="1303296" y="369193"/>
                      <a:pt x="1282706" y="355945"/>
                      <a:pt x="1262315" y="342897"/>
                    </a:cubicBezTo>
                    <a:cubicBezTo>
                      <a:pt x="1251980" y="336273"/>
                      <a:pt x="1248947" y="343934"/>
                      <a:pt x="1243600" y="348922"/>
                    </a:cubicBezTo>
                    <a:cubicBezTo>
                      <a:pt x="1236537" y="355506"/>
                      <a:pt x="1243560" y="359178"/>
                      <a:pt x="1247032" y="362010"/>
                    </a:cubicBezTo>
                    <a:cubicBezTo>
                      <a:pt x="1256210" y="369512"/>
                      <a:pt x="1254135" y="374859"/>
                      <a:pt x="1245196" y="380007"/>
                    </a:cubicBezTo>
                    <a:cubicBezTo>
                      <a:pt x="1244877" y="380207"/>
                      <a:pt x="1244598" y="380446"/>
                      <a:pt x="1244359" y="380725"/>
                    </a:cubicBezTo>
                    <a:cubicBezTo>
                      <a:pt x="1239729" y="385274"/>
                      <a:pt x="1229554" y="387948"/>
                      <a:pt x="1230672" y="393375"/>
                    </a:cubicBezTo>
                    <a:cubicBezTo>
                      <a:pt x="1231988" y="399680"/>
                      <a:pt x="1242244" y="399201"/>
                      <a:pt x="1248668" y="400917"/>
                    </a:cubicBezTo>
                    <a:cubicBezTo>
                      <a:pt x="1254215" y="402353"/>
                      <a:pt x="1258724" y="404867"/>
                      <a:pt x="1263433" y="407780"/>
                    </a:cubicBezTo>
                    <a:cubicBezTo>
                      <a:pt x="1293041" y="426216"/>
                      <a:pt x="1311716" y="458737"/>
                      <a:pt x="1347949" y="469990"/>
                    </a:cubicBezTo>
                    <a:cubicBezTo>
                      <a:pt x="1340806" y="476694"/>
                      <a:pt x="1333863" y="478569"/>
                      <a:pt x="1327598" y="480844"/>
                    </a:cubicBezTo>
                    <a:cubicBezTo>
                      <a:pt x="1318101" y="484236"/>
                      <a:pt x="1311716" y="489982"/>
                      <a:pt x="1309003" y="499439"/>
                    </a:cubicBezTo>
                    <a:cubicBezTo>
                      <a:pt x="1306529" y="508058"/>
                      <a:pt x="1301660" y="508736"/>
                      <a:pt x="1293400" y="507739"/>
                    </a:cubicBezTo>
                    <a:cubicBezTo>
                      <a:pt x="1272531" y="505305"/>
                      <a:pt x="1255651" y="494012"/>
                      <a:pt x="1237654" y="485113"/>
                    </a:cubicBezTo>
                    <a:cubicBezTo>
                      <a:pt x="1234143" y="483358"/>
                      <a:pt x="1232068" y="480245"/>
                      <a:pt x="1230392" y="477013"/>
                    </a:cubicBezTo>
                    <a:cubicBezTo>
                      <a:pt x="1197152" y="413686"/>
                      <a:pt x="1184463" y="418155"/>
                      <a:pt x="1131670" y="389864"/>
                    </a:cubicBezTo>
                    <a:cubicBezTo>
                      <a:pt x="1118063" y="382561"/>
                      <a:pt x="1104017" y="376136"/>
                      <a:pt x="1090410" y="368874"/>
                    </a:cubicBezTo>
                    <a:cubicBezTo>
                      <a:pt x="1078757" y="362649"/>
                      <a:pt x="1075207" y="349281"/>
                      <a:pt x="1066547" y="340462"/>
                    </a:cubicBezTo>
                    <a:cubicBezTo>
                      <a:pt x="1058048" y="331843"/>
                      <a:pt x="1061440" y="328252"/>
                      <a:pt x="1070019" y="322147"/>
                    </a:cubicBezTo>
                    <a:cubicBezTo>
                      <a:pt x="1089173" y="308460"/>
                      <a:pt x="1111878" y="309537"/>
                      <a:pt x="1132907" y="303911"/>
                    </a:cubicBezTo>
                    <a:cubicBezTo>
                      <a:pt x="1138015" y="302554"/>
                      <a:pt x="1146914" y="306185"/>
                      <a:pt x="1147512" y="296528"/>
                    </a:cubicBezTo>
                    <a:cubicBezTo>
                      <a:pt x="1148190" y="285675"/>
                      <a:pt x="1140449" y="271589"/>
                      <a:pt x="1133506" y="269394"/>
                    </a:cubicBezTo>
                    <a:cubicBezTo>
                      <a:pt x="1129316" y="268037"/>
                      <a:pt x="1125046" y="266880"/>
                      <a:pt x="1120936" y="265284"/>
                    </a:cubicBezTo>
                    <a:cubicBezTo>
                      <a:pt x="1116307" y="263528"/>
                      <a:pt x="1112556" y="264446"/>
                      <a:pt x="1111160" y="269155"/>
                    </a:cubicBezTo>
                    <a:cubicBezTo>
                      <a:pt x="1108765" y="277295"/>
                      <a:pt x="1103019" y="278612"/>
                      <a:pt x="1095837" y="277973"/>
                    </a:cubicBezTo>
                    <a:cubicBezTo>
                      <a:pt x="1094759" y="277893"/>
                      <a:pt x="1093642" y="278013"/>
                      <a:pt x="1092525" y="278013"/>
                    </a:cubicBezTo>
                    <a:cubicBezTo>
                      <a:pt x="1086300" y="277973"/>
                      <a:pt x="1078039" y="280367"/>
                      <a:pt x="1074368" y="277295"/>
                    </a:cubicBezTo>
                    <a:cubicBezTo>
                      <a:pt x="1069500" y="273225"/>
                      <a:pt x="1075645" y="266122"/>
                      <a:pt x="1076883" y="260296"/>
                    </a:cubicBezTo>
                    <a:cubicBezTo>
                      <a:pt x="1077880" y="255388"/>
                      <a:pt x="1076324" y="252355"/>
                      <a:pt x="1071615" y="251118"/>
                    </a:cubicBezTo>
                    <a:cubicBezTo>
                      <a:pt x="1056132" y="247088"/>
                      <a:pt x="1045358" y="237431"/>
                      <a:pt x="1037657" y="223664"/>
                    </a:cubicBezTo>
                    <a:cubicBezTo>
                      <a:pt x="1033866" y="216881"/>
                      <a:pt x="1026564" y="214087"/>
                      <a:pt x="1020418" y="210257"/>
                    </a:cubicBezTo>
                    <a:cubicBezTo>
                      <a:pt x="988456" y="190544"/>
                      <a:pt x="957650" y="169156"/>
                      <a:pt x="926685" y="147967"/>
                    </a:cubicBezTo>
                    <a:cubicBezTo>
                      <a:pt x="913596" y="138988"/>
                      <a:pt x="905935" y="140146"/>
                      <a:pt x="895280" y="152596"/>
                    </a:cubicBezTo>
                    <a:cubicBezTo>
                      <a:pt x="890372" y="158342"/>
                      <a:pt x="886382" y="164287"/>
                      <a:pt x="878202" y="167280"/>
                    </a:cubicBezTo>
                    <a:cubicBezTo>
                      <a:pt x="864914" y="172188"/>
                      <a:pt x="853820" y="172947"/>
                      <a:pt x="839734" y="167121"/>
                    </a:cubicBezTo>
                    <a:cubicBezTo>
                      <a:pt x="824970" y="161055"/>
                      <a:pt x="808091" y="157663"/>
                      <a:pt x="791251" y="159419"/>
                    </a:cubicBezTo>
                    <a:cubicBezTo>
                      <a:pt x="782472" y="160337"/>
                      <a:pt x="773654" y="161095"/>
                      <a:pt x="764835" y="161454"/>
                    </a:cubicBezTo>
                    <a:cubicBezTo>
                      <a:pt x="758370" y="161734"/>
                      <a:pt x="752505" y="163130"/>
                      <a:pt x="747237" y="166921"/>
                    </a:cubicBezTo>
                    <a:cubicBezTo>
                      <a:pt x="727046" y="181486"/>
                      <a:pt x="703263" y="183082"/>
                      <a:pt x="679960" y="183242"/>
                    </a:cubicBezTo>
                    <a:cubicBezTo>
                      <a:pt x="660646" y="183361"/>
                      <a:pt x="641452" y="179092"/>
                      <a:pt x="622817" y="172508"/>
                    </a:cubicBezTo>
                    <a:cubicBezTo>
                      <a:pt x="613200" y="169116"/>
                      <a:pt x="607414" y="164567"/>
                      <a:pt x="607295" y="154630"/>
                    </a:cubicBezTo>
                    <a:cubicBezTo>
                      <a:pt x="607175" y="145094"/>
                      <a:pt x="601987" y="142979"/>
                      <a:pt x="593807" y="143218"/>
                    </a:cubicBezTo>
                    <a:cubicBezTo>
                      <a:pt x="588300" y="143378"/>
                      <a:pt x="582754" y="142939"/>
                      <a:pt x="577287" y="142181"/>
                    </a:cubicBezTo>
                    <a:cubicBezTo>
                      <a:pt x="563001" y="140146"/>
                      <a:pt x="550312" y="142181"/>
                      <a:pt x="541174" y="154750"/>
                    </a:cubicBezTo>
                    <a:cubicBezTo>
                      <a:pt x="538540" y="158382"/>
                      <a:pt x="534670" y="158821"/>
                      <a:pt x="530440" y="159140"/>
                    </a:cubicBezTo>
                    <a:cubicBezTo>
                      <a:pt x="503665" y="161015"/>
                      <a:pt x="476929" y="163170"/>
                      <a:pt x="450912" y="170512"/>
                    </a:cubicBezTo>
                    <a:cubicBezTo>
                      <a:pt x="444367" y="172348"/>
                      <a:pt x="441015" y="174184"/>
                      <a:pt x="441175" y="181925"/>
                    </a:cubicBezTo>
                    <a:cubicBezTo>
                      <a:pt x="441574" y="201318"/>
                      <a:pt x="432596" y="210775"/>
                      <a:pt x="412524" y="213409"/>
                    </a:cubicBezTo>
                    <a:cubicBezTo>
                      <a:pt x="401232" y="214885"/>
                      <a:pt x="389899" y="216122"/>
                      <a:pt x="378527" y="217240"/>
                    </a:cubicBezTo>
                    <a:cubicBezTo>
                      <a:pt x="374017" y="217679"/>
                      <a:pt x="370027" y="219035"/>
                      <a:pt x="366316" y="221709"/>
                    </a:cubicBezTo>
                    <a:cubicBezTo>
                      <a:pt x="350993" y="232643"/>
                      <a:pt x="350634" y="232682"/>
                      <a:pt x="355422" y="250719"/>
                    </a:cubicBezTo>
                    <a:cubicBezTo>
                      <a:pt x="356859" y="256066"/>
                      <a:pt x="355502" y="258181"/>
                      <a:pt x="351432" y="261293"/>
                    </a:cubicBezTo>
                    <a:cubicBezTo>
                      <a:pt x="340778" y="269354"/>
                      <a:pt x="328287" y="269873"/>
                      <a:pt x="315997" y="271509"/>
                    </a:cubicBezTo>
                    <a:cubicBezTo>
                      <a:pt x="310531" y="272227"/>
                      <a:pt x="305063" y="272866"/>
                      <a:pt x="299637" y="273743"/>
                    </a:cubicBezTo>
                    <a:cubicBezTo>
                      <a:pt x="276772" y="277454"/>
                      <a:pt x="275654" y="277415"/>
                      <a:pt x="274378" y="300678"/>
                    </a:cubicBezTo>
                    <a:cubicBezTo>
                      <a:pt x="273500" y="316760"/>
                      <a:pt x="269190" y="327613"/>
                      <a:pt x="254705" y="337270"/>
                    </a:cubicBezTo>
                    <a:cubicBezTo>
                      <a:pt x="240020" y="347047"/>
                      <a:pt x="228927" y="362290"/>
                      <a:pt x="216517" y="375338"/>
                    </a:cubicBezTo>
                    <a:cubicBezTo>
                      <a:pt x="207379" y="384955"/>
                      <a:pt x="197364" y="393574"/>
                      <a:pt x="187786" y="402752"/>
                    </a:cubicBezTo>
                    <a:cubicBezTo>
                      <a:pt x="174578" y="415402"/>
                      <a:pt x="159335" y="421467"/>
                      <a:pt x="140101" y="421667"/>
                    </a:cubicBezTo>
                    <a:cubicBezTo>
                      <a:pt x="146725" y="411331"/>
                      <a:pt x="152551" y="401236"/>
                      <a:pt x="159375" y="391898"/>
                    </a:cubicBezTo>
                    <a:cubicBezTo>
                      <a:pt x="165360" y="383678"/>
                      <a:pt x="161211" y="376376"/>
                      <a:pt x="158537" y="369073"/>
                    </a:cubicBezTo>
                    <a:cubicBezTo>
                      <a:pt x="156063" y="362290"/>
                      <a:pt x="149439" y="364844"/>
                      <a:pt x="145010" y="365522"/>
                    </a:cubicBezTo>
                    <a:cubicBezTo>
                      <a:pt x="131283" y="367677"/>
                      <a:pt x="121426" y="363607"/>
                      <a:pt x="115880" y="350518"/>
                    </a:cubicBezTo>
                    <a:cubicBezTo>
                      <a:pt x="115601" y="349840"/>
                      <a:pt x="115042" y="349321"/>
                      <a:pt x="114643" y="348683"/>
                    </a:cubicBezTo>
                    <a:cubicBezTo>
                      <a:pt x="95728" y="321428"/>
                      <a:pt x="95409" y="321109"/>
                      <a:pt x="119232" y="298125"/>
                    </a:cubicBezTo>
                    <a:cubicBezTo>
                      <a:pt x="130963" y="286832"/>
                      <a:pt x="142615" y="274342"/>
                      <a:pt x="161091" y="274462"/>
                    </a:cubicBezTo>
                    <a:cubicBezTo>
                      <a:pt x="162448" y="274462"/>
                      <a:pt x="164603" y="273903"/>
                      <a:pt x="165042" y="272986"/>
                    </a:cubicBezTo>
                    <a:cubicBezTo>
                      <a:pt x="172504" y="256864"/>
                      <a:pt x="188305" y="244135"/>
                      <a:pt x="183876" y="223185"/>
                    </a:cubicBezTo>
                    <a:cubicBezTo>
                      <a:pt x="178648" y="198605"/>
                      <a:pt x="179128" y="198645"/>
                      <a:pt x="201833" y="188190"/>
                    </a:cubicBezTo>
                    <a:cubicBezTo>
                      <a:pt x="214522" y="182364"/>
                      <a:pt x="226932" y="175939"/>
                      <a:pt x="239542" y="170034"/>
                    </a:cubicBezTo>
                    <a:cubicBezTo>
                      <a:pt x="245088" y="167440"/>
                      <a:pt x="248201" y="163888"/>
                      <a:pt x="247881" y="157304"/>
                    </a:cubicBezTo>
                    <a:cubicBezTo>
                      <a:pt x="247602" y="151798"/>
                      <a:pt x="248719" y="146251"/>
                      <a:pt x="248400" y="140784"/>
                    </a:cubicBezTo>
                    <a:cubicBezTo>
                      <a:pt x="247842" y="130808"/>
                      <a:pt x="253667" y="119515"/>
                      <a:pt x="241656" y="111734"/>
                    </a:cubicBezTo>
                    <a:cubicBezTo>
                      <a:pt x="232878" y="106108"/>
                      <a:pt x="227331" y="95613"/>
                      <a:pt x="215081" y="93379"/>
                    </a:cubicBezTo>
                    <a:cubicBezTo>
                      <a:pt x="227531" y="88869"/>
                      <a:pt x="240061" y="84480"/>
                      <a:pt x="252470" y="79771"/>
                    </a:cubicBezTo>
                    <a:cubicBezTo>
                      <a:pt x="305702" y="59460"/>
                      <a:pt x="360251" y="43379"/>
                      <a:pt x="415717" y="30450"/>
                    </a:cubicBezTo>
                    <a:cubicBezTo>
                      <a:pt x="464080" y="19158"/>
                      <a:pt x="513321" y="13212"/>
                      <a:pt x="562563" y="7226"/>
                    </a:cubicBezTo>
                    <a:cubicBezTo>
                      <a:pt x="605399" y="2019"/>
                      <a:pt x="648256" y="-266"/>
                      <a:pt x="691048" y="2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395" name="Google Shape;395;p55"/>
          <p:cNvSpPr txBox="1"/>
          <p:nvPr/>
        </p:nvSpPr>
        <p:spPr>
          <a:xfrm>
            <a:off x="8476696" y="6494194"/>
            <a:ext cx="255729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Zero Waste Scotland</a:t>
            </a:r>
            <a:endParaRPr sz="14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82894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2" name="Google Shape;402;p15"/>
          <p:cNvSpPr txBox="1"/>
          <p:nvPr/>
        </p:nvSpPr>
        <p:spPr>
          <a:xfrm>
            <a:off x="2790588" y="987093"/>
            <a:ext cx="8669575" cy="4946941"/>
          </a:xfrm>
          <a:prstGeom prst="rect">
            <a:avLst/>
          </a:prstGeom>
          <a:noFill/>
          <a:ln>
            <a:noFill/>
          </a:ln>
        </p:spPr>
        <p:txBody>
          <a:bodyPr spcFirstLastPara="1" wrap="square" lIns="91425" tIns="45700" rIns="91425" bIns="45700" anchor="t" anchorCtr="0">
            <a:normAutofit/>
          </a:bodyPr>
          <a:lstStyle/>
          <a:p>
            <a:pPr marL="571500" marR="0" lvl="0" indent="-571500" algn="l" rtl="0">
              <a:spcBef>
                <a:spcPts val="0"/>
              </a:spcBef>
              <a:spcAft>
                <a:spcPts val="0"/>
              </a:spcAft>
              <a:buClr>
                <a:srgbClr val="7F7F7F"/>
              </a:buClr>
              <a:buSzPts val="2220"/>
              <a:buFont typeface="Arial"/>
              <a:buChar char="•"/>
            </a:pPr>
            <a:r>
              <a:rPr lang="en-US" sz="2400" dirty="0">
                <a:solidFill>
                  <a:srgbClr val="7030A0"/>
                </a:solidFill>
                <a:sym typeface="Arial"/>
              </a:rPr>
              <a:t>You have learned that all staff have a role to play in the successful implementation of food waste management.</a:t>
            </a:r>
          </a:p>
          <a:p>
            <a:pPr marL="571500" marR="0" lvl="0" indent="-571500" algn="l" rtl="0">
              <a:spcBef>
                <a:spcPts val="0"/>
              </a:spcBef>
              <a:spcAft>
                <a:spcPts val="0"/>
              </a:spcAft>
              <a:buClr>
                <a:srgbClr val="7F7F7F"/>
              </a:buClr>
              <a:buSzPts val="2220"/>
              <a:buFont typeface="Arial"/>
              <a:buChar char="•"/>
            </a:pPr>
            <a:endParaRPr sz="2400" dirty="0">
              <a:solidFill>
                <a:srgbClr val="7030A0"/>
              </a:solidFill>
            </a:endParaRPr>
          </a:p>
          <a:p>
            <a:pPr marL="571500" marR="0" lvl="0" indent="-571500" algn="l" rtl="0">
              <a:spcBef>
                <a:spcPts val="0"/>
              </a:spcBef>
              <a:spcAft>
                <a:spcPts val="0"/>
              </a:spcAft>
              <a:buClr>
                <a:srgbClr val="7F7F7F"/>
              </a:buClr>
              <a:buSzPts val="2220"/>
              <a:buFont typeface="Arial"/>
              <a:buChar char="•"/>
            </a:pPr>
            <a:r>
              <a:rPr lang="en-US" sz="2400" dirty="0">
                <a:solidFill>
                  <a:srgbClr val="7030A0"/>
                </a:solidFill>
                <a:sym typeface="Arial"/>
              </a:rPr>
              <a:t>You have understood the importance of having a food waste champion to help guide the food waste management journey, but staff engagement is essential and must still be delegated tasks to enable a smooth and well-integrated food waste system. </a:t>
            </a:r>
            <a:br>
              <a:rPr lang="en-US" sz="2400" dirty="0">
                <a:solidFill>
                  <a:srgbClr val="7030A0"/>
                </a:solidFill>
                <a:sym typeface="Arial"/>
              </a:rPr>
            </a:br>
            <a:endParaRPr sz="2400" dirty="0">
              <a:solidFill>
                <a:srgbClr val="7030A0"/>
              </a:solidFill>
              <a:sym typeface="Arial"/>
            </a:endParaRPr>
          </a:p>
          <a:p>
            <a:pPr marL="571500" marR="0" lvl="0" indent="-571500" algn="l" rtl="0">
              <a:spcBef>
                <a:spcPts val="0"/>
              </a:spcBef>
              <a:spcAft>
                <a:spcPts val="0"/>
              </a:spcAft>
              <a:buClr>
                <a:srgbClr val="7F7F7F"/>
              </a:buClr>
              <a:buSzPts val="2220"/>
              <a:buFont typeface="Arial"/>
              <a:buChar char="•"/>
            </a:pPr>
            <a:r>
              <a:rPr lang="en-US" sz="2400" dirty="0">
                <a:solidFill>
                  <a:srgbClr val="7030A0"/>
                </a:solidFill>
                <a:sym typeface="Arial"/>
              </a:rPr>
              <a:t>These practices offer clear benefits to the business including increasing profitability and reducing costs while also reducing the environmental impact. </a:t>
            </a:r>
            <a:endParaRPr sz="2400" dirty="0">
              <a:solidFill>
                <a:srgbClr val="7030A0"/>
              </a:solidFill>
              <a:sym typeface="Arial"/>
            </a:endParaRPr>
          </a:p>
        </p:txBody>
      </p:sp>
      <p:pic>
        <p:nvPicPr>
          <p:cNvPr id="403" name="Google Shape;403;p15"/>
          <p:cNvPicPr preferRelativeResize="0"/>
          <p:nvPr/>
        </p:nvPicPr>
        <p:blipFill rotWithShape="1">
          <a:blip r:embed="rId3">
            <a:alphaModFix/>
          </a:blip>
          <a:srcRect l="6499" r="60729"/>
          <a:stretch/>
        </p:blipFill>
        <p:spPr>
          <a:xfrm>
            <a:off x="0" y="812800"/>
            <a:ext cx="2480733" cy="5545667"/>
          </a:xfrm>
          <a:prstGeom prst="rect">
            <a:avLst/>
          </a:prstGeom>
          <a:noFill/>
          <a:ln>
            <a:noFill/>
          </a:ln>
        </p:spPr>
      </p:pic>
      <p:sp>
        <p:nvSpPr>
          <p:cNvPr id="2" name="Title 1">
            <a:extLst>
              <a:ext uri="{FF2B5EF4-FFF2-40B4-BE49-F238E27FC236}">
                <a16:creationId xmlns:a16="http://schemas.microsoft.com/office/drawing/2014/main" id="{FD817AC8-07B2-F353-2A90-7D5C181F2CC7}"/>
              </a:ext>
            </a:extLst>
          </p:cNvPr>
          <p:cNvSpPr txBox="1">
            <a:spLocks/>
          </p:cNvSpPr>
          <p:nvPr/>
        </p:nvSpPr>
        <p:spPr>
          <a:xfrm>
            <a:off x="0" y="1"/>
            <a:ext cx="11569700" cy="744007"/>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Conclusion – Unit 2.1</a:t>
            </a:r>
          </a:p>
        </p:txBody>
      </p:sp>
    </p:spTree>
    <p:extLst>
      <p:ext uri="{BB962C8B-B14F-4D97-AF65-F5344CB8AC3E}">
        <p14:creationId xmlns:p14="http://schemas.microsoft.com/office/powerpoint/2010/main" val="1087126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29724-C43C-9CDE-B57F-158AE213F675}"/>
              </a:ext>
            </a:extLst>
          </p:cNvPr>
          <p:cNvSpPr>
            <a:spLocks noGrp="1"/>
          </p:cNvSpPr>
          <p:nvPr>
            <p:ph type="ctrTitle"/>
          </p:nvPr>
        </p:nvSpPr>
        <p:spPr/>
        <p:txBody>
          <a:bodyPr/>
          <a:lstStyle/>
          <a:p>
            <a:r>
              <a:rPr lang="en-GB" dirty="0"/>
              <a:t>Unit 2.2 – Categories of Food Waste</a:t>
            </a:r>
          </a:p>
        </p:txBody>
      </p:sp>
    </p:spTree>
    <p:extLst>
      <p:ext uri="{BB962C8B-B14F-4D97-AF65-F5344CB8AC3E}">
        <p14:creationId xmlns:p14="http://schemas.microsoft.com/office/powerpoint/2010/main" val="1567623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97FCE-DAF1-3661-789B-6D0E0D7FA4A2}"/>
              </a:ext>
            </a:extLst>
          </p:cNvPr>
          <p:cNvSpPr>
            <a:spLocks noGrp="1"/>
          </p:cNvSpPr>
          <p:nvPr>
            <p:ph type="title"/>
          </p:nvPr>
        </p:nvSpPr>
        <p:spPr/>
        <p:txBody>
          <a:bodyPr/>
          <a:lstStyle/>
          <a:p>
            <a:r>
              <a:rPr lang="en-GB" b="1" dirty="0">
                <a:latin typeface="+mn-lt"/>
              </a:rPr>
              <a:t>Unit 2.2 - Categories of food waste</a:t>
            </a:r>
          </a:p>
        </p:txBody>
      </p:sp>
      <p:sp>
        <p:nvSpPr>
          <p:cNvPr id="3" name="Content Placeholder 2">
            <a:extLst>
              <a:ext uri="{FF2B5EF4-FFF2-40B4-BE49-F238E27FC236}">
                <a16:creationId xmlns:a16="http://schemas.microsoft.com/office/drawing/2014/main" id="{AB56FEB6-9058-A7A0-3462-D24C770AE397}"/>
              </a:ext>
            </a:extLst>
          </p:cNvPr>
          <p:cNvSpPr>
            <a:spLocks noGrp="1"/>
          </p:cNvSpPr>
          <p:nvPr>
            <p:ph idx="1"/>
          </p:nvPr>
        </p:nvSpPr>
        <p:spPr>
          <a:xfrm>
            <a:off x="695324" y="873125"/>
            <a:ext cx="7936443" cy="5184775"/>
          </a:xfrm>
        </p:spPr>
        <p:txBody>
          <a:bodyPr/>
          <a:lstStyle/>
          <a:p>
            <a:r>
              <a:rPr lang="en-US" dirty="0"/>
              <a:t>In the EU, 11 million </a:t>
            </a:r>
            <a:r>
              <a:rPr lang="en-US" dirty="0" err="1"/>
              <a:t>tonnes</a:t>
            </a:r>
            <a:r>
              <a:rPr lang="en-US" dirty="0"/>
              <a:t> of food is wasted annually in the hospitality and food service sector</a:t>
            </a:r>
          </a:p>
          <a:p>
            <a:endParaRPr lang="en-US" dirty="0"/>
          </a:p>
          <a:p>
            <a:r>
              <a:rPr lang="en-US" dirty="0"/>
              <a:t>This contributes 12% of all EU food waste</a:t>
            </a:r>
          </a:p>
          <a:p>
            <a:r>
              <a:rPr lang="en-US" dirty="0"/>
              <a:t> </a:t>
            </a:r>
          </a:p>
          <a:p>
            <a:r>
              <a:rPr lang="en-US" dirty="0"/>
              <a:t>Food waste reduction is vital in the transition to a circular economy</a:t>
            </a:r>
          </a:p>
          <a:p>
            <a:endParaRPr lang="en-US" dirty="0"/>
          </a:p>
          <a:p>
            <a:r>
              <a:rPr lang="en-US" dirty="0"/>
              <a:t>Sources of food waste in a hospitality setting can be broken down into 3 main categories, can you think what they may be?</a:t>
            </a:r>
          </a:p>
          <a:p>
            <a:endParaRPr lang="en-US" dirty="0"/>
          </a:p>
          <a:p>
            <a:endParaRPr lang="en-GB" dirty="0"/>
          </a:p>
        </p:txBody>
      </p:sp>
      <p:pic>
        <p:nvPicPr>
          <p:cNvPr id="4" name="Google Shape;131;p8" descr="A group of people eating food&#10;&#10;Description automatically generated with low confidence">
            <a:extLst>
              <a:ext uri="{FF2B5EF4-FFF2-40B4-BE49-F238E27FC236}">
                <a16:creationId xmlns:a16="http://schemas.microsoft.com/office/drawing/2014/main" id="{8FFD41FC-F51F-BDE9-C486-34DFFB73D8FC}"/>
              </a:ext>
            </a:extLst>
          </p:cNvPr>
          <p:cNvPicPr preferRelativeResize="0"/>
          <p:nvPr/>
        </p:nvPicPr>
        <p:blipFill rotWithShape="1">
          <a:blip r:embed="rId2">
            <a:alphaModFix/>
          </a:blip>
          <a:srcRect l="32740" r="37269"/>
          <a:stretch/>
        </p:blipFill>
        <p:spPr>
          <a:xfrm>
            <a:off x="9829801" y="-1"/>
            <a:ext cx="2362200" cy="6358467"/>
          </a:xfrm>
          <a:prstGeom prst="rect">
            <a:avLst/>
          </a:prstGeom>
          <a:noFill/>
          <a:ln>
            <a:noFill/>
          </a:ln>
        </p:spPr>
      </p:pic>
    </p:spTree>
    <p:extLst>
      <p:ext uri="{BB962C8B-B14F-4D97-AF65-F5344CB8AC3E}">
        <p14:creationId xmlns:p14="http://schemas.microsoft.com/office/powerpoint/2010/main" val="1753666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AEBA2-7869-6C63-542C-9249DDA095BD}"/>
              </a:ext>
            </a:extLst>
          </p:cNvPr>
          <p:cNvSpPr>
            <a:spLocks noGrp="1"/>
          </p:cNvSpPr>
          <p:nvPr>
            <p:ph type="title"/>
          </p:nvPr>
        </p:nvSpPr>
        <p:spPr/>
        <p:txBody>
          <a:bodyPr/>
          <a:lstStyle/>
          <a:p>
            <a:r>
              <a:rPr lang="en-GB" dirty="0"/>
              <a:t>Units and competences</a:t>
            </a:r>
          </a:p>
        </p:txBody>
      </p:sp>
      <p:sp>
        <p:nvSpPr>
          <p:cNvPr id="3" name="Content Placeholder 2">
            <a:extLst>
              <a:ext uri="{FF2B5EF4-FFF2-40B4-BE49-F238E27FC236}">
                <a16:creationId xmlns:a16="http://schemas.microsoft.com/office/drawing/2014/main" id="{E8ACF7DB-0FB0-CE81-BE95-18827E8DAB07}"/>
              </a:ext>
            </a:extLst>
          </p:cNvPr>
          <p:cNvSpPr>
            <a:spLocks noGrp="1"/>
          </p:cNvSpPr>
          <p:nvPr>
            <p:ph idx="1"/>
          </p:nvPr>
        </p:nvSpPr>
        <p:spPr>
          <a:xfrm>
            <a:off x="695324" y="873125"/>
            <a:ext cx="10764839" cy="1077595"/>
          </a:xfrm>
        </p:spPr>
        <p:txBody>
          <a:bodyPr/>
          <a:lstStyle/>
          <a:p>
            <a:r>
              <a:rPr lang="en-GB" dirty="0"/>
              <a:t>This module contains 5 distinct units – all within this presentation</a:t>
            </a:r>
          </a:p>
          <a:p>
            <a:r>
              <a:rPr lang="en-GB" dirty="0"/>
              <a:t>The units and their competences are as follows:</a:t>
            </a:r>
          </a:p>
          <a:p>
            <a:endParaRPr lang="en-GB" dirty="0"/>
          </a:p>
        </p:txBody>
      </p:sp>
      <p:graphicFrame>
        <p:nvGraphicFramePr>
          <p:cNvPr id="4" name="Table 4">
            <a:extLst>
              <a:ext uri="{FF2B5EF4-FFF2-40B4-BE49-F238E27FC236}">
                <a16:creationId xmlns:a16="http://schemas.microsoft.com/office/drawing/2014/main" id="{79CEBF4C-905C-25E8-5E94-B454900E405E}"/>
              </a:ext>
            </a:extLst>
          </p:cNvPr>
          <p:cNvGraphicFramePr>
            <a:graphicFrameLocks noGrp="1"/>
          </p:cNvGraphicFramePr>
          <p:nvPr>
            <p:extLst>
              <p:ext uri="{D42A27DB-BD31-4B8C-83A1-F6EECF244321}">
                <p14:modId xmlns:p14="http://schemas.microsoft.com/office/powerpoint/2010/main" val="1137179940"/>
              </p:ext>
            </p:extLst>
          </p:nvPr>
        </p:nvGraphicFramePr>
        <p:xfrm>
          <a:off x="2032000" y="1882595"/>
          <a:ext cx="8128000" cy="40233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436669859"/>
                    </a:ext>
                  </a:extLst>
                </a:gridCol>
                <a:gridCol w="1625600">
                  <a:extLst>
                    <a:ext uri="{9D8B030D-6E8A-4147-A177-3AD203B41FA5}">
                      <a16:colId xmlns:a16="http://schemas.microsoft.com/office/drawing/2014/main" val="4287233115"/>
                    </a:ext>
                  </a:extLst>
                </a:gridCol>
                <a:gridCol w="1625600">
                  <a:extLst>
                    <a:ext uri="{9D8B030D-6E8A-4147-A177-3AD203B41FA5}">
                      <a16:colId xmlns:a16="http://schemas.microsoft.com/office/drawing/2014/main" val="1888808137"/>
                    </a:ext>
                  </a:extLst>
                </a:gridCol>
                <a:gridCol w="1625600">
                  <a:extLst>
                    <a:ext uri="{9D8B030D-6E8A-4147-A177-3AD203B41FA5}">
                      <a16:colId xmlns:a16="http://schemas.microsoft.com/office/drawing/2014/main" val="3871156623"/>
                    </a:ext>
                  </a:extLst>
                </a:gridCol>
                <a:gridCol w="1625600">
                  <a:extLst>
                    <a:ext uri="{9D8B030D-6E8A-4147-A177-3AD203B41FA5}">
                      <a16:colId xmlns:a16="http://schemas.microsoft.com/office/drawing/2014/main" val="636602738"/>
                    </a:ext>
                  </a:extLst>
                </a:gridCol>
              </a:tblGrid>
              <a:tr h="370840">
                <a:tc>
                  <a:txBody>
                    <a:bodyPr/>
                    <a:lstStyle/>
                    <a:p>
                      <a:r>
                        <a:rPr lang="en-GB" sz="1200" dirty="0"/>
                        <a:t>2.1 Staff and the Business</a:t>
                      </a:r>
                    </a:p>
                  </a:txBody>
                  <a:tcPr/>
                </a:tc>
                <a:tc>
                  <a:txBody>
                    <a:bodyPr/>
                    <a:lstStyle/>
                    <a:p>
                      <a:r>
                        <a:rPr lang="en-GB" sz="1200" dirty="0"/>
                        <a:t>2.2 Categories of Food waste</a:t>
                      </a:r>
                    </a:p>
                  </a:txBody>
                  <a:tcPr/>
                </a:tc>
                <a:tc>
                  <a:txBody>
                    <a:bodyPr/>
                    <a:lstStyle/>
                    <a:p>
                      <a:r>
                        <a:rPr lang="en-GB" sz="1200" dirty="0"/>
                        <a:t>2.3 Cost of Food Waste</a:t>
                      </a:r>
                    </a:p>
                  </a:txBody>
                  <a:tcPr/>
                </a:tc>
                <a:tc>
                  <a:txBody>
                    <a:bodyPr/>
                    <a:lstStyle/>
                    <a:p>
                      <a:r>
                        <a:rPr lang="en-GB" sz="1200" dirty="0"/>
                        <a:t>2.4 What Happens to Food Waste</a:t>
                      </a:r>
                    </a:p>
                  </a:txBody>
                  <a:tcPr/>
                </a:tc>
                <a:tc>
                  <a:txBody>
                    <a:bodyPr/>
                    <a:lstStyle/>
                    <a:p>
                      <a:r>
                        <a:rPr lang="en-GB" sz="1200" dirty="0"/>
                        <a:t>2.5 Packaging and Sustainability</a:t>
                      </a:r>
                    </a:p>
                  </a:txBody>
                  <a:tcPr/>
                </a:tc>
                <a:extLst>
                  <a:ext uri="{0D108BD9-81ED-4DB2-BD59-A6C34878D82A}">
                    <a16:rowId xmlns:a16="http://schemas.microsoft.com/office/drawing/2014/main" val="1678244610"/>
                  </a:ext>
                </a:extLst>
              </a:tr>
              <a:tr h="370840">
                <a:tc>
                  <a:txBody>
                    <a:bodyPr/>
                    <a:lstStyle/>
                    <a:p>
                      <a:r>
                        <a:rPr lang="en-US" sz="1200" dirty="0"/>
                        <a:t>To identify tasks and opportunities members of the team can apply in order to reduce food waste.</a:t>
                      </a:r>
                    </a:p>
                    <a:p>
                      <a:endParaRPr lang="en-US" sz="1200" dirty="0"/>
                    </a:p>
                    <a:p>
                      <a:r>
                        <a:rPr lang="en-US" sz="1200" dirty="0"/>
                        <a:t>Understand the importance of a food waste champion and the role they play within a hospitality </a:t>
                      </a:r>
                      <a:r>
                        <a:rPr lang="en-US" sz="1200" dirty="0" err="1"/>
                        <a:t>organisation</a:t>
                      </a:r>
                      <a:endParaRPr lang="en-US" sz="1200" dirty="0"/>
                    </a:p>
                    <a:p>
                      <a:endParaRPr lang="en-GB" sz="1200" dirty="0"/>
                    </a:p>
                  </a:txBody>
                  <a:tcPr/>
                </a:tc>
                <a:tc>
                  <a:txBody>
                    <a:bodyPr/>
                    <a:lstStyle/>
                    <a:p>
                      <a:r>
                        <a:rPr lang="en-US" sz="1200" dirty="0"/>
                        <a:t>To be able to </a:t>
                      </a:r>
                      <a:r>
                        <a:rPr lang="en-US" sz="1200" dirty="0" err="1"/>
                        <a:t>recognise</a:t>
                      </a:r>
                      <a:r>
                        <a:rPr lang="en-US" sz="1200" dirty="0"/>
                        <a:t> food waste categories</a:t>
                      </a:r>
                    </a:p>
                    <a:p>
                      <a:r>
                        <a:rPr lang="en-US" sz="1200" dirty="0"/>
                        <a:t>To identify the source of waste for each category</a:t>
                      </a:r>
                    </a:p>
                    <a:p>
                      <a:endParaRPr lang="en-US" sz="1200" dirty="0"/>
                    </a:p>
                    <a:p>
                      <a:r>
                        <a:rPr lang="en-US" sz="1200" dirty="0"/>
                        <a:t>Understand the role staff members play in measuring and reducing the waste in each category</a:t>
                      </a:r>
                    </a:p>
                    <a:p>
                      <a:endParaRPr lang="en-GB" sz="1200" dirty="0"/>
                    </a:p>
                  </a:txBody>
                  <a:tcPr/>
                </a:tc>
                <a:tc>
                  <a:txBody>
                    <a:bodyPr/>
                    <a:lstStyle/>
                    <a:p>
                      <a:r>
                        <a:rPr lang="en-US" sz="1200" dirty="0"/>
                        <a:t>To understand the hidden cost of food waste to the business and the environment</a:t>
                      </a:r>
                    </a:p>
                    <a:p>
                      <a:endParaRPr lang="en-US" sz="1200" dirty="0"/>
                    </a:p>
                    <a:p>
                      <a:r>
                        <a:rPr lang="en-US" sz="1200" dirty="0"/>
                        <a:t>To be able to calculate and apply food waste calculations and savings calculations </a:t>
                      </a:r>
                    </a:p>
                    <a:p>
                      <a:endParaRPr lang="en-GB" sz="1200" dirty="0"/>
                    </a:p>
                  </a:txBody>
                  <a:tcPr/>
                </a:tc>
                <a:tc>
                  <a:txBody>
                    <a:bodyPr/>
                    <a:lstStyle/>
                    <a:p>
                      <a:r>
                        <a:rPr lang="en-US" sz="1200" dirty="0"/>
                        <a:t>To be able to describe each stage of the food waste hierarchy</a:t>
                      </a:r>
                    </a:p>
                    <a:p>
                      <a:endParaRPr lang="en-US" sz="1200" dirty="0"/>
                    </a:p>
                    <a:p>
                      <a:r>
                        <a:rPr lang="en-US" sz="1200" dirty="0"/>
                        <a:t>To understand the benefits and drawbacks of each section of the hierarchy</a:t>
                      </a:r>
                    </a:p>
                    <a:p>
                      <a:endParaRPr lang="en-US" sz="1200" dirty="0"/>
                    </a:p>
                    <a:p>
                      <a:r>
                        <a:rPr lang="en-US" sz="1200" dirty="0"/>
                        <a:t>To identify how those working within a hospitality </a:t>
                      </a:r>
                      <a:r>
                        <a:rPr lang="en-US" sz="1200" dirty="0" err="1"/>
                        <a:t>organisation</a:t>
                      </a:r>
                      <a:r>
                        <a:rPr lang="en-US" sz="1200" dirty="0"/>
                        <a:t> are responsible and can take action to follow the food waste hierarchy </a:t>
                      </a:r>
                    </a:p>
                    <a:p>
                      <a:endParaRPr lang="en-GB" sz="1200" dirty="0"/>
                    </a:p>
                  </a:txBody>
                  <a:tcPr/>
                </a:tc>
                <a:tc>
                  <a:txBody>
                    <a:bodyPr/>
                    <a:lstStyle/>
                    <a:p>
                      <a:r>
                        <a:rPr lang="en-US" sz="1200" dirty="0"/>
                        <a:t>To be able to identify different types of sustainable packaging and packaging that helps extend the freshness of food</a:t>
                      </a:r>
                    </a:p>
                    <a:p>
                      <a:endParaRPr lang="en-US" sz="1200" dirty="0"/>
                    </a:p>
                    <a:p>
                      <a:r>
                        <a:rPr lang="en-US" sz="1200" dirty="0"/>
                        <a:t>To understand the importance of storing food correctly and efficiently to avoid food perishing </a:t>
                      </a:r>
                    </a:p>
                    <a:p>
                      <a:endParaRPr lang="en-US" sz="1200" dirty="0"/>
                    </a:p>
                    <a:p>
                      <a:r>
                        <a:rPr lang="en-US" sz="1200" dirty="0"/>
                        <a:t>To explore the ideas of reuse and recycle and identify steps the hospitality can take to carry this out</a:t>
                      </a:r>
                    </a:p>
                    <a:p>
                      <a:endParaRPr lang="en-GB" sz="1200" dirty="0"/>
                    </a:p>
                  </a:txBody>
                  <a:tcPr/>
                </a:tc>
                <a:extLst>
                  <a:ext uri="{0D108BD9-81ED-4DB2-BD59-A6C34878D82A}">
                    <a16:rowId xmlns:a16="http://schemas.microsoft.com/office/drawing/2014/main" val="3685562310"/>
                  </a:ext>
                </a:extLst>
              </a:tr>
            </a:tbl>
          </a:graphicData>
        </a:graphic>
      </p:graphicFrame>
    </p:spTree>
    <p:extLst>
      <p:ext uri="{BB962C8B-B14F-4D97-AF65-F5344CB8AC3E}">
        <p14:creationId xmlns:p14="http://schemas.microsoft.com/office/powerpoint/2010/main" val="4189539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1" name="Google Shape;141;p9"/>
          <p:cNvSpPr txBox="1">
            <a:spLocks noGrp="1"/>
          </p:cNvSpPr>
          <p:nvPr>
            <p:ph type="body" idx="1"/>
          </p:nvPr>
        </p:nvSpPr>
        <p:spPr>
          <a:xfrm>
            <a:off x="323529" y="339509"/>
            <a:ext cx="11573197" cy="72424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4800"/>
              <a:buNone/>
            </a:pPr>
            <a:r>
              <a:rPr lang="en-GB" sz="4400" b="1">
                <a:solidFill>
                  <a:schemeClr val="dk1"/>
                </a:solidFill>
                <a:latin typeface="Arial"/>
                <a:ea typeface="Arial"/>
                <a:cs typeface="Arial"/>
                <a:sym typeface="Arial"/>
              </a:rPr>
              <a:t>Categories of food waste</a:t>
            </a:r>
            <a:endParaRPr sz="4800"/>
          </a:p>
        </p:txBody>
      </p:sp>
      <p:sp>
        <p:nvSpPr>
          <p:cNvPr id="142" name="Google Shape;142;p9"/>
          <p:cNvSpPr/>
          <p:nvPr/>
        </p:nvSpPr>
        <p:spPr>
          <a:xfrm>
            <a:off x="5114112" y="1859612"/>
            <a:ext cx="1984982" cy="198498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43" name="Google Shape;143;p9"/>
          <p:cNvSpPr/>
          <p:nvPr/>
        </p:nvSpPr>
        <p:spPr>
          <a:xfrm>
            <a:off x="8832552" y="4016108"/>
            <a:ext cx="1984982" cy="198498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44" name="Google Shape;144;p9"/>
          <p:cNvSpPr/>
          <p:nvPr/>
        </p:nvSpPr>
        <p:spPr>
          <a:xfrm>
            <a:off x="1394928" y="4016108"/>
            <a:ext cx="1984982" cy="198498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45" name="Google Shape;145;p9"/>
          <p:cNvSpPr txBox="1"/>
          <p:nvPr/>
        </p:nvSpPr>
        <p:spPr>
          <a:xfrm>
            <a:off x="5374928" y="2590493"/>
            <a:ext cx="1501429" cy="5232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Plate waste picture</a:t>
            </a:r>
            <a:endParaRPr sz="1400" b="1" i="0" u="none" strike="noStrike" cap="none">
              <a:solidFill>
                <a:schemeClr val="lt1"/>
              </a:solidFill>
              <a:latin typeface="Arial"/>
              <a:ea typeface="Arial"/>
              <a:cs typeface="Arial"/>
              <a:sym typeface="Arial"/>
            </a:endParaRPr>
          </a:p>
        </p:txBody>
      </p:sp>
      <p:sp>
        <p:nvSpPr>
          <p:cNvPr id="146" name="Google Shape;146;p9"/>
          <p:cNvSpPr txBox="1"/>
          <p:nvPr/>
        </p:nvSpPr>
        <p:spPr>
          <a:xfrm>
            <a:off x="1636704" y="4746989"/>
            <a:ext cx="1501429" cy="5232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Preparation waste picture</a:t>
            </a:r>
            <a:endParaRPr sz="1400" b="1" i="0" u="none" strike="noStrike" cap="none">
              <a:solidFill>
                <a:schemeClr val="lt1"/>
              </a:solidFill>
              <a:latin typeface="Arial"/>
              <a:ea typeface="Arial"/>
              <a:cs typeface="Arial"/>
              <a:sym typeface="Arial"/>
            </a:endParaRPr>
          </a:p>
        </p:txBody>
      </p:sp>
      <p:sp>
        <p:nvSpPr>
          <p:cNvPr id="147" name="Google Shape;147;p9"/>
          <p:cNvSpPr txBox="1"/>
          <p:nvPr/>
        </p:nvSpPr>
        <p:spPr>
          <a:xfrm>
            <a:off x="9074328" y="4730542"/>
            <a:ext cx="1501429" cy="5232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Spoiled waste picture</a:t>
            </a:r>
            <a:endParaRPr sz="1400" b="1" i="0" u="none" strike="noStrike" cap="none">
              <a:solidFill>
                <a:schemeClr val="lt1"/>
              </a:solidFill>
              <a:latin typeface="Arial"/>
              <a:ea typeface="Arial"/>
              <a:cs typeface="Arial"/>
              <a:sym typeface="Arial"/>
            </a:endParaRPr>
          </a:p>
        </p:txBody>
      </p:sp>
      <p:grpSp>
        <p:nvGrpSpPr>
          <p:cNvPr id="148" name="Google Shape;148;p9"/>
          <p:cNvGrpSpPr/>
          <p:nvPr/>
        </p:nvGrpSpPr>
        <p:grpSpPr>
          <a:xfrm>
            <a:off x="4274002" y="4438040"/>
            <a:ext cx="3610630" cy="1542087"/>
            <a:chOff x="2761570" y="4545603"/>
            <a:chExt cx="3610630" cy="1542087"/>
          </a:xfrm>
        </p:grpSpPr>
        <p:sp>
          <p:nvSpPr>
            <p:cNvPr id="149" name="Google Shape;149;p9"/>
            <p:cNvSpPr txBox="1"/>
            <p:nvPr/>
          </p:nvSpPr>
          <p:spPr>
            <a:xfrm>
              <a:off x="2771800" y="4545603"/>
              <a:ext cx="3600400" cy="646331"/>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3600"/>
                <a:buFont typeface="Arial"/>
                <a:buNone/>
              </a:pPr>
              <a:r>
                <a:rPr lang="en-GB" sz="3600" b="1" i="0" u="none" strike="noStrike" cap="none">
                  <a:solidFill>
                    <a:srgbClr val="3F3F3F"/>
                  </a:solidFill>
                  <a:latin typeface="Arial"/>
                  <a:ea typeface="Arial"/>
                  <a:cs typeface="Arial"/>
                  <a:sym typeface="Arial"/>
                </a:rPr>
                <a:t>Plate waste</a:t>
              </a:r>
              <a:endParaRPr sz="3600" b="1" i="0" u="none" strike="noStrike" cap="none">
                <a:solidFill>
                  <a:srgbClr val="3F3F3F"/>
                </a:solidFill>
                <a:latin typeface="Arial"/>
                <a:ea typeface="Arial"/>
                <a:cs typeface="Arial"/>
                <a:sym typeface="Arial"/>
              </a:endParaRPr>
            </a:p>
          </p:txBody>
        </p:sp>
        <p:sp>
          <p:nvSpPr>
            <p:cNvPr id="150" name="Google Shape;150;p9"/>
            <p:cNvSpPr/>
            <p:nvPr/>
          </p:nvSpPr>
          <p:spPr>
            <a:xfrm>
              <a:off x="2761570" y="5441400"/>
              <a:ext cx="36004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This is what has been wasted by the customer</a:t>
              </a:r>
              <a:r>
                <a:rPr lang="en-GB" sz="1400" b="0" i="0" u="none" strike="noStrike" cap="none">
                  <a:solidFill>
                    <a:srgbClr val="3F3F3F"/>
                  </a:solidFill>
                  <a:latin typeface="Arial"/>
                  <a:ea typeface="Arial"/>
                  <a:cs typeface="Arial"/>
                  <a:sym typeface="Arial"/>
                </a:rPr>
                <a:t>.</a:t>
              </a:r>
              <a:endParaRPr sz="1400" b="0" i="0" u="none" strike="noStrike" cap="none">
                <a:solidFill>
                  <a:srgbClr val="3F3F3F"/>
                </a:solidFill>
                <a:latin typeface="Arial"/>
                <a:ea typeface="Arial"/>
                <a:cs typeface="Arial"/>
                <a:sym typeface="Arial"/>
              </a:endParaRPr>
            </a:p>
          </p:txBody>
        </p:sp>
      </p:grpSp>
      <p:grpSp>
        <p:nvGrpSpPr>
          <p:cNvPr id="151" name="Google Shape;151;p9"/>
          <p:cNvGrpSpPr/>
          <p:nvPr/>
        </p:nvGrpSpPr>
        <p:grpSpPr>
          <a:xfrm>
            <a:off x="735337" y="1686488"/>
            <a:ext cx="10721211" cy="1439247"/>
            <a:chOff x="755809" y="1894622"/>
            <a:chExt cx="9072342" cy="1439247"/>
          </a:xfrm>
        </p:grpSpPr>
        <p:sp>
          <p:nvSpPr>
            <p:cNvPr id="152" name="Google Shape;152;p9"/>
            <p:cNvSpPr txBox="1"/>
            <p:nvPr/>
          </p:nvSpPr>
          <p:spPr>
            <a:xfrm>
              <a:off x="755809" y="1894622"/>
              <a:ext cx="3774886" cy="646331"/>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1" i="0" u="none" strike="noStrike" cap="none">
                  <a:solidFill>
                    <a:srgbClr val="3F3F3F"/>
                  </a:solidFill>
                  <a:latin typeface="Arial"/>
                  <a:ea typeface="Arial"/>
                  <a:cs typeface="Arial"/>
                  <a:sym typeface="Arial"/>
                </a:rPr>
                <a:t>Preparation waste</a:t>
              </a:r>
              <a:endParaRPr sz="3600" b="1" i="0" u="none" strike="noStrike" cap="none">
                <a:solidFill>
                  <a:srgbClr val="3F3F3F"/>
                </a:solidFill>
                <a:latin typeface="Arial"/>
                <a:ea typeface="Arial"/>
                <a:cs typeface="Arial"/>
                <a:sym typeface="Arial"/>
              </a:endParaRPr>
            </a:p>
          </p:txBody>
        </p:sp>
        <p:sp>
          <p:nvSpPr>
            <p:cNvPr id="153" name="Google Shape;153;p9"/>
            <p:cNvSpPr txBox="1"/>
            <p:nvPr/>
          </p:nvSpPr>
          <p:spPr>
            <a:xfrm>
              <a:off x="7495651" y="2687369"/>
              <a:ext cx="2332500" cy="646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Food which is passed its sell by date.</a:t>
              </a:r>
              <a:endParaRPr sz="1800" b="0" i="0" u="none" strike="noStrike" cap="none">
                <a:solidFill>
                  <a:srgbClr val="3F3F3F"/>
                </a:solidFill>
                <a:latin typeface="Arial"/>
                <a:ea typeface="Arial"/>
                <a:cs typeface="Arial"/>
                <a:sym typeface="Arial"/>
              </a:endParaRPr>
            </a:p>
          </p:txBody>
        </p:sp>
      </p:grpSp>
      <p:sp>
        <p:nvSpPr>
          <p:cNvPr id="154" name="Google Shape;154;p9"/>
          <p:cNvSpPr/>
          <p:nvPr/>
        </p:nvSpPr>
        <p:spPr>
          <a:xfrm>
            <a:off x="454518" y="1855766"/>
            <a:ext cx="197768" cy="130064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155" name="Google Shape;155;p9"/>
          <p:cNvGrpSpPr/>
          <p:nvPr/>
        </p:nvGrpSpPr>
        <p:grpSpPr>
          <a:xfrm>
            <a:off x="735337" y="1686488"/>
            <a:ext cx="10704209" cy="1604821"/>
            <a:chOff x="-712757" y="1894622"/>
            <a:chExt cx="9060399" cy="1604821"/>
          </a:xfrm>
        </p:grpSpPr>
        <p:sp>
          <p:nvSpPr>
            <p:cNvPr id="156" name="Google Shape;156;p9"/>
            <p:cNvSpPr txBox="1"/>
            <p:nvPr/>
          </p:nvSpPr>
          <p:spPr>
            <a:xfrm>
              <a:off x="4852942" y="1894622"/>
              <a:ext cx="3494700" cy="646500"/>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3600"/>
                <a:buFont typeface="Arial"/>
                <a:buNone/>
              </a:pPr>
              <a:r>
                <a:rPr lang="en-GB" sz="3600" b="1" i="0" u="none" strike="noStrike" cap="none">
                  <a:solidFill>
                    <a:srgbClr val="3F3F3F"/>
                  </a:solidFill>
                  <a:latin typeface="Arial"/>
                  <a:ea typeface="Arial"/>
                  <a:cs typeface="Arial"/>
                  <a:sym typeface="Arial"/>
                </a:rPr>
                <a:t>Spoiled waste</a:t>
              </a:r>
              <a:endParaRPr sz="3600" b="1" i="0" u="none" strike="noStrike" cap="none">
                <a:solidFill>
                  <a:srgbClr val="3F3F3F"/>
                </a:solidFill>
                <a:latin typeface="Arial"/>
                <a:ea typeface="Arial"/>
                <a:cs typeface="Arial"/>
                <a:sym typeface="Arial"/>
              </a:endParaRPr>
            </a:p>
          </p:txBody>
        </p:sp>
        <p:sp>
          <p:nvSpPr>
            <p:cNvPr id="157" name="Google Shape;157;p9"/>
            <p:cNvSpPr txBox="1"/>
            <p:nvPr/>
          </p:nvSpPr>
          <p:spPr>
            <a:xfrm>
              <a:off x="-712757" y="2576154"/>
              <a:ext cx="2332598"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Waste from chopping and peeling to prepare meals</a:t>
              </a:r>
              <a:r>
                <a:rPr lang="en-GB" sz="1400" b="0" i="0" u="none" strike="noStrike" cap="none">
                  <a:solidFill>
                    <a:srgbClr val="3F3F3F"/>
                  </a:solidFill>
                  <a:latin typeface="Arial"/>
                  <a:ea typeface="Arial"/>
                  <a:cs typeface="Arial"/>
                  <a:sym typeface="Arial"/>
                </a:rPr>
                <a:t>. </a:t>
              </a:r>
              <a:endParaRPr sz="1400" b="0" i="0" u="none" strike="noStrike" cap="none">
                <a:solidFill>
                  <a:srgbClr val="3F3F3F"/>
                </a:solidFill>
                <a:latin typeface="Arial"/>
                <a:ea typeface="Arial"/>
                <a:cs typeface="Arial"/>
                <a:sym typeface="Arial"/>
              </a:endParaRPr>
            </a:p>
          </p:txBody>
        </p:sp>
      </p:grpSp>
      <p:sp>
        <p:nvSpPr>
          <p:cNvPr id="158" name="Google Shape;158;p9"/>
          <p:cNvSpPr/>
          <p:nvPr/>
        </p:nvSpPr>
        <p:spPr>
          <a:xfrm>
            <a:off x="11525424" y="1855766"/>
            <a:ext cx="197768" cy="130064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9" name="Google Shape;159;p9"/>
          <p:cNvSpPr/>
          <p:nvPr/>
        </p:nvSpPr>
        <p:spPr>
          <a:xfrm rot="5400000">
            <a:off x="6026757" y="5766428"/>
            <a:ext cx="197768" cy="130064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160" name="Google Shape;160;p9"/>
          <p:cNvGrpSpPr/>
          <p:nvPr/>
        </p:nvGrpSpPr>
        <p:grpSpPr>
          <a:xfrm>
            <a:off x="1251643" y="3852664"/>
            <a:ext cx="3197275" cy="2422178"/>
            <a:chOff x="0" y="1383337"/>
            <a:chExt cx="3197275" cy="2422178"/>
          </a:xfrm>
        </p:grpSpPr>
        <p:sp>
          <p:nvSpPr>
            <p:cNvPr id="161" name="Google Shape;161;p9"/>
            <p:cNvSpPr/>
            <p:nvPr/>
          </p:nvSpPr>
          <p:spPr>
            <a:xfrm>
              <a:off x="0" y="1383337"/>
              <a:ext cx="2422178" cy="2422178"/>
            </a:xfrm>
            <a:prstGeom prst="ellipse">
              <a:avLst/>
            </a:prstGeom>
            <a:blipFill rotWithShape="1">
              <a:blip r:embed="rId3">
                <a:alphaModFix/>
              </a:blip>
              <a:stretch>
                <a:fillRect l="-24993" r="-24992"/>
              </a:stretch>
            </a:blip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9"/>
            <p:cNvSpPr/>
            <p:nvPr/>
          </p:nvSpPr>
          <p:spPr>
            <a:xfrm>
              <a:off x="1647081" y="1977845"/>
              <a:ext cx="1550194" cy="79931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9"/>
            <p:cNvSpPr txBox="1"/>
            <p:nvPr/>
          </p:nvSpPr>
          <p:spPr>
            <a:xfrm>
              <a:off x="1647081" y="1977845"/>
              <a:ext cx="1550194" cy="799318"/>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Clr>
                  <a:schemeClr val="dk1"/>
                </a:buClr>
                <a:buSzPts val="6000"/>
                <a:buFont typeface="Arial"/>
                <a:buNone/>
              </a:pPr>
              <a:endParaRPr sz="6000" b="0" i="0" u="none" strike="noStrike" cap="none">
                <a:solidFill>
                  <a:schemeClr val="lt1"/>
                </a:solidFill>
                <a:latin typeface="Arial"/>
                <a:ea typeface="Arial"/>
                <a:cs typeface="Arial"/>
                <a:sym typeface="Arial"/>
              </a:endParaRPr>
            </a:p>
          </p:txBody>
        </p:sp>
      </p:grpSp>
      <p:grpSp>
        <p:nvGrpSpPr>
          <p:cNvPr id="164" name="Google Shape;164;p9"/>
          <p:cNvGrpSpPr/>
          <p:nvPr/>
        </p:nvGrpSpPr>
        <p:grpSpPr>
          <a:xfrm>
            <a:off x="4795519" y="1667578"/>
            <a:ext cx="2600960" cy="2963429"/>
            <a:chOff x="2763519" y="1085155"/>
            <a:chExt cx="2600960" cy="2963429"/>
          </a:xfrm>
        </p:grpSpPr>
        <p:sp>
          <p:nvSpPr>
            <p:cNvPr id="165" name="Google Shape;165;p9"/>
            <p:cNvSpPr/>
            <p:nvPr/>
          </p:nvSpPr>
          <p:spPr>
            <a:xfrm>
              <a:off x="2874060" y="1085155"/>
              <a:ext cx="2422794" cy="2422794"/>
            </a:xfrm>
            <a:prstGeom prst="ellipse">
              <a:avLst/>
            </a:prstGeom>
            <a:blipFill rotWithShape="1">
              <a:blip r:embed="rId4">
                <a:alphaModFix/>
              </a:blip>
              <a:stretch>
                <a:fillRect l="-17995" r="-17995"/>
              </a:stretch>
            </a:blip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9"/>
            <p:cNvSpPr/>
            <p:nvPr/>
          </p:nvSpPr>
          <p:spPr>
            <a:xfrm>
              <a:off x="2763519" y="2707464"/>
              <a:ext cx="2600960" cy="134112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9"/>
            <p:cNvSpPr txBox="1"/>
            <p:nvPr/>
          </p:nvSpPr>
          <p:spPr>
            <a:xfrm>
              <a:off x="2763519" y="2707464"/>
              <a:ext cx="2600960" cy="134112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Clr>
                  <a:schemeClr val="dk1"/>
                </a:buClr>
                <a:buSzPts val="6500"/>
                <a:buFont typeface="Arial"/>
                <a:buNone/>
              </a:pPr>
              <a:endParaRPr sz="6500" b="0" i="0" u="none" strike="noStrike" cap="none">
                <a:solidFill>
                  <a:schemeClr val="lt1"/>
                </a:solidFill>
                <a:latin typeface="Arial"/>
                <a:ea typeface="Arial"/>
                <a:cs typeface="Arial"/>
                <a:sym typeface="Arial"/>
              </a:endParaRPr>
            </a:p>
          </p:txBody>
        </p:sp>
      </p:grpSp>
      <p:grpSp>
        <p:nvGrpSpPr>
          <p:cNvPr id="168" name="Google Shape;168;p9"/>
          <p:cNvGrpSpPr/>
          <p:nvPr/>
        </p:nvGrpSpPr>
        <p:grpSpPr>
          <a:xfrm>
            <a:off x="7773847" y="3518981"/>
            <a:ext cx="3302041" cy="2711202"/>
            <a:chOff x="2763519" y="2707464"/>
            <a:chExt cx="3302041" cy="2711202"/>
          </a:xfrm>
        </p:grpSpPr>
        <p:sp>
          <p:nvSpPr>
            <p:cNvPr id="169" name="Google Shape;169;p9"/>
            <p:cNvSpPr/>
            <p:nvPr/>
          </p:nvSpPr>
          <p:spPr>
            <a:xfrm>
              <a:off x="3642766" y="2995872"/>
              <a:ext cx="2422794" cy="2422794"/>
            </a:xfrm>
            <a:prstGeom prst="ellipse">
              <a:avLst/>
            </a:prstGeom>
            <a:blipFill rotWithShape="1">
              <a:blip r:embed="rId5">
                <a:alphaModFix/>
              </a:blip>
              <a:stretch>
                <a:fillRect l="-25992" r="-25992"/>
              </a:stretch>
            </a:blip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9"/>
            <p:cNvSpPr/>
            <p:nvPr/>
          </p:nvSpPr>
          <p:spPr>
            <a:xfrm>
              <a:off x="2763519" y="2707464"/>
              <a:ext cx="2600960" cy="134112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9"/>
            <p:cNvSpPr txBox="1"/>
            <p:nvPr/>
          </p:nvSpPr>
          <p:spPr>
            <a:xfrm>
              <a:off x="2763519" y="2707464"/>
              <a:ext cx="2600960" cy="134112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Clr>
                  <a:schemeClr val="dk1"/>
                </a:buClr>
                <a:buSzPts val="6500"/>
                <a:buFont typeface="Arial"/>
                <a:buNone/>
              </a:pPr>
              <a:endParaRPr sz="65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626498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Google Shape;176;p10"/>
          <p:cNvPicPr preferRelativeResize="0"/>
          <p:nvPr/>
        </p:nvPicPr>
        <p:blipFill rotWithShape="1">
          <a:blip r:embed="rId3">
            <a:alphaModFix/>
          </a:blip>
          <a:srcRect/>
          <a:stretch/>
        </p:blipFill>
        <p:spPr>
          <a:xfrm>
            <a:off x="-1" y="0"/>
            <a:ext cx="12202357" cy="6858000"/>
          </a:xfrm>
          <a:prstGeom prst="rect">
            <a:avLst/>
          </a:prstGeom>
          <a:noFill/>
          <a:ln>
            <a:noFill/>
          </a:ln>
        </p:spPr>
      </p:pic>
      <p:sp>
        <p:nvSpPr>
          <p:cNvPr id="177" name="Google Shape;177;p10"/>
          <p:cNvSpPr/>
          <p:nvPr/>
        </p:nvSpPr>
        <p:spPr>
          <a:xfrm>
            <a:off x="2471350" y="92434"/>
            <a:ext cx="9731005" cy="6772846"/>
          </a:xfrm>
          <a:prstGeom prst="parallelogram">
            <a:avLst>
              <a:gd name="adj" fmla="val 21956"/>
            </a:avLst>
          </a:prstGeom>
          <a:solidFill>
            <a:schemeClr val="bg1">
              <a:alpha val="91372"/>
            </a:schemeClr>
          </a:solidFill>
          <a:ln w="12700" cap="flat" cmpd="sng">
            <a:solidFill>
              <a:srgbClr val="809C4E"/>
            </a:solidFill>
            <a:prstDash val="solid"/>
            <a:miter lim="800000"/>
            <a:headEnd type="none" w="sm" len="sm"/>
            <a:tailEnd type="none" w="sm" len="sm"/>
          </a:ln>
          <a:effectLst>
            <a:outerShdw blurRad="50800" dist="38100" dir="10800000" algn="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8" name="Google Shape;178;p10"/>
          <p:cNvSpPr/>
          <p:nvPr/>
        </p:nvSpPr>
        <p:spPr>
          <a:xfrm>
            <a:off x="3767968" y="-7280"/>
            <a:ext cx="8434388" cy="946394"/>
          </a:xfrm>
          <a:prstGeom prst="parallelogram">
            <a:avLst>
              <a:gd name="adj" fmla="val 18836"/>
            </a:avLst>
          </a:prstGeom>
          <a:solidFill>
            <a:schemeClr val="lt1"/>
          </a:solidFill>
          <a:ln>
            <a:noFill/>
          </a:ln>
          <a:effectLst>
            <a:outerShdw blurRad="508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9" name="Google Shape;179;p10"/>
          <p:cNvSpPr txBox="1"/>
          <p:nvPr/>
        </p:nvSpPr>
        <p:spPr>
          <a:xfrm>
            <a:off x="3980329" y="23985"/>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D8D8D8"/>
              </a:buClr>
              <a:buSzPts val="4800"/>
              <a:buFont typeface="Arial"/>
              <a:buNone/>
            </a:pPr>
            <a:endParaRPr sz="4800" b="1" i="0" u="none" strike="noStrike" cap="none">
              <a:solidFill>
                <a:schemeClr val="dk1"/>
              </a:solidFill>
              <a:latin typeface="Arial"/>
              <a:ea typeface="Arial"/>
              <a:cs typeface="Arial"/>
              <a:sym typeface="Arial"/>
            </a:endParaRPr>
          </a:p>
        </p:txBody>
      </p:sp>
      <p:sp>
        <p:nvSpPr>
          <p:cNvPr id="180" name="Google Shape;180;p10"/>
          <p:cNvSpPr txBox="1"/>
          <p:nvPr/>
        </p:nvSpPr>
        <p:spPr>
          <a:xfrm>
            <a:off x="3980329" y="783276"/>
            <a:ext cx="6844987" cy="587353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chemeClr val="dk1"/>
              </a:buClr>
              <a:buSzPts val="2220"/>
              <a:buFont typeface="Arial"/>
              <a:buNone/>
            </a:pPr>
            <a:endParaRPr sz="1600" b="0" i="0" u="none" strike="noStrike" cap="none" dirty="0">
              <a:solidFill>
                <a:schemeClr val="dk1"/>
              </a:solidFill>
              <a:latin typeface="Arial"/>
              <a:ea typeface="Arial"/>
              <a:cs typeface="Arial"/>
              <a:sym typeface="Arial"/>
            </a:endParaRPr>
          </a:p>
          <a:p>
            <a:pPr marL="0" marR="0" lvl="0" indent="0" algn="l" rtl="0">
              <a:lnSpc>
                <a:spcPct val="110000"/>
              </a:lnSpc>
              <a:spcBef>
                <a:spcPts val="0"/>
              </a:spcBef>
              <a:spcAft>
                <a:spcPts val="0"/>
              </a:spcAft>
              <a:buClr>
                <a:schemeClr val="dk1"/>
              </a:buClr>
              <a:buSzPts val="2220"/>
              <a:buFont typeface="Arial"/>
              <a:buNone/>
            </a:pPr>
            <a:r>
              <a:rPr lang="en-GB" sz="2000" dirty="0">
                <a:solidFill>
                  <a:srgbClr val="7030A0"/>
                </a:solidFill>
                <a:sym typeface="Arial"/>
              </a:rPr>
              <a:t>In groups, discuss how/why each type of food waste might occur? And where in the business do these categories of food waste predominantly occur?</a:t>
            </a:r>
            <a:endParaRPr sz="2000" dirty="0">
              <a:solidFill>
                <a:srgbClr val="7030A0"/>
              </a:solidFill>
              <a:sym typeface="Arial"/>
            </a:endParaRPr>
          </a:p>
          <a:p>
            <a:pPr marL="0" marR="0" lvl="0" indent="0" algn="l" rtl="0">
              <a:lnSpc>
                <a:spcPct val="110000"/>
              </a:lnSpc>
              <a:spcBef>
                <a:spcPts val="0"/>
              </a:spcBef>
              <a:spcAft>
                <a:spcPts val="0"/>
              </a:spcAft>
              <a:buClr>
                <a:schemeClr val="dk1"/>
              </a:buClr>
              <a:buSzPts val="2220"/>
              <a:buFont typeface="Arial"/>
              <a:buNone/>
            </a:pPr>
            <a:r>
              <a:rPr lang="en-GB" sz="1600" b="1" i="0" u="none" strike="noStrike" cap="none" dirty="0">
                <a:solidFill>
                  <a:schemeClr val="dk1"/>
                </a:solidFill>
                <a:latin typeface="Arial"/>
                <a:ea typeface="Arial"/>
                <a:cs typeface="Arial"/>
                <a:sym typeface="Arial"/>
              </a:rPr>
              <a:t>  </a:t>
            </a:r>
            <a:endParaRPr sz="2400" b="1" i="0" u="none" strike="noStrike" cap="none" dirty="0">
              <a:solidFill>
                <a:schemeClr val="dk1"/>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2000" b="1" i="0" u="sng" strike="noStrike" cap="none" dirty="0">
              <a:solidFill>
                <a:srgbClr val="7F7F7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2000" b="1" i="0" u="none" strike="noStrike" cap="none" dirty="0">
              <a:solidFill>
                <a:srgbClr val="7F7F7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2000" b="1" i="0" u="none" strike="noStrike" cap="none" dirty="0">
              <a:solidFill>
                <a:srgbClr val="7F7F7F"/>
              </a:solidFill>
              <a:latin typeface="Arial"/>
              <a:ea typeface="Arial"/>
              <a:cs typeface="Arial"/>
              <a:sym typeface="Arial"/>
            </a:endParaRPr>
          </a:p>
        </p:txBody>
      </p:sp>
      <p:sp>
        <p:nvSpPr>
          <p:cNvPr id="181" name="Google Shape;181;p10"/>
          <p:cNvSpPr txBox="1"/>
          <p:nvPr/>
        </p:nvSpPr>
        <p:spPr>
          <a:xfrm>
            <a:off x="6438724" y="139671"/>
            <a:ext cx="6621922" cy="758487"/>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GB" sz="4400" b="1" i="0" u="none" strike="noStrike" cap="none" dirty="0">
                <a:solidFill>
                  <a:schemeClr val="dk1"/>
                </a:solidFill>
                <a:latin typeface="Arial"/>
                <a:ea typeface="Arial"/>
                <a:cs typeface="Arial"/>
                <a:sym typeface="Arial"/>
              </a:rPr>
              <a:t>Discussion </a:t>
            </a:r>
            <a:endParaRPr sz="1200" b="0" i="0" u="none" strike="noStrike" cap="none" dirty="0">
              <a:solidFill>
                <a:srgbClr val="000000"/>
              </a:solidFill>
              <a:latin typeface="Arial"/>
              <a:ea typeface="Arial"/>
              <a:cs typeface="Arial"/>
              <a:sym typeface="Arial"/>
            </a:endParaRPr>
          </a:p>
        </p:txBody>
      </p:sp>
      <p:graphicFrame>
        <p:nvGraphicFramePr>
          <p:cNvPr id="182" name="Google Shape;182;p10"/>
          <p:cNvGraphicFramePr/>
          <p:nvPr/>
        </p:nvGraphicFramePr>
        <p:xfrm>
          <a:off x="4206241" y="2809327"/>
          <a:ext cx="5312426" cy="4094024"/>
        </p:xfrm>
        <a:graphic>
          <a:graphicData uri="http://schemas.openxmlformats.org/drawingml/2006/chart">
            <c:chart xmlns:c="http://schemas.openxmlformats.org/drawingml/2006/chart" xmlns:r="http://schemas.openxmlformats.org/officeDocument/2006/relationships" r:id="rId4"/>
          </a:graphicData>
        </a:graphic>
      </p:graphicFrame>
      <p:sp>
        <p:nvSpPr>
          <p:cNvPr id="183" name="Google Shape;183;p10"/>
          <p:cNvSpPr txBox="1"/>
          <p:nvPr/>
        </p:nvSpPr>
        <p:spPr>
          <a:xfrm>
            <a:off x="8780034" y="6396335"/>
            <a:ext cx="188123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Arial"/>
                <a:ea typeface="Arial"/>
                <a:cs typeface="Arial"/>
                <a:sym typeface="Arial"/>
              </a:rPr>
              <a:t>Source: </a:t>
            </a:r>
            <a:r>
              <a:rPr lang="en-GB" sz="1600" b="0" i="0" u="sng" strike="noStrike" cap="none">
                <a:solidFill>
                  <a:srgbClr val="0070C0"/>
                </a:solidFill>
                <a:latin typeface="Arial"/>
                <a:ea typeface="Arial"/>
                <a:cs typeface="Arial"/>
                <a:sym typeface="Arial"/>
                <a:hlinkClick r:id="rId5">
                  <a:extLst>
                    <a:ext uri="{A12FA001-AC4F-418D-AE19-62706E023703}">
                      <ahyp:hlinkClr xmlns:ahyp="http://schemas.microsoft.com/office/drawing/2018/hyperlinkcolor" val="tx"/>
                    </a:ext>
                  </a:extLst>
                </a:hlinkClick>
              </a:rPr>
              <a:t>Wrap</a:t>
            </a:r>
            <a:r>
              <a:rPr lang="en-GB" sz="1600" b="0" i="0" u="none" strike="noStrike" cap="none">
                <a:solidFill>
                  <a:schemeClr val="dk1"/>
                </a:solidFill>
                <a:latin typeface="Arial"/>
                <a:ea typeface="Arial"/>
                <a:cs typeface="Arial"/>
                <a:sym typeface="Arial"/>
              </a:rPr>
              <a:t> </a:t>
            </a:r>
            <a:endParaRPr sz="1600" b="0" i="0" u="none" strike="noStrike" cap="none">
              <a:solidFill>
                <a:srgbClr val="000000"/>
              </a:solidFill>
              <a:latin typeface="Arial"/>
              <a:ea typeface="Arial"/>
              <a:cs typeface="Arial"/>
              <a:sym typeface="Arial"/>
            </a:endParaRPr>
          </a:p>
        </p:txBody>
      </p:sp>
      <p:sp>
        <p:nvSpPr>
          <p:cNvPr id="184" name="Google Shape;184;p10"/>
          <p:cNvSpPr txBox="1"/>
          <p:nvPr/>
        </p:nvSpPr>
        <p:spPr>
          <a:xfrm>
            <a:off x="5039854" y="2516959"/>
            <a:ext cx="3480633"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Arial"/>
                <a:ea typeface="Arial"/>
                <a:cs typeface="Arial"/>
                <a:sym typeface="Arial"/>
              </a:rPr>
              <a:t>Per category breakdown of food waste </a:t>
            </a:r>
            <a:endParaRPr sz="1600" b="1"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803750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90" name="Google Shape;190;p11"/>
          <p:cNvSpPr txBox="1"/>
          <p:nvPr/>
        </p:nvSpPr>
        <p:spPr>
          <a:xfrm>
            <a:off x="2736319"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GB" sz="4400" b="1" i="0" u="none" strike="noStrike" cap="none" dirty="0">
                <a:solidFill>
                  <a:schemeClr val="dk1"/>
                </a:solidFill>
                <a:latin typeface="Arial"/>
                <a:ea typeface="Arial"/>
                <a:cs typeface="Arial"/>
                <a:sym typeface="Arial"/>
              </a:rPr>
              <a:t>Main cause of food waste</a:t>
            </a:r>
            <a:endParaRPr sz="1200" b="0" i="0" u="none" strike="noStrike" cap="none" dirty="0">
              <a:solidFill>
                <a:srgbClr val="000000"/>
              </a:solidFill>
              <a:latin typeface="Arial"/>
              <a:ea typeface="Arial"/>
              <a:cs typeface="Arial"/>
              <a:sym typeface="Arial"/>
            </a:endParaRPr>
          </a:p>
        </p:txBody>
      </p:sp>
      <p:grpSp>
        <p:nvGrpSpPr>
          <p:cNvPr id="193" name="Google Shape;193;p11"/>
          <p:cNvGrpSpPr/>
          <p:nvPr/>
        </p:nvGrpSpPr>
        <p:grpSpPr>
          <a:xfrm>
            <a:off x="1260840" y="1252127"/>
            <a:ext cx="6097970" cy="4480583"/>
            <a:chOff x="606540" y="1427"/>
            <a:chExt cx="5993269" cy="4661431"/>
          </a:xfrm>
        </p:grpSpPr>
        <p:sp>
          <p:nvSpPr>
            <p:cNvPr id="194" name="Google Shape;194;p11"/>
            <p:cNvSpPr/>
            <p:nvPr/>
          </p:nvSpPr>
          <p:spPr>
            <a:xfrm>
              <a:off x="606540" y="1427"/>
              <a:ext cx="2663675" cy="1331837"/>
            </a:xfrm>
            <a:prstGeom prst="roundRect">
              <a:avLst>
                <a:gd name="adj" fmla="val 10000"/>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1"/>
            <p:cNvSpPr txBox="1"/>
            <p:nvPr/>
          </p:nvSpPr>
          <p:spPr>
            <a:xfrm>
              <a:off x="645548" y="40435"/>
              <a:ext cx="2585659" cy="1253821"/>
            </a:xfrm>
            <a:prstGeom prst="rect">
              <a:avLst/>
            </a:prstGeom>
            <a:noFill/>
            <a:ln>
              <a:noFill/>
            </a:ln>
          </p:spPr>
          <p:txBody>
            <a:bodyPr spcFirstLastPara="1" wrap="square" lIns="70475" tIns="46975" rIns="70475" bIns="46975" anchor="ctr" anchorCtr="0">
              <a:noAutofit/>
            </a:bodyPr>
            <a:lstStyle/>
            <a:p>
              <a:pPr marL="0" marR="0" lvl="0" indent="0" algn="ctr" rtl="0">
                <a:lnSpc>
                  <a:spcPct val="90000"/>
                </a:lnSpc>
                <a:spcBef>
                  <a:spcPts val="0"/>
                </a:spcBef>
                <a:spcAft>
                  <a:spcPts val="0"/>
                </a:spcAft>
                <a:buClr>
                  <a:schemeClr val="lt1"/>
                </a:buClr>
                <a:buSzPts val="3700"/>
                <a:buFont typeface="Arial"/>
                <a:buNone/>
              </a:pPr>
              <a:r>
                <a:rPr lang="en-GB" sz="3700" b="0" i="0" u="none" strike="noStrike" cap="none">
                  <a:solidFill>
                    <a:schemeClr val="dk1"/>
                  </a:solidFill>
                  <a:latin typeface="Arial"/>
                  <a:ea typeface="Arial"/>
                  <a:cs typeface="Arial"/>
                  <a:sym typeface="Arial"/>
                </a:rPr>
                <a:t>Preparation</a:t>
              </a:r>
              <a:endParaRPr sz="3700" b="0" i="0" u="none" strike="noStrike" cap="none">
                <a:solidFill>
                  <a:schemeClr val="dk1"/>
                </a:solidFill>
                <a:latin typeface="Arial"/>
                <a:ea typeface="Arial"/>
                <a:cs typeface="Arial"/>
                <a:sym typeface="Arial"/>
              </a:endParaRPr>
            </a:p>
          </p:txBody>
        </p:sp>
        <p:sp>
          <p:nvSpPr>
            <p:cNvPr id="196" name="Google Shape;196;p11"/>
            <p:cNvSpPr/>
            <p:nvPr/>
          </p:nvSpPr>
          <p:spPr>
            <a:xfrm>
              <a:off x="872907" y="1333265"/>
              <a:ext cx="266367" cy="998878"/>
            </a:xfrm>
            <a:custGeom>
              <a:avLst/>
              <a:gdLst/>
              <a:ahLst/>
              <a:cxnLst/>
              <a:rect l="l" t="t" r="r" b="b"/>
              <a:pathLst>
                <a:path w="120000" h="120000" extrusionOk="0">
                  <a:moveTo>
                    <a:pt x="0" y="0"/>
                  </a:moveTo>
                  <a:lnTo>
                    <a:pt x="0" y="120000"/>
                  </a:lnTo>
                  <a:lnTo>
                    <a:pt x="120000" y="120000"/>
                  </a:lnTo>
                </a:path>
              </a:pathLst>
            </a:custGeom>
            <a:noFill/>
            <a:ln w="12700" cap="flat" cmpd="sng">
              <a:solidFill>
                <a:schemeClr val="dk1"/>
              </a:solidFill>
              <a:prstDash val="solid"/>
              <a:miter lim="800000"/>
              <a:headEnd type="none" w="sm" len="sm"/>
              <a:tailEnd type="none" w="sm" len="sm"/>
            </a:ln>
          </p:spPr>
        </p:sp>
        <p:sp>
          <p:nvSpPr>
            <p:cNvPr id="197" name="Google Shape;197;p11"/>
            <p:cNvSpPr/>
            <p:nvPr/>
          </p:nvSpPr>
          <p:spPr>
            <a:xfrm>
              <a:off x="1139275" y="1666224"/>
              <a:ext cx="2130940" cy="1331837"/>
            </a:xfrm>
            <a:prstGeom prst="roundRect">
              <a:avLst>
                <a:gd name="adj" fmla="val 10000"/>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1"/>
            <p:cNvSpPr txBox="1"/>
            <p:nvPr/>
          </p:nvSpPr>
          <p:spPr>
            <a:xfrm>
              <a:off x="1178283" y="1705232"/>
              <a:ext cx="2052924" cy="1253821"/>
            </a:xfrm>
            <a:prstGeom prst="rect">
              <a:avLst/>
            </a:prstGeom>
            <a:noFill/>
            <a:ln>
              <a:noFill/>
            </a:ln>
          </p:spPr>
          <p:txBody>
            <a:bodyPr spcFirstLastPara="1" wrap="square" lIns="57150" tIns="38100" rIns="57150" bIns="38100" anchor="ctr" anchorCtr="0">
              <a:noAutofit/>
            </a:bodyPr>
            <a:lstStyle/>
            <a:p>
              <a:pPr marL="0" marR="0" lvl="0" indent="0" algn="ctr" rtl="0">
                <a:lnSpc>
                  <a:spcPct val="90000"/>
                </a:lnSpc>
                <a:spcBef>
                  <a:spcPts val="0"/>
                </a:spcBef>
                <a:spcAft>
                  <a:spcPts val="0"/>
                </a:spcAft>
                <a:buClr>
                  <a:schemeClr val="dk1"/>
                </a:buClr>
                <a:buSzPts val="3000"/>
                <a:buFont typeface="Arial"/>
                <a:buNone/>
              </a:pPr>
              <a:r>
                <a:rPr lang="en-GB" sz="3000" b="0" i="0" u="none" strike="noStrike" cap="none">
                  <a:solidFill>
                    <a:schemeClr val="dk1"/>
                  </a:solidFill>
                  <a:latin typeface="Arial"/>
                  <a:ea typeface="Arial"/>
                  <a:cs typeface="Arial"/>
                  <a:sym typeface="Arial"/>
                </a:rPr>
                <a:t>Over ordering</a:t>
              </a:r>
              <a:endParaRPr sz="1400" b="0" i="0" u="none" strike="noStrike" cap="none">
                <a:solidFill>
                  <a:srgbClr val="000000"/>
                </a:solidFill>
                <a:latin typeface="Arial"/>
                <a:ea typeface="Arial"/>
                <a:cs typeface="Arial"/>
                <a:sym typeface="Arial"/>
              </a:endParaRPr>
            </a:p>
          </p:txBody>
        </p:sp>
        <p:sp>
          <p:nvSpPr>
            <p:cNvPr id="199" name="Google Shape;199;p11"/>
            <p:cNvSpPr/>
            <p:nvPr/>
          </p:nvSpPr>
          <p:spPr>
            <a:xfrm>
              <a:off x="872907" y="1333265"/>
              <a:ext cx="266367" cy="2663675"/>
            </a:xfrm>
            <a:custGeom>
              <a:avLst/>
              <a:gdLst/>
              <a:ahLst/>
              <a:cxnLst/>
              <a:rect l="l" t="t" r="r" b="b"/>
              <a:pathLst>
                <a:path w="120000" h="120000" extrusionOk="0">
                  <a:moveTo>
                    <a:pt x="0" y="0"/>
                  </a:moveTo>
                  <a:lnTo>
                    <a:pt x="0" y="120000"/>
                  </a:lnTo>
                  <a:lnTo>
                    <a:pt x="120000" y="120000"/>
                  </a:lnTo>
                </a:path>
              </a:pathLst>
            </a:custGeom>
            <a:noFill/>
            <a:ln w="12700" cap="flat" cmpd="sng">
              <a:solidFill>
                <a:schemeClr val="dk1"/>
              </a:solidFill>
              <a:prstDash val="solid"/>
              <a:miter lim="800000"/>
              <a:headEnd type="none" w="sm" len="sm"/>
              <a:tailEnd type="none" w="sm" len="sm"/>
            </a:ln>
          </p:spPr>
        </p:sp>
        <p:sp>
          <p:nvSpPr>
            <p:cNvPr id="200" name="Google Shape;200;p11"/>
            <p:cNvSpPr/>
            <p:nvPr/>
          </p:nvSpPr>
          <p:spPr>
            <a:xfrm>
              <a:off x="1139275" y="3331021"/>
              <a:ext cx="2130940" cy="1331837"/>
            </a:xfrm>
            <a:prstGeom prst="roundRect">
              <a:avLst>
                <a:gd name="adj" fmla="val 10000"/>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1"/>
            <p:cNvSpPr txBox="1"/>
            <p:nvPr/>
          </p:nvSpPr>
          <p:spPr>
            <a:xfrm>
              <a:off x="1178283" y="3370029"/>
              <a:ext cx="2052924" cy="1253821"/>
            </a:xfrm>
            <a:prstGeom prst="rect">
              <a:avLst/>
            </a:prstGeom>
            <a:noFill/>
            <a:ln>
              <a:noFill/>
            </a:ln>
          </p:spPr>
          <p:txBody>
            <a:bodyPr spcFirstLastPara="1" wrap="square" lIns="57150" tIns="38100" rIns="57150" bIns="38100" anchor="ctr" anchorCtr="0">
              <a:noAutofit/>
            </a:bodyPr>
            <a:lstStyle/>
            <a:p>
              <a:pPr marL="0" marR="0" lvl="0" indent="0" algn="ctr" rtl="0">
                <a:lnSpc>
                  <a:spcPct val="90000"/>
                </a:lnSpc>
                <a:spcBef>
                  <a:spcPts val="0"/>
                </a:spcBef>
                <a:spcAft>
                  <a:spcPts val="0"/>
                </a:spcAft>
                <a:buClr>
                  <a:schemeClr val="dk1"/>
                </a:buClr>
                <a:buSzPts val="3000"/>
                <a:buFont typeface="Arial"/>
                <a:buNone/>
              </a:pPr>
              <a:r>
                <a:rPr lang="en-GB" sz="3000" b="0" i="0" u="none" strike="noStrike" cap="none">
                  <a:solidFill>
                    <a:schemeClr val="dk1"/>
                  </a:solidFill>
                  <a:latin typeface="Arial"/>
                  <a:ea typeface="Arial"/>
                  <a:cs typeface="Arial"/>
                  <a:sym typeface="Arial"/>
                </a:rPr>
                <a:t>Vegetable peelings</a:t>
              </a:r>
              <a:endParaRPr sz="1400" b="0" i="0" u="none" strike="noStrike" cap="none">
                <a:solidFill>
                  <a:srgbClr val="000000"/>
                </a:solidFill>
                <a:latin typeface="Arial"/>
                <a:ea typeface="Arial"/>
                <a:cs typeface="Arial"/>
                <a:sym typeface="Arial"/>
              </a:endParaRPr>
            </a:p>
          </p:txBody>
        </p:sp>
        <p:sp>
          <p:nvSpPr>
            <p:cNvPr id="202" name="Google Shape;202;p11"/>
            <p:cNvSpPr/>
            <p:nvPr/>
          </p:nvSpPr>
          <p:spPr>
            <a:xfrm>
              <a:off x="3936134" y="1427"/>
              <a:ext cx="2663675" cy="1331837"/>
            </a:xfrm>
            <a:prstGeom prst="roundRect">
              <a:avLst>
                <a:gd name="adj" fmla="val 10000"/>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1"/>
            <p:cNvSpPr txBox="1"/>
            <p:nvPr/>
          </p:nvSpPr>
          <p:spPr>
            <a:xfrm>
              <a:off x="3975142" y="40435"/>
              <a:ext cx="2585659" cy="1253821"/>
            </a:xfrm>
            <a:prstGeom prst="rect">
              <a:avLst/>
            </a:prstGeom>
            <a:noFill/>
            <a:ln>
              <a:noFill/>
            </a:ln>
          </p:spPr>
          <p:txBody>
            <a:bodyPr spcFirstLastPara="1" wrap="square" lIns="70475" tIns="46975" rIns="70475" bIns="46975" anchor="ctr" anchorCtr="0">
              <a:noAutofit/>
            </a:bodyPr>
            <a:lstStyle/>
            <a:p>
              <a:pPr marL="0" marR="0" lvl="0" indent="0" algn="ctr" rtl="0">
                <a:lnSpc>
                  <a:spcPct val="90000"/>
                </a:lnSpc>
                <a:spcBef>
                  <a:spcPts val="0"/>
                </a:spcBef>
                <a:spcAft>
                  <a:spcPts val="0"/>
                </a:spcAft>
                <a:buClr>
                  <a:schemeClr val="lt1"/>
                </a:buClr>
                <a:buSzPts val="3700"/>
                <a:buFont typeface="Arial"/>
                <a:buNone/>
              </a:pPr>
              <a:r>
                <a:rPr lang="en-GB" sz="3700" b="0" i="0" u="none" strike="noStrike" cap="none">
                  <a:solidFill>
                    <a:schemeClr val="dk1"/>
                  </a:solidFill>
                  <a:latin typeface="Arial"/>
                  <a:ea typeface="Arial"/>
                  <a:cs typeface="Arial"/>
                  <a:sym typeface="Arial"/>
                </a:rPr>
                <a:t>Plate</a:t>
              </a:r>
              <a:endParaRPr sz="3700" b="0" i="0" u="none" strike="noStrike" cap="none">
                <a:solidFill>
                  <a:schemeClr val="dk1"/>
                </a:solidFill>
                <a:latin typeface="Arial"/>
                <a:ea typeface="Arial"/>
                <a:cs typeface="Arial"/>
                <a:sym typeface="Arial"/>
              </a:endParaRPr>
            </a:p>
          </p:txBody>
        </p:sp>
        <p:sp>
          <p:nvSpPr>
            <p:cNvPr id="204" name="Google Shape;204;p11"/>
            <p:cNvSpPr/>
            <p:nvPr/>
          </p:nvSpPr>
          <p:spPr>
            <a:xfrm>
              <a:off x="4202501" y="1333265"/>
              <a:ext cx="266367" cy="998878"/>
            </a:xfrm>
            <a:custGeom>
              <a:avLst/>
              <a:gdLst/>
              <a:ahLst/>
              <a:cxnLst/>
              <a:rect l="l" t="t" r="r" b="b"/>
              <a:pathLst>
                <a:path w="120000" h="120000" extrusionOk="0">
                  <a:moveTo>
                    <a:pt x="0" y="0"/>
                  </a:moveTo>
                  <a:lnTo>
                    <a:pt x="0" y="120000"/>
                  </a:lnTo>
                  <a:lnTo>
                    <a:pt x="120000" y="120000"/>
                  </a:lnTo>
                </a:path>
              </a:pathLst>
            </a:custGeom>
            <a:noFill/>
            <a:ln w="12700" cap="flat" cmpd="sng">
              <a:solidFill>
                <a:schemeClr val="dk1"/>
              </a:solidFill>
              <a:prstDash val="solid"/>
              <a:miter lim="800000"/>
              <a:headEnd type="none" w="sm" len="sm"/>
              <a:tailEnd type="none" w="sm" len="sm"/>
            </a:ln>
          </p:spPr>
        </p:sp>
        <p:sp>
          <p:nvSpPr>
            <p:cNvPr id="205" name="Google Shape;205;p11"/>
            <p:cNvSpPr/>
            <p:nvPr/>
          </p:nvSpPr>
          <p:spPr>
            <a:xfrm>
              <a:off x="4468869" y="1666224"/>
              <a:ext cx="2130940" cy="1331837"/>
            </a:xfrm>
            <a:prstGeom prst="roundRect">
              <a:avLst>
                <a:gd name="adj" fmla="val 10000"/>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11"/>
            <p:cNvSpPr txBox="1"/>
            <p:nvPr/>
          </p:nvSpPr>
          <p:spPr>
            <a:xfrm>
              <a:off x="4507877" y="1705232"/>
              <a:ext cx="2052924" cy="1253821"/>
            </a:xfrm>
            <a:prstGeom prst="rect">
              <a:avLst/>
            </a:prstGeom>
            <a:noFill/>
            <a:ln>
              <a:noFill/>
            </a:ln>
          </p:spPr>
          <p:txBody>
            <a:bodyPr spcFirstLastPara="1" wrap="square" lIns="57150" tIns="38100" rIns="57150" bIns="38100" anchor="ctr" anchorCtr="0">
              <a:noAutofit/>
            </a:bodyPr>
            <a:lstStyle/>
            <a:p>
              <a:pPr marL="0" marR="0" lvl="0" indent="0" algn="ctr" rtl="0">
                <a:lnSpc>
                  <a:spcPct val="90000"/>
                </a:lnSpc>
                <a:spcBef>
                  <a:spcPts val="0"/>
                </a:spcBef>
                <a:spcAft>
                  <a:spcPts val="0"/>
                </a:spcAft>
                <a:buClr>
                  <a:schemeClr val="dk1"/>
                </a:buClr>
                <a:buSzPts val="3000"/>
                <a:buFont typeface="Arial"/>
                <a:buNone/>
              </a:pPr>
              <a:r>
                <a:rPr lang="en-GB" sz="3000" b="0" i="0" u="none" strike="noStrike" cap="none">
                  <a:solidFill>
                    <a:schemeClr val="dk1"/>
                  </a:solidFill>
                  <a:latin typeface="Arial"/>
                  <a:ea typeface="Arial"/>
                  <a:cs typeface="Arial"/>
                  <a:sym typeface="Arial"/>
                </a:rPr>
                <a:t>Large portions</a:t>
              </a:r>
              <a:endParaRPr sz="1400" b="0" i="0" u="none" strike="noStrike" cap="none">
                <a:solidFill>
                  <a:srgbClr val="000000"/>
                </a:solidFill>
                <a:latin typeface="Arial"/>
                <a:ea typeface="Arial"/>
                <a:cs typeface="Arial"/>
                <a:sym typeface="Arial"/>
              </a:endParaRPr>
            </a:p>
          </p:txBody>
        </p:sp>
        <p:sp>
          <p:nvSpPr>
            <p:cNvPr id="207" name="Google Shape;207;p11"/>
            <p:cNvSpPr/>
            <p:nvPr/>
          </p:nvSpPr>
          <p:spPr>
            <a:xfrm>
              <a:off x="4202501" y="1333265"/>
              <a:ext cx="266367" cy="2663675"/>
            </a:xfrm>
            <a:custGeom>
              <a:avLst/>
              <a:gdLst/>
              <a:ahLst/>
              <a:cxnLst/>
              <a:rect l="l" t="t" r="r" b="b"/>
              <a:pathLst>
                <a:path w="120000" h="120000" extrusionOk="0">
                  <a:moveTo>
                    <a:pt x="0" y="0"/>
                  </a:moveTo>
                  <a:lnTo>
                    <a:pt x="0" y="120000"/>
                  </a:lnTo>
                  <a:lnTo>
                    <a:pt x="120000" y="120000"/>
                  </a:lnTo>
                </a:path>
              </a:pathLst>
            </a:custGeom>
            <a:noFill/>
            <a:ln w="12700" cap="flat" cmpd="sng">
              <a:solidFill>
                <a:schemeClr val="dk1"/>
              </a:solidFill>
              <a:prstDash val="solid"/>
              <a:miter lim="800000"/>
              <a:headEnd type="none" w="sm" len="sm"/>
              <a:tailEnd type="none" w="sm" len="sm"/>
            </a:ln>
          </p:spPr>
        </p:sp>
        <p:sp>
          <p:nvSpPr>
            <p:cNvPr id="208" name="Google Shape;208;p11"/>
            <p:cNvSpPr/>
            <p:nvPr/>
          </p:nvSpPr>
          <p:spPr>
            <a:xfrm>
              <a:off x="4468869" y="3331021"/>
              <a:ext cx="2130940" cy="1331837"/>
            </a:xfrm>
            <a:prstGeom prst="roundRect">
              <a:avLst>
                <a:gd name="adj" fmla="val 10000"/>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11"/>
            <p:cNvSpPr txBox="1"/>
            <p:nvPr/>
          </p:nvSpPr>
          <p:spPr>
            <a:xfrm>
              <a:off x="4507877" y="3370029"/>
              <a:ext cx="2052924" cy="1253821"/>
            </a:xfrm>
            <a:prstGeom prst="rect">
              <a:avLst/>
            </a:prstGeom>
            <a:noFill/>
            <a:ln>
              <a:noFill/>
            </a:ln>
          </p:spPr>
          <p:txBody>
            <a:bodyPr spcFirstLastPara="1" wrap="square" lIns="57150" tIns="38100" rIns="57150" bIns="38100" anchor="ctr" anchorCtr="0">
              <a:noAutofit/>
            </a:bodyPr>
            <a:lstStyle/>
            <a:p>
              <a:pPr marL="0" marR="0" lvl="0" indent="0" algn="ctr" rtl="0">
                <a:lnSpc>
                  <a:spcPct val="90000"/>
                </a:lnSpc>
                <a:spcBef>
                  <a:spcPts val="0"/>
                </a:spcBef>
                <a:spcAft>
                  <a:spcPts val="0"/>
                </a:spcAft>
                <a:buClr>
                  <a:schemeClr val="dk1"/>
                </a:buClr>
                <a:buSzPts val="3000"/>
                <a:buFont typeface="Arial"/>
                <a:buNone/>
              </a:pPr>
              <a:r>
                <a:rPr lang="en-GB" sz="3000" b="0" i="0" u="none" strike="noStrike" cap="none">
                  <a:solidFill>
                    <a:schemeClr val="dk1"/>
                  </a:solidFill>
                  <a:latin typeface="Arial"/>
                  <a:ea typeface="Arial"/>
                  <a:cs typeface="Arial"/>
                  <a:sym typeface="Arial"/>
                </a:rPr>
                <a:t>Garnishes</a:t>
              </a:r>
              <a:endParaRPr sz="1400" b="0" i="0" u="none" strike="noStrike" cap="none">
                <a:solidFill>
                  <a:srgbClr val="000000"/>
                </a:solidFill>
                <a:latin typeface="Arial"/>
                <a:ea typeface="Arial"/>
                <a:cs typeface="Arial"/>
                <a:sym typeface="Arial"/>
              </a:endParaRPr>
            </a:p>
          </p:txBody>
        </p:sp>
      </p:grpSp>
      <p:grpSp>
        <p:nvGrpSpPr>
          <p:cNvPr id="210" name="Google Shape;210;p11"/>
          <p:cNvGrpSpPr/>
          <p:nvPr/>
        </p:nvGrpSpPr>
        <p:grpSpPr>
          <a:xfrm>
            <a:off x="7901218" y="1252352"/>
            <a:ext cx="2535842" cy="4437725"/>
            <a:chOff x="2399738" y="2681"/>
            <a:chExt cx="2535842" cy="4437725"/>
          </a:xfrm>
        </p:grpSpPr>
        <p:sp>
          <p:nvSpPr>
            <p:cNvPr id="211" name="Google Shape;211;p11"/>
            <p:cNvSpPr/>
            <p:nvPr/>
          </p:nvSpPr>
          <p:spPr>
            <a:xfrm>
              <a:off x="2399738" y="2681"/>
              <a:ext cx="2535842" cy="1267921"/>
            </a:xfrm>
            <a:prstGeom prst="roundRect">
              <a:avLst>
                <a:gd name="adj" fmla="val 10000"/>
              </a:avLst>
            </a:prstGeom>
            <a:solidFill>
              <a:schemeClr val="accent3"/>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1"/>
            <p:cNvSpPr txBox="1"/>
            <p:nvPr/>
          </p:nvSpPr>
          <p:spPr>
            <a:xfrm>
              <a:off x="2436874" y="39817"/>
              <a:ext cx="2461570" cy="1193649"/>
            </a:xfrm>
            <a:prstGeom prst="rect">
              <a:avLst/>
            </a:prstGeom>
            <a:noFill/>
            <a:ln>
              <a:noFill/>
            </a:ln>
          </p:spPr>
          <p:txBody>
            <a:bodyPr spcFirstLastPara="1" wrap="square" lIns="70475" tIns="46975" rIns="70475" bIns="46975" anchor="ctr" anchorCtr="0">
              <a:noAutofit/>
            </a:bodyPr>
            <a:lstStyle/>
            <a:p>
              <a:pPr marL="0" marR="0" lvl="0" indent="0" algn="ctr" rtl="0">
                <a:lnSpc>
                  <a:spcPct val="90000"/>
                </a:lnSpc>
                <a:spcBef>
                  <a:spcPts val="0"/>
                </a:spcBef>
                <a:spcAft>
                  <a:spcPts val="0"/>
                </a:spcAft>
                <a:buClr>
                  <a:srgbClr val="000000"/>
                </a:buClr>
                <a:buSzPts val="3700"/>
                <a:buFont typeface="Arial"/>
                <a:buNone/>
              </a:pPr>
              <a:r>
                <a:rPr lang="en-GB" sz="3700" b="0" i="0" u="none" strike="noStrike" cap="none">
                  <a:solidFill>
                    <a:schemeClr val="dk1"/>
                  </a:solidFill>
                  <a:latin typeface="Arial"/>
                  <a:ea typeface="Arial"/>
                  <a:cs typeface="Arial"/>
                  <a:sym typeface="Arial"/>
                </a:rPr>
                <a:t>Spoiled</a:t>
              </a:r>
              <a:endParaRPr sz="1400" b="0" i="0" u="none" strike="noStrike" cap="none">
                <a:solidFill>
                  <a:srgbClr val="000000"/>
                </a:solidFill>
                <a:latin typeface="Arial"/>
                <a:ea typeface="Arial"/>
                <a:cs typeface="Arial"/>
                <a:sym typeface="Arial"/>
              </a:endParaRPr>
            </a:p>
          </p:txBody>
        </p:sp>
        <p:sp>
          <p:nvSpPr>
            <p:cNvPr id="213" name="Google Shape;213;p11"/>
            <p:cNvSpPr/>
            <p:nvPr/>
          </p:nvSpPr>
          <p:spPr>
            <a:xfrm>
              <a:off x="2653322" y="1270602"/>
              <a:ext cx="253584" cy="950941"/>
            </a:xfrm>
            <a:custGeom>
              <a:avLst/>
              <a:gdLst/>
              <a:ahLst/>
              <a:cxnLst/>
              <a:rect l="l" t="t" r="r" b="b"/>
              <a:pathLst>
                <a:path w="120000" h="120000" extrusionOk="0">
                  <a:moveTo>
                    <a:pt x="0" y="0"/>
                  </a:moveTo>
                  <a:lnTo>
                    <a:pt x="0" y="120000"/>
                  </a:lnTo>
                  <a:lnTo>
                    <a:pt x="120000" y="120000"/>
                  </a:lnTo>
                </a:path>
              </a:pathLst>
            </a:custGeom>
            <a:noFill/>
            <a:ln w="25400" cap="flat" cmpd="sng">
              <a:solidFill>
                <a:srgbClr val="484848"/>
              </a:solidFill>
              <a:prstDash val="solid"/>
              <a:round/>
              <a:headEnd type="none" w="sm" len="sm"/>
              <a:tailEnd type="none" w="sm" len="sm"/>
            </a:ln>
          </p:spPr>
        </p:sp>
        <p:sp>
          <p:nvSpPr>
            <p:cNvPr id="214" name="Google Shape;214;p11"/>
            <p:cNvSpPr/>
            <p:nvPr/>
          </p:nvSpPr>
          <p:spPr>
            <a:xfrm>
              <a:off x="2906906" y="1587583"/>
              <a:ext cx="2028674" cy="1267921"/>
            </a:xfrm>
            <a:prstGeom prst="roundRect">
              <a:avLst>
                <a:gd name="adj" fmla="val 10000"/>
              </a:avLst>
            </a:prstGeom>
            <a:solidFill>
              <a:schemeClr val="lt1">
                <a:alpha val="89411"/>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1"/>
            <p:cNvSpPr txBox="1"/>
            <p:nvPr/>
          </p:nvSpPr>
          <p:spPr>
            <a:xfrm>
              <a:off x="2944042" y="1624719"/>
              <a:ext cx="1954402" cy="1193649"/>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GB" sz="2500" b="0" i="0" u="none" strike="noStrike" cap="none">
                  <a:solidFill>
                    <a:srgbClr val="000000"/>
                  </a:solidFill>
                  <a:latin typeface="Arial"/>
                  <a:ea typeface="Arial"/>
                  <a:cs typeface="Arial"/>
                  <a:sym typeface="Arial"/>
                </a:rPr>
                <a:t>Over ordering &amp; preparing </a:t>
              </a:r>
              <a:endParaRPr sz="1400" b="0" i="0" u="none" strike="noStrike" cap="none">
                <a:solidFill>
                  <a:srgbClr val="000000"/>
                </a:solidFill>
                <a:latin typeface="Arial"/>
                <a:ea typeface="Arial"/>
                <a:cs typeface="Arial"/>
                <a:sym typeface="Arial"/>
              </a:endParaRPr>
            </a:p>
          </p:txBody>
        </p:sp>
        <p:sp>
          <p:nvSpPr>
            <p:cNvPr id="216" name="Google Shape;216;p11"/>
            <p:cNvSpPr/>
            <p:nvPr/>
          </p:nvSpPr>
          <p:spPr>
            <a:xfrm>
              <a:off x="2653322" y="1270602"/>
              <a:ext cx="253584" cy="2535842"/>
            </a:xfrm>
            <a:custGeom>
              <a:avLst/>
              <a:gdLst/>
              <a:ahLst/>
              <a:cxnLst/>
              <a:rect l="l" t="t" r="r" b="b"/>
              <a:pathLst>
                <a:path w="120000" h="120000" extrusionOk="0">
                  <a:moveTo>
                    <a:pt x="0" y="0"/>
                  </a:moveTo>
                  <a:lnTo>
                    <a:pt x="0" y="120000"/>
                  </a:lnTo>
                  <a:lnTo>
                    <a:pt x="120000" y="120000"/>
                  </a:lnTo>
                </a:path>
              </a:pathLst>
            </a:custGeom>
            <a:noFill/>
            <a:ln w="25400" cap="flat" cmpd="sng">
              <a:solidFill>
                <a:srgbClr val="484848"/>
              </a:solidFill>
              <a:prstDash val="solid"/>
              <a:round/>
              <a:headEnd type="none" w="sm" len="sm"/>
              <a:tailEnd type="none" w="sm" len="sm"/>
            </a:ln>
          </p:spPr>
        </p:sp>
        <p:sp>
          <p:nvSpPr>
            <p:cNvPr id="217" name="Google Shape;217;p11"/>
            <p:cNvSpPr/>
            <p:nvPr/>
          </p:nvSpPr>
          <p:spPr>
            <a:xfrm>
              <a:off x="2906906" y="3172485"/>
              <a:ext cx="2028674" cy="1267921"/>
            </a:xfrm>
            <a:prstGeom prst="roundRect">
              <a:avLst>
                <a:gd name="adj" fmla="val 10000"/>
              </a:avLst>
            </a:prstGeom>
            <a:solidFill>
              <a:schemeClr val="lt1">
                <a:alpha val="89411"/>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1"/>
            <p:cNvSpPr txBox="1"/>
            <p:nvPr/>
          </p:nvSpPr>
          <p:spPr>
            <a:xfrm>
              <a:off x="2944042" y="3209621"/>
              <a:ext cx="1954402" cy="1193649"/>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GB" sz="2500" b="0" i="0" u="none" strike="noStrike" cap="none">
                  <a:solidFill>
                    <a:srgbClr val="000000"/>
                  </a:solidFill>
                  <a:latin typeface="Arial"/>
                  <a:ea typeface="Arial"/>
                  <a:cs typeface="Arial"/>
                  <a:sym typeface="Arial"/>
                </a:rPr>
                <a:t>Lack of stock management </a:t>
              </a: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914883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4" name="Google Shape;224;p12"/>
          <p:cNvSpPr txBox="1"/>
          <p:nvPr/>
        </p:nvSpPr>
        <p:spPr>
          <a:xfrm>
            <a:off x="1035662" y="417507"/>
            <a:ext cx="8977582"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Arial"/>
              <a:buNone/>
            </a:pPr>
            <a:endParaRPr sz="4000" b="1" i="0" u="none" strike="noStrike" cap="none">
              <a:solidFill>
                <a:schemeClr val="dk1"/>
              </a:solidFill>
              <a:latin typeface="Calibri"/>
              <a:ea typeface="Calibri"/>
              <a:cs typeface="Calibri"/>
              <a:sym typeface="Calibri"/>
            </a:endParaRPr>
          </a:p>
        </p:txBody>
      </p:sp>
      <p:sp>
        <p:nvSpPr>
          <p:cNvPr id="225" name="Google Shape;225;p12"/>
          <p:cNvSpPr txBox="1"/>
          <p:nvPr/>
        </p:nvSpPr>
        <p:spPr>
          <a:xfrm>
            <a:off x="4266199" y="317862"/>
            <a:ext cx="11494089" cy="8788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800"/>
              <a:buFont typeface="Arial"/>
              <a:buNone/>
            </a:pPr>
            <a:r>
              <a:rPr lang="en-GB" sz="4400" b="1" i="0" u="none" strike="noStrike" cap="none">
                <a:solidFill>
                  <a:schemeClr val="dk1"/>
                </a:solidFill>
                <a:latin typeface="Arial"/>
                <a:ea typeface="Arial"/>
                <a:cs typeface="Arial"/>
                <a:sym typeface="Arial"/>
              </a:rPr>
              <a:t>Discussion</a:t>
            </a:r>
            <a:endParaRPr sz="4400" b="1" i="0" u="none" strike="noStrike" cap="none">
              <a:solidFill>
                <a:schemeClr val="dk1"/>
              </a:solidFill>
              <a:latin typeface="Arial"/>
              <a:ea typeface="Arial"/>
              <a:cs typeface="Arial"/>
              <a:sym typeface="Arial"/>
            </a:endParaRPr>
          </a:p>
        </p:txBody>
      </p:sp>
      <p:pic>
        <p:nvPicPr>
          <p:cNvPr id="226" name="Google Shape;226;p12" descr="A picture containing plate, different, snack food, meal&#10;&#10;Description automatically generated"/>
          <p:cNvPicPr preferRelativeResize="0"/>
          <p:nvPr/>
        </p:nvPicPr>
        <p:blipFill rotWithShape="1">
          <a:blip r:embed="rId3">
            <a:alphaModFix/>
          </a:blip>
          <a:srcRect/>
          <a:stretch/>
        </p:blipFill>
        <p:spPr>
          <a:xfrm>
            <a:off x="6385561" y="1975921"/>
            <a:ext cx="5227319" cy="3510479"/>
          </a:xfrm>
          <a:prstGeom prst="rect">
            <a:avLst/>
          </a:prstGeom>
          <a:noFill/>
          <a:ln w="9525" cap="flat" cmpd="sng">
            <a:solidFill>
              <a:schemeClr val="dk1"/>
            </a:solidFill>
            <a:prstDash val="solid"/>
            <a:round/>
            <a:headEnd type="none" w="sm" len="sm"/>
            <a:tailEnd type="none" w="sm" len="sm"/>
          </a:ln>
        </p:spPr>
      </p:pic>
      <p:sp>
        <p:nvSpPr>
          <p:cNvPr id="227" name="Google Shape;227;p12"/>
          <p:cNvSpPr txBox="1"/>
          <p:nvPr/>
        </p:nvSpPr>
        <p:spPr>
          <a:xfrm>
            <a:off x="366489" y="1851478"/>
            <a:ext cx="5767436" cy="2246729"/>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400"/>
              <a:buFont typeface="Arial"/>
              <a:buChar char="•"/>
            </a:pPr>
            <a:r>
              <a:rPr lang="en-GB" sz="2800" dirty="0">
                <a:solidFill>
                  <a:srgbClr val="7030A0"/>
                </a:solidFill>
                <a:sym typeface="Arial"/>
              </a:rPr>
              <a:t>What can be done in each of the 3 categories to reduce food waste? </a:t>
            </a:r>
            <a:endParaRPr sz="2800" dirty="0">
              <a:solidFill>
                <a:srgbClr val="7030A0"/>
              </a:solidFill>
              <a:sym typeface="Arial"/>
            </a:endParaRPr>
          </a:p>
          <a:p>
            <a:pPr marL="457200" marR="0" lvl="0" indent="-304800" algn="l" rtl="0">
              <a:lnSpc>
                <a:spcPct val="100000"/>
              </a:lnSpc>
              <a:spcBef>
                <a:spcPts val="0"/>
              </a:spcBef>
              <a:spcAft>
                <a:spcPts val="0"/>
              </a:spcAft>
              <a:buClr>
                <a:srgbClr val="000000"/>
              </a:buClr>
              <a:buSzPts val="2400"/>
              <a:buFont typeface="Arial"/>
              <a:buNone/>
            </a:pPr>
            <a:endParaRPr sz="2800" dirty="0">
              <a:solidFill>
                <a:srgbClr val="7030A0"/>
              </a:solidFill>
              <a:sym typeface="Arial"/>
            </a:endParaRPr>
          </a:p>
          <a:p>
            <a:pPr marL="457200" marR="0" lvl="0" indent="-457200" algn="l" rtl="0">
              <a:lnSpc>
                <a:spcPct val="100000"/>
              </a:lnSpc>
              <a:spcBef>
                <a:spcPts val="0"/>
              </a:spcBef>
              <a:spcAft>
                <a:spcPts val="0"/>
              </a:spcAft>
              <a:buClr>
                <a:srgbClr val="000000"/>
              </a:buClr>
              <a:buSzPts val="2400"/>
              <a:buFont typeface="Arial"/>
              <a:buChar char="•"/>
            </a:pPr>
            <a:r>
              <a:rPr lang="en-GB" sz="2800" dirty="0">
                <a:solidFill>
                  <a:srgbClr val="7030A0"/>
                </a:solidFill>
                <a:sym typeface="Arial"/>
              </a:rPr>
              <a:t>Which staff roles are more involved in each food waste category? </a:t>
            </a:r>
            <a:endParaRPr sz="2800" dirty="0">
              <a:solidFill>
                <a:srgbClr val="7030A0"/>
              </a:solidFill>
              <a:sym typeface="Arial"/>
            </a:endParaRPr>
          </a:p>
        </p:txBody>
      </p:sp>
    </p:spTree>
    <p:extLst>
      <p:ext uri="{BB962C8B-B14F-4D97-AF65-F5344CB8AC3E}">
        <p14:creationId xmlns:p14="http://schemas.microsoft.com/office/powerpoint/2010/main" val="3666572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grpSp>
        <p:nvGrpSpPr>
          <p:cNvPr id="232" name="Google Shape;232;p13"/>
          <p:cNvGrpSpPr/>
          <p:nvPr/>
        </p:nvGrpSpPr>
        <p:grpSpPr>
          <a:xfrm>
            <a:off x="5795744" y="110624"/>
            <a:ext cx="5580049" cy="5672061"/>
            <a:chOff x="2241352" y="2790"/>
            <a:chExt cx="5580049" cy="5672061"/>
          </a:xfrm>
        </p:grpSpPr>
        <p:sp>
          <p:nvSpPr>
            <p:cNvPr id="233" name="Google Shape;233;p13"/>
            <p:cNvSpPr/>
            <p:nvPr/>
          </p:nvSpPr>
          <p:spPr>
            <a:xfrm>
              <a:off x="4267334" y="2790"/>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3"/>
            <p:cNvSpPr txBox="1"/>
            <p:nvPr/>
          </p:nvSpPr>
          <p:spPr>
            <a:xfrm>
              <a:off x="4315821" y="51277"/>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Retrain staff on precision knife skills</a:t>
              </a:r>
              <a:endParaRPr sz="1600" b="0" i="0" u="none" strike="noStrike" cap="none">
                <a:solidFill>
                  <a:schemeClr val="dk1"/>
                </a:solidFill>
                <a:latin typeface="Arial"/>
                <a:ea typeface="Arial"/>
                <a:cs typeface="Arial"/>
                <a:sym typeface="Arial"/>
              </a:endParaRPr>
            </a:p>
          </p:txBody>
        </p:sp>
        <p:sp>
          <p:nvSpPr>
            <p:cNvPr id="235" name="Google Shape;235;p13"/>
            <p:cNvSpPr/>
            <p:nvPr/>
          </p:nvSpPr>
          <p:spPr>
            <a:xfrm>
              <a:off x="2691973" y="499418"/>
              <a:ext cx="4678806" cy="4678806"/>
            </a:xfrm>
            <a:custGeom>
              <a:avLst/>
              <a:gdLst/>
              <a:ahLst/>
              <a:cxnLst/>
              <a:rect l="l" t="t" r="r" b="b"/>
              <a:pathLst>
                <a:path w="120000" h="120000" extrusionOk="0">
                  <a:moveTo>
                    <a:pt x="79846" y="3377"/>
                  </a:moveTo>
                  <a:lnTo>
                    <a:pt x="79846" y="3377"/>
                  </a:lnTo>
                  <a:cubicBezTo>
                    <a:pt x="88118" y="6276"/>
                    <a:pt x="95654" y="10952"/>
                    <a:pt x="101924" y="1707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3"/>
            <p:cNvSpPr/>
            <p:nvPr/>
          </p:nvSpPr>
          <p:spPr>
            <a:xfrm>
              <a:off x="6293317" y="1172492"/>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3"/>
            <p:cNvSpPr txBox="1"/>
            <p:nvPr/>
          </p:nvSpPr>
          <p:spPr>
            <a:xfrm>
              <a:off x="6313912" y="1220979"/>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Donate excess food</a:t>
              </a:r>
              <a:endParaRPr sz="1600" b="0" i="0" u="none" strike="noStrike" cap="none">
                <a:solidFill>
                  <a:schemeClr val="dk1"/>
                </a:solidFill>
                <a:latin typeface="Arial"/>
                <a:ea typeface="Arial"/>
                <a:cs typeface="Arial"/>
                <a:sym typeface="Arial"/>
              </a:endParaRPr>
            </a:p>
          </p:txBody>
        </p:sp>
        <p:sp>
          <p:nvSpPr>
            <p:cNvPr id="238" name="Google Shape;238;p13"/>
            <p:cNvSpPr/>
            <p:nvPr/>
          </p:nvSpPr>
          <p:spPr>
            <a:xfrm>
              <a:off x="2691973" y="499418"/>
              <a:ext cx="4678806" cy="4678806"/>
            </a:xfrm>
            <a:custGeom>
              <a:avLst/>
              <a:gdLst/>
              <a:ahLst/>
              <a:cxnLst/>
              <a:rect l="l" t="t" r="r" b="b"/>
              <a:pathLst>
                <a:path w="120000" h="120000" extrusionOk="0">
                  <a:moveTo>
                    <a:pt x="117561" y="43068"/>
                  </a:moveTo>
                  <a:lnTo>
                    <a:pt x="117561" y="43068"/>
                  </a:lnTo>
                  <a:cubicBezTo>
                    <a:pt x="120812" y="54122"/>
                    <a:pt x="120812" y="65878"/>
                    <a:pt x="117561" y="76932"/>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3"/>
            <p:cNvSpPr/>
            <p:nvPr/>
          </p:nvSpPr>
          <p:spPr>
            <a:xfrm>
              <a:off x="6293317" y="3511895"/>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3"/>
            <p:cNvSpPr txBox="1"/>
            <p:nvPr/>
          </p:nvSpPr>
          <p:spPr>
            <a:xfrm>
              <a:off x="6341804" y="3560382"/>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Innovative thinking with scraps i.e., soups</a:t>
              </a:r>
              <a:endParaRPr sz="1600" b="0" i="0" u="none" strike="noStrike" cap="none">
                <a:solidFill>
                  <a:schemeClr val="dk1"/>
                </a:solidFill>
                <a:latin typeface="Arial"/>
                <a:ea typeface="Arial"/>
                <a:cs typeface="Arial"/>
                <a:sym typeface="Arial"/>
              </a:endParaRPr>
            </a:p>
          </p:txBody>
        </p:sp>
        <p:sp>
          <p:nvSpPr>
            <p:cNvPr id="241" name="Google Shape;241;p13"/>
            <p:cNvSpPr/>
            <p:nvPr/>
          </p:nvSpPr>
          <p:spPr>
            <a:xfrm>
              <a:off x="2691973" y="499418"/>
              <a:ext cx="4678806" cy="4678806"/>
            </a:xfrm>
            <a:custGeom>
              <a:avLst/>
              <a:gdLst/>
              <a:ahLst/>
              <a:cxnLst/>
              <a:rect l="l" t="t" r="r" b="b"/>
              <a:pathLst>
                <a:path w="120000" h="120000" extrusionOk="0">
                  <a:moveTo>
                    <a:pt x="101924" y="102923"/>
                  </a:moveTo>
                  <a:cubicBezTo>
                    <a:pt x="95654" y="109047"/>
                    <a:pt x="88118" y="113724"/>
                    <a:pt x="79846" y="116623"/>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3"/>
            <p:cNvSpPr/>
            <p:nvPr/>
          </p:nvSpPr>
          <p:spPr>
            <a:xfrm>
              <a:off x="4267334" y="4681597"/>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3"/>
            <p:cNvSpPr txBox="1"/>
            <p:nvPr/>
          </p:nvSpPr>
          <p:spPr>
            <a:xfrm>
              <a:off x="4315821" y="4730084"/>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Waste free menu items</a:t>
              </a:r>
              <a:endParaRPr sz="1600" b="0" i="0" u="none" strike="noStrike" cap="none">
                <a:solidFill>
                  <a:schemeClr val="dk1"/>
                </a:solidFill>
                <a:latin typeface="Arial"/>
                <a:ea typeface="Arial"/>
                <a:cs typeface="Arial"/>
                <a:sym typeface="Arial"/>
              </a:endParaRPr>
            </a:p>
          </p:txBody>
        </p:sp>
        <p:sp>
          <p:nvSpPr>
            <p:cNvPr id="244" name="Google Shape;244;p13"/>
            <p:cNvSpPr/>
            <p:nvPr/>
          </p:nvSpPr>
          <p:spPr>
            <a:xfrm>
              <a:off x="2691973" y="499418"/>
              <a:ext cx="4678806" cy="4678806"/>
            </a:xfrm>
            <a:custGeom>
              <a:avLst/>
              <a:gdLst/>
              <a:ahLst/>
              <a:cxnLst/>
              <a:rect l="l" t="t" r="r" b="b"/>
              <a:pathLst>
                <a:path w="120000" h="120000" extrusionOk="0">
                  <a:moveTo>
                    <a:pt x="40154" y="116623"/>
                  </a:moveTo>
                  <a:lnTo>
                    <a:pt x="40154" y="116623"/>
                  </a:lnTo>
                  <a:cubicBezTo>
                    <a:pt x="31882" y="113724"/>
                    <a:pt x="24346" y="109048"/>
                    <a:pt x="18076" y="102923"/>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3"/>
            <p:cNvSpPr/>
            <p:nvPr/>
          </p:nvSpPr>
          <p:spPr>
            <a:xfrm>
              <a:off x="2241352" y="3511895"/>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3"/>
            <p:cNvSpPr txBox="1"/>
            <p:nvPr/>
          </p:nvSpPr>
          <p:spPr>
            <a:xfrm>
              <a:off x="2289839" y="3560382"/>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Serve skin on items where possible</a:t>
              </a:r>
              <a:endParaRPr sz="1600" b="0" i="0" u="none" strike="noStrike" cap="none">
                <a:solidFill>
                  <a:schemeClr val="dk1"/>
                </a:solidFill>
                <a:latin typeface="Arial"/>
                <a:ea typeface="Arial"/>
                <a:cs typeface="Arial"/>
                <a:sym typeface="Arial"/>
              </a:endParaRPr>
            </a:p>
          </p:txBody>
        </p:sp>
        <p:sp>
          <p:nvSpPr>
            <p:cNvPr id="247" name="Google Shape;247;p13"/>
            <p:cNvSpPr/>
            <p:nvPr/>
          </p:nvSpPr>
          <p:spPr>
            <a:xfrm>
              <a:off x="2691973" y="499418"/>
              <a:ext cx="4678806" cy="4678806"/>
            </a:xfrm>
            <a:custGeom>
              <a:avLst/>
              <a:gdLst/>
              <a:ahLst/>
              <a:cxnLst/>
              <a:rect l="l" t="t" r="r" b="b"/>
              <a:pathLst>
                <a:path w="120000" h="120000" extrusionOk="0">
                  <a:moveTo>
                    <a:pt x="2439" y="76932"/>
                  </a:moveTo>
                  <a:lnTo>
                    <a:pt x="2439" y="76932"/>
                  </a:lnTo>
                  <a:cubicBezTo>
                    <a:pt x="-812" y="65878"/>
                    <a:pt x="-812" y="54122"/>
                    <a:pt x="2439" y="43068"/>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3"/>
            <p:cNvSpPr/>
            <p:nvPr/>
          </p:nvSpPr>
          <p:spPr>
            <a:xfrm>
              <a:off x="2241352" y="1172492"/>
              <a:ext cx="1528084" cy="993254"/>
            </a:xfrm>
            <a:prstGeom prst="roundRect">
              <a:avLst>
                <a:gd name="adj" fmla="val 16667"/>
              </a:avLst>
            </a:prstGeom>
            <a:solidFill>
              <a:schemeClr val="accent2"/>
            </a:solidFill>
            <a:ln w="12700" cap="flat" cmpd="sng">
              <a:solidFill>
                <a:srgbClr val="6D91A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13"/>
            <p:cNvSpPr txBox="1"/>
            <p:nvPr/>
          </p:nvSpPr>
          <p:spPr>
            <a:xfrm>
              <a:off x="2289839" y="1220979"/>
              <a:ext cx="1431110" cy="89628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GB" sz="1600" b="0" i="0" u="none" strike="noStrike" cap="none">
                  <a:solidFill>
                    <a:schemeClr val="dk1"/>
                  </a:solidFill>
                  <a:latin typeface="Arial"/>
                  <a:ea typeface="Arial"/>
                  <a:cs typeface="Arial"/>
                  <a:sym typeface="Arial"/>
                </a:rPr>
                <a:t>Review ordering and menu</a:t>
              </a:r>
              <a:endParaRPr sz="1600" b="0" i="0" u="none" strike="noStrike" cap="none">
                <a:solidFill>
                  <a:schemeClr val="dk1"/>
                </a:solidFill>
                <a:latin typeface="Arial"/>
                <a:ea typeface="Arial"/>
                <a:cs typeface="Arial"/>
                <a:sym typeface="Arial"/>
              </a:endParaRPr>
            </a:p>
          </p:txBody>
        </p:sp>
        <p:sp>
          <p:nvSpPr>
            <p:cNvPr id="250" name="Google Shape;250;p13"/>
            <p:cNvSpPr/>
            <p:nvPr/>
          </p:nvSpPr>
          <p:spPr>
            <a:xfrm>
              <a:off x="2691973" y="499418"/>
              <a:ext cx="4678806" cy="4678806"/>
            </a:xfrm>
            <a:custGeom>
              <a:avLst/>
              <a:gdLst/>
              <a:ahLst/>
              <a:cxnLst/>
              <a:rect l="l" t="t" r="r" b="b"/>
              <a:pathLst>
                <a:path w="120000" h="120000" extrusionOk="0">
                  <a:moveTo>
                    <a:pt x="18076" y="17077"/>
                  </a:moveTo>
                  <a:lnTo>
                    <a:pt x="18076" y="17077"/>
                  </a:lnTo>
                  <a:cubicBezTo>
                    <a:pt x="24346" y="10953"/>
                    <a:pt x="31882" y="6276"/>
                    <a:pt x="40154" y="337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51" name="Google Shape;251;p13"/>
          <p:cNvGrpSpPr/>
          <p:nvPr/>
        </p:nvGrpSpPr>
        <p:grpSpPr>
          <a:xfrm>
            <a:off x="7183446" y="1234952"/>
            <a:ext cx="2804645" cy="3423406"/>
            <a:chOff x="3618140" y="89170"/>
            <a:chExt cx="5385408" cy="6573539"/>
          </a:xfrm>
        </p:grpSpPr>
        <p:grpSp>
          <p:nvGrpSpPr>
            <p:cNvPr id="252" name="Google Shape;252;p13"/>
            <p:cNvGrpSpPr/>
            <p:nvPr/>
          </p:nvGrpSpPr>
          <p:grpSpPr>
            <a:xfrm>
              <a:off x="6435137" y="3458617"/>
              <a:ext cx="2568411" cy="3176464"/>
              <a:chOff x="6435137" y="3413352"/>
              <a:chExt cx="2568411" cy="3176464"/>
            </a:xfrm>
          </p:grpSpPr>
          <p:sp>
            <p:nvSpPr>
              <p:cNvPr id="253" name="Google Shape;253;p13"/>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4" name="Google Shape;254;p13"/>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5" name="Google Shape;255;p13"/>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56" name="Google Shape;256;p13"/>
            <p:cNvGrpSpPr/>
            <p:nvPr/>
          </p:nvGrpSpPr>
          <p:grpSpPr>
            <a:xfrm>
              <a:off x="3618140" y="3486245"/>
              <a:ext cx="2568411" cy="3176464"/>
              <a:chOff x="3618140" y="3440980"/>
              <a:chExt cx="2568411" cy="3176464"/>
            </a:xfrm>
          </p:grpSpPr>
          <p:sp>
            <p:nvSpPr>
              <p:cNvPr id="257" name="Google Shape;257;p13"/>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8" name="Google Shape;258;p13"/>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9" name="Google Shape;259;p13"/>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60" name="Google Shape;260;p13"/>
            <p:cNvGrpSpPr/>
            <p:nvPr/>
          </p:nvGrpSpPr>
          <p:grpSpPr>
            <a:xfrm>
              <a:off x="4056136" y="89170"/>
              <a:ext cx="4439320" cy="4434279"/>
              <a:chOff x="4056136" y="43905"/>
              <a:chExt cx="4439320" cy="4434279"/>
            </a:xfrm>
          </p:grpSpPr>
          <p:sp>
            <p:nvSpPr>
              <p:cNvPr id="261" name="Google Shape;261;p13"/>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2" name="Google Shape;262;p13"/>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3" name="Google Shape;263;p13"/>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4" name="Google Shape;264;p13"/>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265" name="Google Shape;265;p13"/>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6" name="Google Shape;266;p13"/>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7" name="Google Shape;267;p13"/>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8" name="Google Shape;268;p13"/>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9" name="Google Shape;269;p13"/>
          <p:cNvSpPr txBox="1"/>
          <p:nvPr/>
        </p:nvSpPr>
        <p:spPr>
          <a:xfrm>
            <a:off x="-67380" y="133442"/>
            <a:ext cx="7309679"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400" b="1" i="0" u="none" strike="noStrike" cap="none">
                <a:solidFill>
                  <a:schemeClr val="dk1"/>
                </a:solidFill>
                <a:latin typeface="Arial"/>
                <a:ea typeface="Arial"/>
                <a:cs typeface="Arial"/>
                <a:sym typeface="Arial"/>
              </a:rPr>
              <a:t>Reducing preparation waste</a:t>
            </a:r>
            <a:endParaRPr sz="1200" b="0" i="0" u="none" strike="noStrike" cap="none">
              <a:solidFill>
                <a:srgbClr val="000000"/>
              </a:solidFill>
              <a:latin typeface="Arial"/>
              <a:ea typeface="Arial"/>
              <a:cs typeface="Arial"/>
              <a:sym typeface="Arial"/>
            </a:endParaRPr>
          </a:p>
        </p:txBody>
      </p:sp>
      <p:pic>
        <p:nvPicPr>
          <p:cNvPr id="270" name="Google Shape;270;p13" descr="A picture containing food, hand, snack food&#10;&#10;Description automatically generated"/>
          <p:cNvPicPr preferRelativeResize="0"/>
          <p:nvPr/>
        </p:nvPicPr>
        <p:blipFill rotWithShape="1">
          <a:blip r:embed="rId3">
            <a:alphaModFix/>
          </a:blip>
          <a:srcRect/>
          <a:stretch/>
        </p:blipFill>
        <p:spPr>
          <a:xfrm>
            <a:off x="704395" y="1757193"/>
            <a:ext cx="4161550" cy="2774366"/>
          </a:xfrm>
          <a:prstGeom prst="roundRect">
            <a:avLst>
              <a:gd name="adj" fmla="val 16667"/>
            </a:avLst>
          </a:prstGeom>
          <a:noFill/>
          <a:ln w="9525" cap="flat" cmpd="sng">
            <a:solidFill>
              <a:schemeClr val="dk1"/>
            </a:solidFill>
            <a:prstDash val="solid"/>
            <a:round/>
            <a:headEnd type="none" w="sm" len="sm"/>
            <a:tailEnd type="none" w="sm" len="sm"/>
          </a:ln>
          <a:effectLst>
            <a:outerShdw blurRad="76200" dist="38100" dir="7800000" algn="tl" rotWithShape="0">
              <a:srgbClr val="000000">
                <a:alpha val="40000"/>
              </a:srgbClr>
            </a:outerShdw>
          </a:effectLst>
        </p:spPr>
      </p:pic>
    </p:spTree>
    <p:extLst>
      <p:ext uri="{BB962C8B-B14F-4D97-AF65-F5344CB8AC3E}">
        <p14:creationId xmlns:p14="http://schemas.microsoft.com/office/powerpoint/2010/main" val="1728019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6" name="Google Shape;276;p38"/>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7" name="Google Shape;277;p38"/>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8" name="Google Shape;278;p38"/>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9" name="Google Shape;279;p38"/>
          <p:cNvSpPr txBox="1"/>
          <p:nvPr/>
        </p:nvSpPr>
        <p:spPr>
          <a:xfrm>
            <a:off x="-94710" y="-183668"/>
            <a:ext cx="12137461"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000" b="1" i="0" u="none" strike="noStrike" cap="none">
                <a:solidFill>
                  <a:schemeClr val="dk1"/>
                </a:solidFill>
                <a:latin typeface="Arial"/>
                <a:ea typeface="Arial"/>
                <a:cs typeface="Arial"/>
                <a:sym typeface="Arial"/>
              </a:rPr>
              <a:t>Reducing Preparation Waste – Who?</a:t>
            </a:r>
            <a:endParaRPr sz="1100" b="1" i="0" u="none" strike="noStrike" cap="none">
              <a:solidFill>
                <a:srgbClr val="000000"/>
              </a:solidFill>
              <a:latin typeface="Arial"/>
              <a:ea typeface="Arial"/>
              <a:cs typeface="Arial"/>
              <a:sym typeface="Arial"/>
            </a:endParaRPr>
          </a:p>
        </p:txBody>
      </p:sp>
      <p:graphicFrame>
        <p:nvGraphicFramePr>
          <p:cNvPr id="280" name="Google Shape;280;p38"/>
          <p:cNvGraphicFramePr/>
          <p:nvPr>
            <p:extLst>
              <p:ext uri="{D42A27DB-BD31-4B8C-83A1-F6EECF244321}">
                <p14:modId xmlns:p14="http://schemas.microsoft.com/office/powerpoint/2010/main" val="1166739439"/>
              </p:ext>
            </p:extLst>
          </p:nvPr>
        </p:nvGraphicFramePr>
        <p:xfrm>
          <a:off x="378621" y="1097664"/>
          <a:ext cx="11264800" cy="4274785"/>
        </p:xfrm>
        <a:graphic>
          <a:graphicData uri="http://schemas.openxmlformats.org/drawingml/2006/table">
            <a:tbl>
              <a:tblPr firstRow="1" bandRow="1">
                <a:noFill/>
              </a:tblPr>
              <a:tblGrid>
                <a:gridCol w="4980600">
                  <a:extLst>
                    <a:ext uri="{9D8B030D-6E8A-4147-A177-3AD203B41FA5}">
                      <a16:colId xmlns:a16="http://schemas.microsoft.com/office/drawing/2014/main" val="20000"/>
                    </a:ext>
                  </a:extLst>
                </a:gridCol>
                <a:gridCol w="6284200">
                  <a:extLst>
                    <a:ext uri="{9D8B030D-6E8A-4147-A177-3AD203B41FA5}">
                      <a16:colId xmlns:a16="http://schemas.microsoft.com/office/drawing/2014/main" val="20001"/>
                    </a:ext>
                  </a:extLst>
                </a:gridCol>
              </a:tblGrid>
              <a:tr h="312325">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Task </a:t>
                      </a:r>
                      <a:endParaRPr sz="1400" u="none" strike="noStrike" cap="none" dirty="0">
                        <a:solidFill>
                          <a:schemeClr val="bg1"/>
                        </a:solidFill>
                      </a:endParaRPr>
                    </a:p>
                  </a:txBody>
                  <a:tcPr marL="91450" marR="91450" marT="45725" marB="45725">
                    <a:solidFill>
                      <a:schemeClr val="accen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Job Role – should anyone else be involved in these tasks?</a:t>
                      </a:r>
                      <a:endParaRPr sz="1400" u="none" strike="noStrike" cap="none" dirty="0">
                        <a:solidFill>
                          <a:schemeClr val="bg1"/>
                        </a:solidFill>
                      </a:endParaRPr>
                    </a:p>
                  </a:txBody>
                  <a:tcPr marL="91450" marR="91450" marT="45725" marB="45725">
                    <a:solidFill>
                      <a:schemeClr val="accent1"/>
                    </a:solidFill>
                  </a:tcPr>
                </a:tc>
                <a:extLst>
                  <a:ext uri="{0D108BD9-81ED-4DB2-BD59-A6C34878D82A}">
                    <a16:rowId xmlns:a16="http://schemas.microsoft.com/office/drawing/2014/main" val="10000"/>
                  </a:ext>
                </a:extLst>
              </a:tr>
              <a:tr h="49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Retraining staff - including precision knife skills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 managers may be involved in providing training/refresher courses</a:t>
                      </a:r>
                      <a:endParaRPr sz="1400" u="none" strike="noStrike" cap="none"/>
                    </a:p>
                  </a:txBody>
                  <a:tcPr marL="91450" marR="91450" marT="45725" marB="45725"/>
                </a:tc>
                <a:extLst>
                  <a:ext uri="{0D108BD9-81ED-4DB2-BD59-A6C34878D82A}">
                    <a16:rowId xmlns:a16="http://schemas.microsoft.com/office/drawing/2014/main" val="10001"/>
                  </a:ext>
                </a:extLst>
              </a:tr>
              <a:tr h="11168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Donate excess food – this involves creating meaningful partnerships within the community </a:t>
                      </a: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This could involve anyone within the business - Do you know a local charity? Food bank? </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GB" sz="1400" u="none" strike="noStrike" cap="none"/>
                        <a:t>Explore this option and then discuss with your line manager if this could be taken forward. </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extLst>
                  <a:ext uri="{0D108BD9-81ED-4DB2-BD59-A6C34878D82A}">
                    <a16:rowId xmlns:a16="http://schemas.microsoft.com/office/drawing/2014/main" val="10002"/>
                  </a:ext>
                </a:extLst>
              </a:tr>
              <a:tr h="49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Innovative thinking with scraps i.e., soups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a:t>
                      </a:r>
                      <a:endParaRPr sz="1400" u="none" strike="noStrike" cap="none"/>
                    </a:p>
                  </a:txBody>
                  <a:tcPr marL="91450" marR="91450" marT="45725" marB="45725"/>
                </a:tc>
                <a:extLst>
                  <a:ext uri="{0D108BD9-81ED-4DB2-BD59-A6C34878D82A}">
                    <a16:rowId xmlns:a16="http://schemas.microsoft.com/office/drawing/2014/main" val="10003"/>
                  </a:ext>
                </a:extLst>
              </a:tr>
              <a:tr h="49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Planning and implementing waste free menu items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a:t>
                      </a:r>
                      <a:endParaRPr sz="1400" u="none" strike="noStrike" cap="none"/>
                    </a:p>
                  </a:txBody>
                  <a:tcPr marL="91450" marR="91450" marT="45725" marB="45725"/>
                </a:tc>
                <a:extLst>
                  <a:ext uri="{0D108BD9-81ED-4DB2-BD59-A6C34878D82A}">
                    <a16:rowId xmlns:a16="http://schemas.microsoft.com/office/drawing/2014/main" val="10004"/>
                  </a:ext>
                </a:extLst>
              </a:tr>
              <a:tr h="49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Serving skin on items where possible to avoid scraps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a:t>
                      </a:r>
                      <a:endParaRPr sz="1400" u="none" strike="noStrike" cap="none"/>
                    </a:p>
                  </a:txBody>
                  <a:tcPr marL="91450" marR="91450" marT="45725" marB="45725"/>
                </a:tc>
                <a:extLst>
                  <a:ext uri="{0D108BD9-81ED-4DB2-BD59-A6C34878D82A}">
                    <a16:rowId xmlns:a16="http://schemas.microsoft.com/office/drawing/2014/main" val="10005"/>
                  </a:ext>
                </a:extLst>
              </a:tr>
              <a:tr h="70537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Review ordering and menu – tracking what supplies are being ordered and wasted, can this be removed? Reduced?</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t>Chefs</a:t>
                      </a:r>
                      <a:endParaRPr sz="1400" u="none" strike="noStrike" cap="none" dirty="0"/>
                    </a:p>
                  </a:txBody>
                  <a:tcPr marL="91450" marR="91450" marT="45725" marB="45725"/>
                </a:tc>
                <a:extLst>
                  <a:ext uri="{0D108BD9-81ED-4DB2-BD59-A6C34878D82A}">
                    <a16:rowId xmlns:a16="http://schemas.microsoft.com/office/drawing/2014/main" val="10006"/>
                  </a:ext>
                </a:extLst>
              </a:tr>
            </a:tbl>
          </a:graphicData>
        </a:graphic>
      </p:graphicFrame>
      <p:sp>
        <p:nvSpPr>
          <p:cNvPr id="281" name="Google Shape;281;p38"/>
          <p:cNvSpPr txBox="1"/>
          <p:nvPr/>
        </p:nvSpPr>
        <p:spPr>
          <a:xfrm>
            <a:off x="219119" y="5435231"/>
            <a:ext cx="11583805"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dirty="0">
                <a:solidFill>
                  <a:srgbClr val="7030A0"/>
                </a:solidFill>
                <a:sym typeface="Arial"/>
              </a:rPr>
              <a:t>Chefs have an important role to play in reducing preparation waste as it is them who are usually in charge of ordering and preparing the food. However, be mindful that other roles still have a part to play, you could be suggesting and contributing ideas while providing feedback both from yourself and the customer. </a:t>
            </a:r>
            <a:endParaRPr sz="1600" dirty="0">
              <a:solidFill>
                <a:srgbClr val="7030A0"/>
              </a:solidFill>
              <a:sym typeface="Arial"/>
            </a:endParaRPr>
          </a:p>
          <a:p>
            <a:pPr marL="0" marR="0" lvl="0" indent="0" algn="ctr" rtl="0">
              <a:lnSpc>
                <a:spcPct val="100000"/>
              </a:lnSpc>
              <a:spcBef>
                <a:spcPts val="0"/>
              </a:spcBef>
              <a:spcAft>
                <a:spcPts val="0"/>
              </a:spcAft>
              <a:buClr>
                <a:srgbClr val="000000"/>
              </a:buClr>
              <a:buSzPts val="1400"/>
              <a:buFont typeface="Arial"/>
              <a:buNone/>
            </a:pPr>
            <a:endParaRPr sz="11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100" b="1"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987166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grpSp>
        <p:nvGrpSpPr>
          <p:cNvPr id="286" name="Google Shape;286;p14"/>
          <p:cNvGrpSpPr/>
          <p:nvPr/>
        </p:nvGrpSpPr>
        <p:grpSpPr>
          <a:xfrm>
            <a:off x="5351800" y="110935"/>
            <a:ext cx="6467937" cy="5590747"/>
            <a:chOff x="1797408" y="3101"/>
            <a:chExt cx="6467937" cy="5590747"/>
          </a:xfrm>
        </p:grpSpPr>
        <p:sp>
          <p:nvSpPr>
            <p:cNvPr id="287" name="Google Shape;287;p14"/>
            <p:cNvSpPr/>
            <p:nvPr/>
          </p:nvSpPr>
          <p:spPr>
            <a:xfrm>
              <a:off x="4100277" y="3101"/>
              <a:ext cx="1862199" cy="1210429"/>
            </a:xfrm>
            <a:prstGeom prst="roundRect">
              <a:avLst>
                <a:gd name="adj" fmla="val 16667"/>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4"/>
            <p:cNvSpPr txBox="1"/>
            <p:nvPr/>
          </p:nvSpPr>
          <p:spPr>
            <a:xfrm>
              <a:off x="4159365" y="62189"/>
              <a:ext cx="1744023" cy="1092253"/>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600" b="0" i="0" u="none" strike="noStrike" cap="none" dirty="0">
                  <a:solidFill>
                    <a:schemeClr val="bg1"/>
                  </a:solidFill>
                  <a:latin typeface="Arial"/>
                  <a:ea typeface="Arial"/>
                  <a:cs typeface="Arial"/>
                  <a:sym typeface="Arial"/>
                </a:rPr>
                <a:t>Reduce portion sizes</a:t>
              </a:r>
              <a:endParaRPr sz="1600" b="0" i="0" u="none" strike="noStrike" cap="none" dirty="0">
                <a:solidFill>
                  <a:schemeClr val="bg1"/>
                </a:solidFill>
                <a:latin typeface="Arial"/>
                <a:ea typeface="Arial"/>
                <a:cs typeface="Arial"/>
                <a:sym typeface="Arial"/>
              </a:endParaRPr>
            </a:p>
          </p:txBody>
        </p:sp>
        <p:sp>
          <p:nvSpPr>
            <p:cNvPr id="289" name="Google Shape;289;p14"/>
            <p:cNvSpPr/>
            <p:nvPr/>
          </p:nvSpPr>
          <p:spPr>
            <a:xfrm>
              <a:off x="2609996" y="608316"/>
              <a:ext cx="4842760" cy="4842760"/>
            </a:xfrm>
            <a:custGeom>
              <a:avLst/>
              <a:gdLst/>
              <a:ahLst/>
              <a:cxnLst/>
              <a:rect l="l" t="t" r="r" b="b"/>
              <a:pathLst>
                <a:path w="120000" h="120000" extrusionOk="0">
                  <a:moveTo>
                    <a:pt x="83390" y="4747"/>
                  </a:moveTo>
                  <a:lnTo>
                    <a:pt x="83390" y="4747"/>
                  </a:lnTo>
                  <a:cubicBezTo>
                    <a:pt x="93987" y="9233"/>
                    <a:pt x="103071" y="16672"/>
                    <a:pt x="109558" y="2617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4"/>
            <p:cNvSpPr/>
            <p:nvPr/>
          </p:nvSpPr>
          <p:spPr>
            <a:xfrm>
              <a:off x="6403146" y="1676234"/>
              <a:ext cx="1862199" cy="1210429"/>
            </a:xfrm>
            <a:prstGeom prst="roundRect">
              <a:avLst>
                <a:gd name="adj" fmla="val 16667"/>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4"/>
            <p:cNvSpPr txBox="1"/>
            <p:nvPr/>
          </p:nvSpPr>
          <p:spPr>
            <a:xfrm>
              <a:off x="6462234" y="1735322"/>
              <a:ext cx="1744023" cy="1092253"/>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600" b="0" i="0" u="none" strike="noStrike" cap="none">
                  <a:solidFill>
                    <a:schemeClr val="bg1"/>
                  </a:solidFill>
                  <a:latin typeface="Arial"/>
                  <a:ea typeface="Arial"/>
                  <a:cs typeface="Arial"/>
                  <a:sym typeface="Arial"/>
                </a:rPr>
                <a:t>Remove garnishes</a:t>
              </a:r>
              <a:endParaRPr sz="1600" b="0" i="0" u="none" strike="noStrike" cap="none">
                <a:solidFill>
                  <a:schemeClr val="bg1"/>
                </a:solidFill>
                <a:latin typeface="Arial"/>
                <a:ea typeface="Arial"/>
                <a:cs typeface="Arial"/>
                <a:sym typeface="Arial"/>
              </a:endParaRPr>
            </a:p>
          </p:txBody>
        </p:sp>
        <p:sp>
          <p:nvSpPr>
            <p:cNvPr id="292" name="Google Shape;292;p14"/>
            <p:cNvSpPr/>
            <p:nvPr/>
          </p:nvSpPr>
          <p:spPr>
            <a:xfrm>
              <a:off x="2609996" y="608316"/>
              <a:ext cx="4842760" cy="4842760"/>
            </a:xfrm>
            <a:custGeom>
              <a:avLst/>
              <a:gdLst/>
              <a:ahLst/>
              <a:cxnLst/>
              <a:rect l="l" t="t" r="r" b="b"/>
              <a:pathLst>
                <a:path w="120000" h="120000" extrusionOk="0">
                  <a:moveTo>
                    <a:pt x="119917" y="56840"/>
                  </a:moveTo>
                  <a:lnTo>
                    <a:pt x="119917" y="56840"/>
                  </a:lnTo>
                  <a:cubicBezTo>
                    <a:pt x="120597" y="69723"/>
                    <a:pt x="117105" y="82482"/>
                    <a:pt x="109961" y="93225"/>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4"/>
            <p:cNvSpPr/>
            <p:nvPr/>
          </p:nvSpPr>
          <p:spPr>
            <a:xfrm>
              <a:off x="5523529" y="4383419"/>
              <a:ext cx="1862199" cy="1210429"/>
            </a:xfrm>
            <a:prstGeom prst="roundRect">
              <a:avLst>
                <a:gd name="adj" fmla="val 16667"/>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4"/>
            <p:cNvSpPr txBox="1"/>
            <p:nvPr/>
          </p:nvSpPr>
          <p:spPr>
            <a:xfrm>
              <a:off x="5582617" y="4442507"/>
              <a:ext cx="1744023" cy="1092253"/>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600" b="0" i="0" u="none" strike="noStrike" cap="none">
                  <a:solidFill>
                    <a:schemeClr val="bg1"/>
                  </a:solidFill>
                  <a:latin typeface="Arial"/>
                  <a:ea typeface="Arial"/>
                  <a:cs typeface="Arial"/>
                  <a:sym typeface="Arial"/>
                </a:rPr>
                <a:t>Assess the menu – can the number of options be reduced?</a:t>
              </a:r>
              <a:endParaRPr sz="1600" b="0" i="0" u="none" strike="noStrike" cap="none">
                <a:solidFill>
                  <a:schemeClr val="bg1"/>
                </a:solidFill>
                <a:latin typeface="Arial"/>
                <a:ea typeface="Arial"/>
                <a:cs typeface="Arial"/>
                <a:sym typeface="Arial"/>
              </a:endParaRPr>
            </a:p>
          </p:txBody>
        </p:sp>
        <p:sp>
          <p:nvSpPr>
            <p:cNvPr id="295" name="Google Shape;295;p14"/>
            <p:cNvSpPr/>
            <p:nvPr/>
          </p:nvSpPr>
          <p:spPr>
            <a:xfrm>
              <a:off x="2609996" y="608316"/>
              <a:ext cx="4842760" cy="4842760"/>
            </a:xfrm>
            <a:custGeom>
              <a:avLst/>
              <a:gdLst/>
              <a:ahLst/>
              <a:cxnLst/>
              <a:rect l="l" t="t" r="r" b="b"/>
              <a:pathLst>
                <a:path w="120000" h="120000" extrusionOk="0">
                  <a:moveTo>
                    <a:pt x="71956" y="118797"/>
                  </a:moveTo>
                  <a:cubicBezTo>
                    <a:pt x="64066" y="120401"/>
                    <a:pt x="55934" y="120401"/>
                    <a:pt x="48043" y="11879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14"/>
            <p:cNvSpPr/>
            <p:nvPr/>
          </p:nvSpPr>
          <p:spPr>
            <a:xfrm>
              <a:off x="2677025" y="4383419"/>
              <a:ext cx="1862199" cy="1210429"/>
            </a:xfrm>
            <a:prstGeom prst="roundRect">
              <a:avLst>
                <a:gd name="adj" fmla="val 16667"/>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14"/>
            <p:cNvSpPr txBox="1"/>
            <p:nvPr/>
          </p:nvSpPr>
          <p:spPr>
            <a:xfrm>
              <a:off x="2736113" y="4442507"/>
              <a:ext cx="1744023" cy="1092253"/>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600" b="0" i="0" u="none" strike="noStrike" cap="none">
                  <a:solidFill>
                    <a:schemeClr val="bg1"/>
                  </a:solidFill>
                  <a:latin typeface="Arial"/>
                  <a:ea typeface="Arial"/>
                  <a:cs typeface="Arial"/>
                  <a:sym typeface="Arial"/>
                </a:rPr>
                <a:t>Customers can take the leftovers home with them. </a:t>
              </a:r>
              <a:endParaRPr sz="1600" b="0" i="0" u="none" strike="noStrike" cap="none">
                <a:solidFill>
                  <a:schemeClr val="bg1"/>
                </a:solidFill>
                <a:latin typeface="Arial"/>
                <a:ea typeface="Arial"/>
                <a:cs typeface="Arial"/>
                <a:sym typeface="Arial"/>
              </a:endParaRPr>
            </a:p>
          </p:txBody>
        </p:sp>
        <p:sp>
          <p:nvSpPr>
            <p:cNvPr id="298" name="Google Shape;298;p14"/>
            <p:cNvSpPr/>
            <p:nvPr/>
          </p:nvSpPr>
          <p:spPr>
            <a:xfrm>
              <a:off x="2609996" y="608316"/>
              <a:ext cx="4842760" cy="4842760"/>
            </a:xfrm>
            <a:custGeom>
              <a:avLst/>
              <a:gdLst/>
              <a:ahLst/>
              <a:cxnLst/>
              <a:rect l="l" t="t" r="r" b="b"/>
              <a:pathLst>
                <a:path w="120000" h="120000" extrusionOk="0">
                  <a:moveTo>
                    <a:pt x="10039" y="93225"/>
                  </a:moveTo>
                  <a:lnTo>
                    <a:pt x="10039" y="93225"/>
                  </a:lnTo>
                  <a:cubicBezTo>
                    <a:pt x="2895" y="82482"/>
                    <a:pt x="-596" y="69723"/>
                    <a:pt x="83" y="56840"/>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14"/>
            <p:cNvSpPr/>
            <p:nvPr/>
          </p:nvSpPr>
          <p:spPr>
            <a:xfrm>
              <a:off x="1797408" y="1676234"/>
              <a:ext cx="1862199" cy="1210429"/>
            </a:xfrm>
            <a:prstGeom prst="roundRect">
              <a:avLst>
                <a:gd name="adj" fmla="val 16667"/>
              </a:avLst>
            </a:prstGeom>
            <a:solidFill>
              <a:schemeClr val="accent1"/>
            </a:solidFill>
            <a:ln w="12700" cap="flat" cmpd="sng">
              <a:solidFill>
                <a:srgbClr val="809C4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4"/>
            <p:cNvSpPr txBox="1"/>
            <p:nvPr/>
          </p:nvSpPr>
          <p:spPr>
            <a:xfrm>
              <a:off x="1856496" y="1735322"/>
              <a:ext cx="1744023" cy="1092253"/>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600" b="0" i="0" u="none" strike="noStrike" cap="none" dirty="0">
                  <a:solidFill>
                    <a:schemeClr val="bg1"/>
                  </a:solidFill>
                  <a:latin typeface="Arial"/>
                  <a:ea typeface="Arial"/>
                  <a:cs typeface="Arial"/>
                  <a:sym typeface="Arial"/>
                </a:rPr>
                <a:t>Communication with customers</a:t>
              </a:r>
              <a:endParaRPr sz="1600" b="0" i="0" u="none" strike="noStrike" cap="none" dirty="0">
                <a:solidFill>
                  <a:schemeClr val="bg1"/>
                </a:solidFill>
                <a:latin typeface="Arial"/>
                <a:ea typeface="Arial"/>
                <a:cs typeface="Arial"/>
                <a:sym typeface="Arial"/>
              </a:endParaRPr>
            </a:p>
          </p:txBody>
        </p:sp>
        <p:sp>
          <p:nvSpPr>
            <p:cNvPr id="301" name="Google Shape;301;p14"/>
            <p:cNvSpPr/>
            <p:nvPr/>
          </p:nvSpPr>
          <p:spPr>
            <a:xfrm>
              <a:off x="2609996" y="608316"/>
              <a:ext cx="4842760" cy="4842760"/>
            </a:xfrm>
            <a:custGeom>
              <a:avLst/>
              <a:gdLst/>
              <a:ahLst/>
              <a:cxnLst/>
              <a:rect l="l" t="t" r="r" b="b"/>
              <a:pathLst>
                <a:path w="120000" h="120000" extrusionOk="0">
                  <a:moveTo>
                    <a:pt x="10442" y="26177"/>
                  </a:moveTo>
                  <a:lnTo>
                    <a:pt x="10442" y="26177"/>
                  </a:lnTo>
                  <a:cubicBezTo>
                    <a:pt x="16929" y="16672"/>
                    <a:pt x="26013" y="9233"/>
                    <a:pt x="36610" y="474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02" name="Google Shape;302;p14"/>
          <p:cNvGrpSpPr/>
          <p:nvPr/>
        </p:nvGrpSpPr>
        <p:grpSpPr>
          <a:xfrm>
            <a:off x="7208951" y="1466659"/>
            <a:ext cx="2804645" cy="3423406"/>
            <a:chOff x="3618140" y="89170"/>
            <a:chExt cx="5385408" cy="6573539"/>
          </a:xfrm>
        </p:grpSpPr>
        <p:grpSp>
          <p:nvGrpSpPr>
            <p:cNvPr id="303" name="Google Shape;303;p14"/>
            <p:cNvGrpSpPr/>
            <p:nvPr/>
          </p:nvGrpSpPr>
          <p:grpSpPr>
            <a:xfrm>
              <a:off x="6435137" y="3458617"/>
              <a:ext cx="2568411" cy="3176464"/>
              <a:chOff x="6435137" y="3413352"/>
              <a:chExt cx="2568411" cy="3176464"/>
            </a:xfrm>
          </p:grpSpPr>
          <p:sp>
            <p:nvSpPr>
              <p:cNvPr id="304" name="Google Shape;304;p14"/>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5" name="Google Shape;305;p14"/>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6" name="Google Shape;306;p14"/>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307" name="Google Shape;307;p14"/>
            <p:cNvGrpSpPr/>
            <p:nvPr/>
          </p:nvGrpSpPr>
          <p:grpSpPr>
            <a:xfrm>
              <a:off x="3618140" y="3486245"/>
              <a:ext cx="2568411" cy="3176464"/>
              <a:chOff x="3618140" y="3440980"/>
              <a:chExt cx="2568411" cy="3176464"/>
            </a:xfrm>
          </p:grpSpPr>
          <p:sp>
            <p:nvSpPr>
              <p:cNvPr id="308" name="Google Shape;308;p14"/>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9" name="Google Shape;309;p14"/>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0" name="Google Shape;310;p14"/>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311" name="Google Shape;311;p14"/>
            <p:cNvGrpSpPr/>
            <p:nvPr/>
          </p:nvGrpSpPr>
          <p:grpSpPr>
            <a:xfrm>
              <a:off x="4056136" y="89170"/>
              <a:ext cx="4439320" cy="4434279"/>
              <a:chOff x="4056136" y="43905"/>
              <a:chExt cx="4439320" cy="4434279"/>
            </a:xfrm>
          </p:grpSpPr>
          <p:sp>
            <p:nvSpPr>
              <p:cNvPr id="312" name="Google Shape;312;p14"/>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3" name="Google Shape;313;p14"/>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4" name="Google Shape;314;p14"/>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5" name="Google Shape;315;p14"/>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316" name="Google Shape;316;p14"/>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7" name="Google Shape;317;p14"/>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8" name="Google Shape;318;p14"/>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9" name="Google Shape;319;p14"/>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0" name="Google Shape;320;p14"/>
          <p:cNvSpPr txBox="1"/>
          <p:nvPr/>
        </p:nvSpPr>
        <p:spPr>
          <a:xfrm>
            <a:off x="-467599" y="45872"/>
            <a:ext cx="7309679"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000" b="1" i="0" u="none" strike="noStrike" cap="none">
                <a:solidFill>
                  <a:schemeClr val="dk1"/>
                </a:solidFill>
                <a:latin typeface="Arial"/>
                <a:ea typeface="Arial"/>
                <a:cs typeface="Arial"/>
                <a:sym typeface="Arial"/>
              </a:rPr>
              <a:t>Reducing plate waste</a:t>
            </a:r>
            <a:endParaRPr sz="1100" b="0" i="0" u="none" strike="noStrike" cap="none">
              <a:solidFill>
                <a:srgbClr val="000000"/>
              </a:solidFill>
              <a:latin typeface="Arial"/>
              <a:ea typeface="Arial"/>
              <a:cs typeface="Arial"/>
              <a:sym typeface="Arial"/>
            </a:endParaRPr>
          </a:p>
        </p:txBody>
      </p:sp>
      <p:pic>
        <p:nvPicPr>
          <p:cNvPr id="321" name="Google Shape;321;p14" descr="A person holding a plate of food&#10;&#10;Description automatically generated with medium confidence"/>
          <p:cNvPicPr preferRelativeResize="0"/>
          <p:nvPr/>
        </p:nvPicPr>
        <p:blipFill rotWithShape="1">
          <a:blip r:embed="rId3">
            <a:alphaModFix/>
          </a:blip>
          <a:srcRect/>
          <a:stretch/>
        </p:blipFill>
        <p:spPr>
          <a:xfrm>
            <a:off x="738947" y="1766638"/>
            <a:ext cx="4012839" cy="2772000"/>
          </a:xfrm>
          <a:prstGeom prst="roundRect">
            <a:avLst>
              <a:gd name="adj" fmla="val 16667"/>
            </a:avLst>
          </a:prstGeom>
          <a:noFill/>
          <a:ln w="9525" cap="flat" cmpd="sng">
            <a:solidFill>
              <a:schemeClr val="dk1"/>
            </a:solidFill>
            <a:prstDash val="solid"/>
            <a:round/>
            <a:headEnd type="none" w="sm" len="sm"/>
            <a:tailEnd type="none" w="sm" len="sm"/>
          </a:ln>
          <a:effectLst>
            <a:outerShdw blurRad="76200" dist="38100" dir="7800000" algn="tl" rotWithShape="0">
              <a:srgbClr val="000000">
                <a:alpha val="40000"/>
              </a:srgbClr>
            </a:outerShdw>
          </a:effectLst>
        </p:spPr>
      </p:pic>
    </p:spTree>
    <p:extLst>
      <p:ext uri="{BB962C8B-B14F-4D97-AF65-F5344CB8AC3E}">
        <p14:creationId xmlns:p14="http://schemas.microsoft.com/office/powerpoint/2010/main" val="38912383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9"/>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7" name="Google Shape;327;p39"/>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8" name="Google Shape;328;p39"/>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9" name="Google Shape;329;p39"/>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0" name="Google Shape;330;p39"/>
          <p:cNvSpPr txBox="1"/>
          <p:nvPr/>
        </p:nvSpPr>
        <p:spPr>
          <a:xfrm>
            <a:off x="-94710" y="-183668"/>
            <a:ext cx="12137461"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000" b="1" i="0" u="none" strike="noStrike" cap="none">
                <a:solidFill>
                  <a:schemeClr val="dk1"/>
                </a:solidFill>
                <a:latin typeface="Arial"/>
                <a:ea typeface="Arial"/>
                <a:cs typeface="Arial"/>
                <a:sym typeface="Arial"/>
              </a:rPr>
              <a:t>Reducing Plate Waste – Who?</a:t>
            </a:r>
            <a:endParaRPr sz="1100" b="1" i="0" u="none" strike="noStrike" cap="none">
              <a:solidFill>
                <a:srgbClr val="000000"/>
              </a:solidFill>
              <a:latin typeface="Arial"/>
              <a:ea typeface="Arial"/>
              <a:cs typeface="Arial"/>
              <a:sym typeface="Arial"/>
            </a:endParaRPr>
          </a:p>
        </p:txBody>
      </p:sp>
      <p:graphicFrame>
        <p:nvGraphicFramePr>
          <p:cNvPr id="331" name="Google Shape;331;p39"/>
          <p:cNvGraphicFramePr/>
          <p:nvPr>
            <p:extLst>
              <p:ext uri="{D42A27DB-BD31-4B8C-83A1-F6EECF244321}">
                <p14:modId xmlns:p14="http://schemas.microsoft.com/office/powerpoint/2010/main" val="3815355454"/>
              </p:ext>
            </p:extLst>
          </p:nvPr>
        </p:nvGraphicFramePr>
        <p:xfrm>
          <a:off x="463601" y="1124594"/>
          <a:ext cx="11264800" cy="3768215"/>
        </p:xfrm>
        <a:graphic>
          <a:graphicData uri="http://schemas.openxmlformats.org/drawingml/2006/table">
            <a:tbl>
              <a:tblPr firstRow="1" bandRow="1">
                <a:noFill/>
              </a:tblPr>
              <a:tblGrid>
                <a:gridCol w="5613000">
                  <a:extLst>
                    <a:ext uri="{9D8B030D-6E8A-4147-A177-3AD203B41FA5}">
                      <a16:colId xmlns:a16="http://schemas.microsoft.com/office/drawing/2014/main" val="20000"/>
                    </a:ext>
                  </a:extLst>
                </a:gridCol>
                <a:gridCol w="5651800">
                  <a:extLst>
                    <a:ext uri="{9D8B030D-6E8A-4147-A177-3AD203B41FA5}">
                      <a16:colId xmlns:a16="http://schemas.microsoft.com/office/drawing/2014/main" val="20001"/>
                    </a:ext>
                  </a:extLst>
                </a:gridCol>
              </a:tblGrid>
              <a:tr h="323925">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Task</a:t>
                      </a:r>
                      <a:endParaRPr sz="1400" u="none" strike="noStrike" cap="none" dirty="0">
                        <a:solidFill>
                          <a:schemeClr val="bg1"/>
                        </a:solidFill>
                      </a:endParaRPr>
                    </a:p>
                  </a:txBody>
                  <a:tcPr marL="91450" marR="91450" marT="45725" marB="45725">
                    <a:solidFill>
                      <a:schemeClr val="accen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Job Role – should anyone else be involved in these tasks?</a:t>
                      </a:r>
                      <a:endParaRPr sz="1400" u="none" strike="noStrike" cap="none" dirty="0">
                        <a:solidFill>
                          <a:schemeClr val="bg1"/>
                        </a:solidFill>
                      </a:endParaRPr>
                    </a:p>
                  </a:txBody>
                  <a:tcPr marL="91450" marR="91450" marT="45725" marB="45725">
                    <a:solidFill>
                      <a:schemeClr val="accent1"/>
                    </a:solidFill>
                  </a:tcPr>
                </a:tc>
                <a:extLst>
                  <a:ext uri="{0D108BD9-81ED-4DB2-BD59-A6C34878D82A}">
                    <a16:rowId xmlns:a16="http://schemas.microsoft.com/office/drawing/2014/main" val="10000"/>
                  </a:ext>
                </a:extLst>
              </a:tr>
              <a:tr h="167950">
                <a:tc>
                  <a:txBody>
                    <a:bodyPr/>
                    <a:lstStyle/>
                    <a:p>
                      <a:pPr marL="0" marR="0" lvl="0" indent="0" algn="l" rtl="0">
                        <a:lnSpc>
                          <a:spcPct val="90000"/>
                        </a:lnSpc>
                        <a:spcBef>
                          <a:spcPts val="0"/>
                        </a:spcBef>
                        <a:spcAft>
                          <a:spcPts val="0"/>
                        </a:spcAft>
                        <a:buClr>
                          <a:schemeClr val="lt1"/>
                        </a:buClr>
                        <a:buSzPts val="1800"/>
                        <a:buFont typeface="Arial"/>
                        <a:buNone/>
                      </a:pPr>
                      <a:r>
                        <a:rPr lang="en-GB" sz="1400" u="none" strike="noStrike" cap="none">
                          <a:solidFill>
                            <a:schemeClr val="dk1"/>
                          </a:solidFill>
                          <a:latin typeface="Arial"/>
                          <a:ea typeface="Arial"/>
                          <a:cs typeface="Arial"/>
                          <a:sym typeface="Arial"/>
                        </a:rPr>
                        <a:t>Reduce portion sizes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 feedback from the customer is crucial this could be gathered by front of house staff</a:t>
                      </a:r>
                      <a:endParaRPr sz="1400" u="none" strike="noStrike" cap="none"/>
                    </a:p>
                  </a:txBody>
                  <a:tcPr marL="91450" marR="91450" marT="45725" marB="45725"/>
                </a:tc>
                <a:extLst>
                  <a:ext uri="{0D108BD9-81ED-4DB2-BD59-A6C34878D82A}">
                    <a16:rowId xmlns:a16="http://schemas.microsoft.com/office/drawing/2014/main" val="10001"/>
                  </a:ext>
                </a:extLst>
              </a:tr>
              <a:tr h="503150">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Remove garnishes and unnecessary ‘aesthetic’ elements of the meal</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extLst>
                  <a:ext uri="{0D108BD9-81ED-4DB2-BD59-A6C34878D82A}">
                    <a16:rowId xmlns:a16="http://schemas.microsoft.com/office/drawing/2014/main" val="10002"/>
                  </a:ext>
                </a:extLst>
              </a:tr>
              <a:tr h="452600">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Customers taking leftover food home with them – providing the customer with a ‘doggy bag’ so they can enjoy the leftovers from their meal the next day.</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Front of house wait staff should ask the customer when clearing their table if they was their left food packaged up to take home with them. </a:t>
                      </a:r>
                      <a:endParaRPr sz="1400" u="none" strike="noStrike" cap="none"/>
                    </a:p>
                  </a:txBody>
                  <a:tcPr marL="91450" marR="91450" marT="45725" marB="45725"/>
                </a:tc>
                <a:extLst>
                  <a:ext uri="{0D108BD9-81ED-4DB2-BD59-A6C34878D82A}">
                    <a16:rowId xmlns:a16="http://schemas.microsoft.com/office/drawing/2014/main" val="10003"/>
                  </a:ext>
                </a:extLst>
              </a:tr>
              <a:tr h="452600">
                <a:tc>
                  <a:txBody>
                    <a:bodyPr/>
                    <a:lstStyle/>
                    <a:p>
                      <a:pPr marL="0" marR="0" lvl="0" indent="0" algn="l" rtl="0">
                        <a:lnSpc>
                          <a:spcPct val="90000"/>
                        </a:lnSpc>
                        <a:spcBef>
                          <a:spcPts val="0"/>
                        </a:spcBef>
                        <a:spcAft>
                          <a:spcPts val="0"/>
                        </a:spcAft>
                        <a:buClr>
                          <a:schemeClr val="lt1"/>
                        </a:buClr>
                        <a:buSzPts val="1800"/>
                        <a:buFont typeface="Arial"/>
                        <a:buNone/>
                      </a:pPr>
                      <a:r>
                        <a:rPr lang="en-GB" sz="1400" u="none" strike="noStrike" cap="none">
                          <a:solidFill>
                            <a:schemeClr val="dk1"/>
                          </a:solidFill>
                          <a:latin typeface="Arial"/>
                          <a:ea typeface="Arial"/>
                          <a:cs typeface="Arial"/>
                          <a:sym typeface="Arial"/>
                        </a:rPr>
                        <a:t>Communication with customers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Front of house wait staff, supervisors, managers are crucial in finding out what the customer wants and providing this feedback to the chef. </a:t>
                      </a:r>
                      <a:endParaRPr sz="1400" u="none" strike="noStrike" cap="none"/>
                    </a:p>
                  </a:txBody>
                  <a:tcPr marL="91450" marR="91450" marT="45725" marB="45725"/>
                </a:tc>
                <a:extLst>
                  <a:ext uri="{0D108BD9-81ED-4DB2-BD59-A6C34878D82A}">
                    <a16:rowId xmlns:a16="http://schemas.microsoft.com/office/drawing/2014/main" val="10004"/>
                  </a:ext>
                </a:extLst>
              </a:tr>
              <a:tr h="638950">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Review ordering and menu – tracking what supplies are being ordered and wasted, can this be removed? Reduced? Can the menu be simplified/reduced?</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t>Chefs</a:t>
                      </a:r>
                      <a:endParaRPr sz="1400" u="none" strike="noStrike" cap="none" dirty="0"/>
                    </a:p>
                  </a:txBody>
                  <a:tcPr marL="91450" marR="91450" marT="45725" marB="45725"/>
                </a:tc>
                <a:extLst>
                  <a:ext uri="{0D108BD9-81ED-4DB2-BD59-A6C34878D82A}">
                    <a16:rowId xmlns:a16="http://schemas.microsoft.com/office/drawing/2014/main" val="10005"/>
                  </a:ext>
                </a:extLst>
              </a:tr>
            </a:tbl>
          </a:graphicData>
        </a:graphic>
      </p:graphicFrame>
      <p:sp>
        <p:nvSpPr>
          <p:cNvPr id="332" name="Google Shape;332;p39"/>
          <p:cNvSpPr txBox="1"/>
          <p:nvPr/>
        </p:nvSpPr>
        <p:spPr>
          <a:xfrm>
            <a:off x="1737390" y="5210186"/>
            <a:ext cx="8717219" cy="104644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dirty="0">
                <a:solidFill>
                  <a:srgbClr val="7030A0"/>
                </a:solidFill>
                <a:sym typeface="Arial"/>
              </a:rPr>
              <a:t>Chefs continue to have an important role to play in reducing plate waste. However, for chefs to be able to implement changes successfully feedback from staff and customers is very important to be able to still provide a good service. </a:t>
            </a:r>
            <a:endParaRPr sz="1600" dirty="0">
              <a:solidFill>
                <a:srgbClr val="7030A0"/>
              </a:solidFil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2215798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grpSp>
        <p:nvGrpSpPr>
          <p:cNvPr id="337" name="Google Shape;337;p15"/>
          <p:cNvGrpSpPr/>
          <p:nvPr/>
        </p:nvGrpSpPr>
        <p:grpSpPr>
          <a:xfrm>
            <a:off x="5806827" y="78242"/>
            <a:ext cx="5580049" cy="5672061"/>
            <a:chOff x="2241352" y="2790"/>
            <a:chExt cx="5580049" cy="5672061"/>
          </a:xfrm>
        </p:grpSpPr>
        <p:sp>
          <p:nvSpPr>
            <p:cNvPr id="338" name="Google Shape;338;p15"/>
            <p:cNvSpPr/>
            <p:nvPr/>
          </p:nvSpPr>
          <p:spPr>
            <a:xfrm>
              <a:off x="4267334" y="2790"/>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5"/>
            <p:cNvSpPr txBox="1"/>
            <p:nvPr/>
          </p:nvSpPr>
          <p:spPr>
            <a:xfrm>
              <a:off x="4315821" y="51277"/>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a:solidFill>
                    <a:schemeClr val="bg1"/>
                  </a:solidFill>
                  <a:latin typeface="Arial"/>
                  <a:ea typeface="Arial"/>
                  <a:cs typeface="Arial"/>
                  <a:sym typeface="Arial"/>
                </a:rPr>
                <a:t>Stock rotation – first in first out mindset</a:t>
              </a:r>
              <a:endParaRPr sz="1600" b="0" i="0" u="none" strike="noStrike" cap="none">
                <a:solidFill>
                  <a:schemeClr val="bg1"/>
                </a:solidFill>
                <a:latin typeface="Arial"/>
                <a:ea typeface="Arial"/>
                <a:cs typeface="Arial"/>
                <a:sym typeface="Arial"/>
              </a:endParaRPr>
            </a:p>
          </p:txBody>
        </p:sp>
        <p:sp>
          <p:nvSpPr>
            <p:cNvPr id="340" name="Google Shape;340;p15"/>
            <p:cNvSpPr/>
            <p:nvPr/>
          </p:nvSpPr>
          <p:spPr>
            <a:xfrm>
              <a:off x="2691973" y="499418"/>
              <a:ext cx="4678806" cy="4678806"/>
            </a:xfrm>
            <a:custGeom>
              <a:avLst/>
              <a:gdLst/>
              <a:ahLst/>
              <a:cxnLst/>
              <a:rect l="l" t="t" r="r" b="b"/>
              <a:pathLst>
                <a:path w="120000" h="120000" extrusionOk="0">
                  <a:moveTo>
                    <a:pt x="79846" y="3377"/>
                  </a:moveTo>
                  <a:lnTo>
                    <a:pt x="79846" y="3377"/>
                  </a:lnTo>
                  <a:cubicBezTo>
                    <a:pt x="88118" y="6276"/>
                    <a:pt x="95654" y="10952"/>
                    <a:pt x="101924" y="1707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15"/>
            <p:cNvSpPr/>
            <p:nvPr/>
          </p:nvSpPr>
          <p:spPr>
            <a:xfrm>
              <a:off x="6293317" y="1172492"/>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15"/>
            <p:cNvSpPr txBox="1"/>
            <p:nvPr/>
          </p:nvSpPr>
          <p:spPr>
            <a:xfrm>
              <a:off x="6341804" y="1220979"/>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a:solidFill>
                    <a:schemeClr val="bg1"/>
                  </a:solidFill>
                  <a:latin typeface="Arial"/>
                  <a:ea typeface="Arial"/>
                  <a:cs typeface="Arial"/>
                  <a:sym typeface="Arial"/>
                </a:rPr>
                <a:t>Cook to order</a:t>
              </a:r>
              <a:endParaRPr sz="1600" b="0" i="0" u="none" strike="noStrike" cap="none">
                <a:solidFill>
                  <a:schemeClr val="bg1"/>
                </a:solidFill>
                <a:latin typeface="Arial"/>
                <a:ea typeface="Arial"/>
                <a:cs typeface="Arial"/>
                <a:sym typeface="Arial"/>
              </a:endParaRPr>
            </a:p>
          </p:txBody>
        </p:sp>
        <p:sp>
          <p:nvSpPr>
            <p:cNvPr id="343" name="Google Shape;343;p15"/>
            <p:cNvSpPr/>
            <p:nvPr/>
          </p:nvSpPr>
          <p:spPr>
            <a:xfrm>
              <a:off x="2691973" y="499418"/>
              <a:ext cx="4678806" cy="4678806"/>
            </a:xfrm>
            <a:custGeom>
              <a:avLst/>
              <a:gdLst/>
              <a:ahLst/>
              <a:cxnLst/>
              <a:rect l="l" t="t" r="r" b="b"/>
              <a:pathLst>
                <a:path w="120000" h="120000" extrusionOk="0">
                  <a:moveTo>
                    <a:pt x="117561" y="43068"/>
                  </a:moveTo>
                  <a:lnTo>
                    <a:pt x="117561" y="43068"/>
                  </a:lnTo>
                  <a:cubicBezTo>
                    <a:pt x="120812" y="54122"/>
                    <a:pt x="120812" y="65878"/>
                    <a:pt x="117561" y="76932"/>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15"/>
            <p:cNvSpPr/>
            <p:nvPr/>
          </p:nvSpPr>
          <p:spPr>
            <a:xfrm>
              <a:off x="6293317" y="3511895"/>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15"/>
            <p:cNvSpPr txBox="1"/>
            <p:nvPr/>
          </p:nvSpPr>
          <p:spPr>
            <a:xfrm>
              <a:off x="6341804" y="3560382"/>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a:solidFill>
                    <a:schemeClr val="bg1"/>
                  </a:solidFill>
                  <a:latin typeface="Arial"/>
                  <a:ea typeface="Arial"/>
                  <a:cs typeface="Arial"/>
                  <a:sym typeface="Arial"/>
                </a:rPr>
                <a:t>Order from local suppliers</a:t>
              </a:r>
              <a:endParaRPr sz="1600" b="0" i="0" u="none" strike="noStrike" cap="none">
                <a:solidFill>
                  <a:schemeClr val="bg1"/>
                </a:solidFill>
                <a:latin typeface="Arial"/>
                <a:ea typeface="Arial"/>
                <a:cs typeface="Arial"/>
                <a:sym typeface="Arial"/>
              </a:endParaRPr>
            </a:p>
          </p:txBody>
        </p:sp>
        <p:sp>
          <p:nvSpPr>
            <p:cNvPr id="346" name="Google Shape;346;p15"/>
            <p:cNvSpPr/>
            <p:nvPr/>
          </p:nvSpPr>
          <p:spPr>
            <a:xfrm>
              <a:off x="2691973" y="499418"/>
              <a:ext cx="4678806" cy="4678806"/>
            </a:xfrm>
            <a:custGeom>
              <a:avLst/>
              <a:gdLst/>
              <a:ahLst/>
              <a:cxnLst/>
              <a:rect l="l" t="t" r="r" b="b"/>
              <a:pathLst>
                <a:path w="120000" h="120000" extrusionOk="0">
                  <a:moveTo>
                    <a:pt x="101924" y="102923"/>
                  </a:moveTo>
                  <a:cubicBezTo>
                    <a:pt x="95654" y="109047"/>
                    <a:pt x="88118" y="113724"/>
                    <a:pt x="79846" y="116623"/>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15"/>
            <p:cNvSpPr/>
            <p:nvPr/>
          </p:nvSpPr>
          <p:spPr>
            <a:xfrm>
              <a:off x="4267334" y="4681597"/>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15"/>
            <p:cNvSpPr txBox="1"/>
            <p:nvPr/>
          </p:nvSpPr>
          <p:spPr>
            <a:xfrm>
              <a:off x="4315821" y="4730084"/>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a:solidFill>
                    <a:schemeClr val="bg1"/>
                  </a:solidFill>
                  <a:latin typeface="Arial"/>
                  <a:ea typeface="Arial"/>
                  <a:cs typeface="Arial"/>
                  <a:sym typeface="Arial"/>
                </a:rPr>
                <a:t>Increase delivery frequency</a:t>
              </a:r>
              <a:endParaRPr sz="1600" b="0" i="0" u="none" strike="noStrike" cap="none">
                <a:solidFill>
                  <a:schemeClr val="bg1"/>
                </a:solidFill>
                <a:latin typeface="Arial"/>
                <a:ea typeface="Arial"/>
                <a:cs typeface="Arial"/>
                <a:sym typeface="Arial"/>
              </a:endParaRPr>
            </a:p>
          </p:txBody>
        </p:sp>
        <p:sp>
          <p:nvSpPr>
            <p:cNvPr id="349" name="Google Shape;349;p15"/>
            <p:cNvSpPr/>
            <p:nvPr/>
          </p:nvSpPr>
          <p:spPr>
            <a:xfrm>
              <a:off x="2691973" y="499418"/>
              <a:ext cx="4678806" cy="4678806"/>
            </a:xfrm>
            <a:custGeom>
              <a:avLst/>
              <a:gdLst/>
              <a:ahLst/>
              <a:cxnLst/>
              <a:rect l="l" t="t" r="r" b="b"/>
              <a:pathLst>
                <a:path w="120000" h="120000" extrusionOk="0">
                  <a:moveTo>
                    <a:pt x="40154" y="116623"/>
                  </a:moveTo>
                  <a:lnTo>
                    <a:pt x="40154" y="116623"/>
                  </a:lnTo>
                  <a:cubicBezTo>
                    <a:pt x="31882" y="113724"/>
                    <a:pt x="24346" y="109048"/>
                    <a:pt x="18076" y="102923"/>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15"/>
            <p:cNvSpPr/>
            <p:nvPr/>
          </p:nvSpPr>
          <p:spPr>
            <a:xfrm>
              <a:off x="2241352" y="3511895"/>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15"/>
            <p:cNvSpPr txBox="1"/>
            <p:nvPr/>
          </p:nvSpPr>
          <p:spPr>
            <a:xfrm>
              <a:off x="2289839" y="3560382"/>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a:solidFill>
                    <a:schemeClr val="bg1"/>
                  </a:solidFill>
                  <a:latin typeface="Arial"/>
                  <a:ea typeface="Arial"/>
                  <a:cs typeface="Arial"/>
                  <a:sym typeface="Arial"/>
                </a:rPr>
                <a:t>Monitor popularity of menu items</a:t>
              </a:r>
              <a:endParaRPr sz="1600" b="0" i="0" u="none" strike="noStrike" cap="none">
                <a:solidFill>
                  <a:schemeClr val="bg1"/>
                </a:solidFill>
                <a:latin typeface="Arial"/>
                <a:ea typeface="Arial"/>
                <a:cs typeface="Arial"/>
                <a:sym typeface="Arial"/>
              </a:endParaRPr>
            </a:p>
          </p:txBody>
        </p:sp>
        <p:sp>
          <p:nvSpPr>
            <p:cNvPr id="352" name="Google Shape;352;p15"/>
            <p:cNvSpPr/>
            <p:nvPr/>
          </p:nvSpPr>
          <p:spPr>
            <a:xfrm>
              <a:off x="2691973" y="499418"/>
              <a:ext cx="4678806" cy="4678806"/>
            </a:xfrm>
            <a:custGeom>
              <a:avLst/>
              <a:gdLst/>
              <a:ahLst/>
              <a:cxnLst/>
              <a:rect l="l" t="t" r="r" b="b"/>
              <a:pathLst>
                <a:path w="120000" h="120000" extrusionOk="0">
                  <a:moveTo>
                    <a:pt x="2439" y="76932"/>
                  </a:moveTo>
                  <a:lnTo>
                    <a:pt x="2439" y="76932"/>
                  </a:lnTo>
                  <a:cubicBezTo>
                    <a:pt x="-812" y="65878"/>
                    <a:pt x="-812" y="54122"/>
                    <a:pt x="2439" y="43068"/>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15"/>
            <p:cNvSpPr/>
            <p:nvPr/>
          </p:nvSpPr>
          <p:spPr>
            <a:xfrm>
              <a:off x="2241352" y="1172492"/>
              <a:ext cx="1528084" cy="993254"/>
            </a:xfrm>
            <a:prstGeom prst="roundRect">
              <a:avLst>
                <a:gd name="adj" fmla="val 16667"/>
              </a:avLst>
            </a:prstGeom>
            <a:solidFill>
              <a:schemeClr val="accent3"/>
            </a:solidFill>
            <a:ln w="12700" cap="flat" cmpd="sng">
              <a:solidFill>
                <a:srgbClr val="B7A3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15"/>
            <p:cNvSpPr txBox="1"/>
            <p:nvPr/>
          </p:nvSpPr>
          <p:spPr>
            <a:xfrm>
              <a:off x="2289839" y="1220979"/>
              <a:ext cx="1431110" cy="89628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GB" sz="1600" b="0" i="0" u="none" strike="noStrike" cap="none" dirty="0">
                  <a:solidFill>
                    <a:schemeClr val="bg1"/>
                  </a:solidFill>
                  <a:latin typeface="Arial"/>
                  <a:ea typeface="Arial"/>
                  <a:cs typeface="Arial"/>
                  <a:sym typeface="Arial"/>
                </a:rPr>
                <a:t>Appliances correct temperature</a:t>
              </a:r>
              <a:endParaRPr sz="1600" b="0" i="0" u="none" strike="noStrike" cap="none" dirty="0">
                <a:solidFill>
                  <a:schemeClr val="bg1"/>
                </a:solidFill>
                <a:latin typeface="Arial"/>
                <a:ea typeface="Arial"/>
                <a:cs typeface="Arial"/>
                <a:sym typeface="Arial"/>
              </a:endParaRPr>
            </a:p>
          </p:txBody>
        </p:sp>
        <p:sp>
          <p:nvSpPr>
            <p:cNvPr id="355" name="Google Shape;355;p15"/>
            <p:cNvSpPr/>
            <p:nvPr/>
          </p:nvSpPr>
          <p:spPr>
            <a:xfrm>
              <a:off x="2691973" y="499418"/>
              <a:ext cx="4678806" cy="4678806"/>
            </a:xfrm>
            <a:custGeom>
              <a:avLst/>
              <a:gdLst/>
              <a:ahLst/>
              <a:cxnLst/>
              <a:rect l="l" t="t" r="r" b="b"/>
              <a:pathLst>
                <a:path w="120000" h="120000" extrusionOk="0">
                  <a:moveTo>
                    <a:pt x="18076" y="17077"/>
                  </a:moveTo>
                  <a:lnTo>
                    <a:pt x="18076" y="17077"/>
                  </a:lnTo>
                  <a:cubicBezTo>
                    <a:pt x="24346" y="10953"/>
                    <a:pt x="31882" y="6276"/>
                    <a:pt x="40154" y="3377"/>
                  </a:cubicBezTo>
                </a:path>
              </a:pathLst>
            </a:custGeom>
            <a:noFill/>
            <a:ln w="9525"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56" name="Google Shape;356;p15"/>
          <p:cNvGrpSpPr/>
          <p:nvPr/>
        </p:nvGrpSpPr>
        <p:grpSpPr>
          <a:xfrm>
            <a:off x="7183446" y="1234952"/>
            <a:ext cx="2804645" cy="3423406"/>
            <a:chOff x="3618140" y="89170"/>
            <a:chExt cx="5385408" cy="6573539"/>
          </a:xfrm>
        </p:grpSpPr>
        <p:grpSp>
          <p:nvGrpSpPr>
            <p:cNvPr id="357" name="Google Shape;357;p15"/>
            <p:cNvGrpSpPr/>
            <p:nvPr/>
          </p:nvGrpSpPr>
          <p:grpSpPr>
            <a:xfrm>
              <a:off x="6435137" y="3458617"/>
              <a:ext cx="2568411" cy="3176464"/>
              <a:chOff x="6435137" y="3413352"/>
              <a:chExt cx="2568411" cy="3176464"/>
            </a:xfrm>
          </p:grpSpPr>
          <p:sp>
            <p:nvSpPr>
              <p:cNvPr id="358" name="Google Shape;358;p15"/>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59" name="Google Shape;359;p15"/>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0" name="Google Shape;360;p15"/>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361" name="Google Shape;361;p15"/>
            <p:cNvGrpSpPr/>
            <p:nvPr/>
          </p:nvGrpSpPr>
          <p:grpSpPr>
            <a:xfrm>
              <a:off x="3618140" y="3486245"/>
              <a:ext cx="2568411" cy="3176464"/>
              <a:chOff x="3618140" y="3440980"/>
              <a:chExt cx="2568411" cy="3176464"/>
            </a:xfrm>
          </p:grpSpPr>
          <p:sp>
            <p:nvSpPr>
              <p:cNvPr id="362" name="Google Shape;362;p15"/>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3" name="Google Shape;363;p15"/>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4" name="Google Shape;364;p15"/>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365" name="Google Shape;365;p15"/>
            <p:cNvGrpSpPr/>
            <p:nvPr/>
          </p:nvGrpSpPr>
          <p:grpSpPr>
            <a:xfrm>
              <a:off x="4056136" y="89170"/>
              <a:ext cx="4439320" cy="4434279"/>
              <a:chOff x="4056136" y="43905"/>
              <a:chExt cx="4439320" cy="4434279"/>
            </a:xfrm>
          </p:grpSpPr>
          <p:sp>
            <p:nvSpPr>
              <p:cNvPr id="366" name="Google Shape;366;p15"/>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7" name="Google Shape;367;p15"/>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8" name="Google Shape;368;p15"/>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69" name="Google Shape;369;p15"/>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370" name="Google Shape;370;p15"/>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71" name="Google Shape;371;p15"/>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72" name="Google Shape;372;p15"/>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73" name="Google Shape;373;p15"/>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74" name="Google Shape;374;p15"/>
          <p:cNvSpPr txBox="1"/>
          <p:nvPr/>
        </p:nvSpPr>
        <p:spPr>
          <a:xfrm>
            <a:off x="-452616" y="0"/>
            <a:ext cx="7309679"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000" b="1" i="0" u="none" strike="noStrike" cap="none">
                <a:solidFill>
                  <a:schemeClr val="dk1"/>
                </a:solidFill>
                <a:latin typeface="Arial"/>
                <a:ea typeface="Arial"/>
                <a:cs typeface="Arial"/>
                <a:sym typeface="Arial"/>
              </a:rPr>
              <a:t>Reducing spoiled waste</a:t>
            </a:r>
            <a:endParaRPr sz="1100" b="0" i="0" u="none" strike="noStrike" cap="none">
              <a:solidFill>
                <a:srgbClr val="000000"/>
              </a:solidFill>
              <a:latin typeface="Arial"/>
              <a:ea typeface="Arial"/>
              <a:cs typeface="Arial"/>
              <a:sym typeface="Arial"/>
            </a:endParaRPr>
          </a:p>
        </p:txBody>
      </p:sp>
      <p:pic>
        <p:nvPicPr>
          <p:cNvPr id="375" name="Google Shape;375;p15" descr="A picture containing vegetable, meat, fresh, variety&#10;&#10;Description automatically generated"/>
          <p:cNvPicPr preferRelativeResize="0"/>
          <p:nvPr/>
        </p:nvPicPr>
        <p:blipFill rotWithShape="1">
          <a:blip r:embed="rId3">
            <a:alphaModFix/>
          </a:blip>
          <a:srcRect/>
          <a:stretch/>
        </p:blipFill>
        <p:spPr>
          <a:xfrm>
            <a:off x="712842" y="1804316"/>
            <a:ext cx="4184502" cy="2772000"/>
          </a:xfrm>
          <a:prstGeom prst="roundRect">
            <a:avLst>
              <a:gd name="adj" fmla="val 16667"/>
            </a:avLst>
          </a:prstGeom>
          <a:noFill/>
          <a:ln w="9525" cap="flat" cmpd="sng">
            <a:solidFill>
              <a:schemeClr val="dk1"/>
            </a:solidFill>
            <a:prstDash val="solid"/>
            <a:round/>
            <a:headEnd type="none" w="sm" len="sm"/>
            <a:tailEnd type="none" w="sm" len="sm"/>
          </a:ln>
          <a:effectLst>
            <a:outerShdw blurRad="76200" dist="38100" dir="7800000" algn="tl" rotWithShape="0">
              <a:srgbClr val="000000">
                <a:alpha val="40000"/>
              </a:srgbClr>
            </a:outerShdw>
          </a:effectLst>
        </p:spPr>
      </p:pic>
    </p:spTree>
    <p:extLst>
      <p:ext uri="{BB962C8B-B14F-4D97-AF65-F5344CB8AC3E}">
        <p14:creationId xmlns:p14="http://schemas.microsoft.com/office/powerpoint/2010/main" val="2774981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40"/>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81" name="Google Shape;381;p40"/>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82" name="Google Shape;382;p40"/>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83" name="Google Shape;383;p40"/>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84" name="Google Shape;384;p40"/>
          <p:cNvSpPr txBox="1"/>
          <p:nvPr/>
        </p:nvSpPr>
        <p:spPr>
          <a:xfrm>
            <a:off x="-94710" y="-183668"/>
            <a:ext cx="12137461"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GB" sz="4000" b="1" i="0" u="none" strike="noStrike" cap="none">
                <a:solidFill>
                  <a:schemeClr val="dk1"/>
                </a:solidFill>
                <a:latin typeface="Arial"/>
                <a:ea typeface="Arial"/>
                <a:cs typeface="Arial"/>
                <a:sym typeface="Arial"/>
              </a:rPr>
              <a:t>Reducing Spoiled Waste – Who?</a:t>
            </a:r>
            <a:endParaRPr sz="1100" b="1" i="0" u="none" strike="noStrike" cap="none">
              <a:solidFill>
                <a:srgbClr val="000000"/>
              </a:solidFill>
              <a:latin typeface="Arial"/>
              <a:ea typeface="Arial"/>
              <a:cs typeface="Arial"/>
              <a:sym typeface="Arial"/>
            </a:endParaRPr>
          </a:p>
        </p:txBody>
      </p:sp>
      <p:graphicFrame>
        <p:nvGraphicFramePr>
          <p:cNvPr id="385" name="Google Shape;385;p40"/>
          <p:cNvGraphicFramePr/>
          <p:nvPr>
            <p:extLst>
              <p:ext uri="{D42A27DB-BD31-4B8C-83A1-F6EECF244321}">
                <p14:modId xmlns:p14="http://schemas.microsoft.com/office/powerpoint/2010/main" val="374401268"/>
              </p:ext>
            </p:extLst>
          </p:nvPr>
        </p:nvGraphicFramePr>
        <p:xfrm>
          <a:off x="590211" y="1036195"/>
          <a:ext cx="11264800" cy="4108461"/>
        </p:xfrm>
        <a:graphic>
          <a:graphicData uri="http://schemas.openxmlformats.org/drawingml/2006/table">
            <a:tbl>
              <a:tblPr firstRow="1" bandRow="1">
                <a:noFill/>
              </a:tblPr>
              <a:tblGrid>
                <a:gridCol w="4994675">
                  <a:extLst>
                    <a:ext uri="{9D8B030D-6E8A-4147-A177-3AD203B41FA5}">
                      <a16:colId xmlns:a16="http://schemas.microsoft.com/office/drawing/2014/main" val="20000"/>
                    </a:ext>
                  </a:extLst>
                </a:gridCol>
                <a:gridCol w="6270125">
                  <a:extLst>
                    <a:ext uri="{9D8B030D-6E8A-4147-A177-3AD203B41FA5}">
                      <a16:colId xmlns:a16="http://schemas.microsoft.com/office/drawing/2014/main" val="20001"/>
                    </a:ext>
                  </a:extLst>
                </a:gridCol>
              </a:tblGrid>
              <a:tr h="3239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Task </a:t>
                      </a:r>
                      <a:endParaRPr sz="1400" u="none" strike="noStrike" cap="none" dirty="0">
                        <a:solidFill>
                          <a:schemeClr val="bg1"/>
                        </a:solidFill>
                      </a:endParaRPr>
                    </a:p>
                  </a:txBody>
                  <a:tcPr marL="91450" marR="91450" marT="45725" marB="45725">
                    <a:solidFill>
                      <a:schemeClr val="accen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solidFill>
                            <a:schemeClr val="bg1"/>
                          </a:solidFill>
                        </a:rPr>
                        <a:t>Job Role – should anyone else be involved in these tasks?</a:t>
                      </a:r>
                      <a:endParaRPr sz="1400" u="none" strike="noStrike" cap="none" dirty="0">
                        <a:solidFill>
                          <a:schemeClr val="bg1"/>
                        </a:solidFill>
                      </a:endParaRPr>
                    </a:p>
                  </a:txBody>
                  <a:tcPr marL="91450" marR="91450" marT="45725" marB="45725">
                    <a:solidFill>
                      <a:schemeClr val="accent1"/>
                    </a:solidFill>
                  </a:tcPr>
                </a:tc>
                <a:extLst>
                  <a:ext uri="{0D108BD9-81ED-4DB2-BD59-A6C34878D82A}">
                    <a16:rowId xmlns:a16="http://schemas.microsoft.com/office/drawing/2014/main" val="10000"/>
                  </a:ext>
                </a:extLst>
              </a:tr>
              <a:tr h="167950">
                <a:tc>
                  <a:txBody>
                    <a:bodyPr/>
                    <a:lstStyle/>
                    <a:p>
                      <a:pPr marL="0" marR="0" lvl="0" indent="0" algn="l" rtl="0">
                        <a:lnSpc>
                          <a:spcPct val="90000"/>
                        </a:lnSpc>
                        <a:spcBef>
                          <a:spcPts val="0"/>
                        </a:spcBef>
                        <a:spcAft>
                          <a:spcPts val="0"/>
                        </a:spcAft>
                        <a:buClr>
                          <a:schemeClr val="lt1"/>
                        </a:buClr>
                        <a:buSzPts val="1600"/>
                        <a:buFont typeface="Arial"/>
                        <a:buNone/>
                      </a:pPr>
                      <a:r>
                        <a:rPr lang="en-GB" sz="1400" u="none" strike="noStrike" cap="none">
                          <a:solidFill>
                            <a:schemeClr val="dk1"/>
                          </a:solidFill>
                          <a:latin typeface="Arial"/>
                          <a:ea typeface="Arial"/>
                          <a:cs typeface="Arial"/>
                          <a:sym typeface="Arial"/>
                        </a:rPr>
                        <a:t>Stock rotation – first in first out mindset to avoid food perishing </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 though everyone could partake in order to create an efficient system</a:t>
                      </a:r>
                      <a:endParaRPr sz="1400" u="none" strike="noStrike" cap="none"/>
                    </a:p>
                  </a:txBody>
                  <a:tcPr marL="91450" marR="91450" marT="45725" marB="45725"/>
                </a:tc>
                <a:extLst>
                  <a:ext uri="{0D108BD9-81ED-4DB2-BD59-A6C34878D82A}">
                    <a16:rowId xmlns:a16="http://schemas.microsoft.com/office/drawing/2014/main" val="10001"/>
                  </a:ext>
                </a:extLst>
              </a:tr>
              <a:tr h="503150">
                <a:tc>
                  <a:txBody>
                    <a:bodyPr/>
                    <a:lstStyle/>
                    <a:p>
                      <a:pPr marL="0" marR="0" lvl="0" indent="0" algn="l" rtl="0">
                        <a:lnSpc>
                          <a:spcPct val="90000"/>
                        </a:lnSpc>
                        <a:spcBef>
                          <a:spcPts val="0"/>
                        </a:spcBef>
                        <a:spcAft>
                          <a:spcPts val="0"/>
                        </a:spcAft>
                        <a:buClr>
                          <a:schemeClr val="lt1"/>
                        </a:buClr>
                        <a:buSzPts val="1600"/>
                        <a:buFont typeface="Arial"/>
                        <a:buNone/>
                      </a:pPr>
                      <a:r>
                        <a:rPr lang="en-GB" sz="1400" u="none" strike="noStrike" cap="none">
                          <a:solidFill>
                            <a:schemeClr val="dk1"/>
                          </a:solidFill>
                          <a:latin typeface="Arial"/>
                          <a:ea typeface="Arial"/>
                          <a:cs typeface="Arial"/>
                          <a:sym typeface="Arial"/>
                        </a:rPr>
                        <a:t>Cook to order – avoid over preparing foods </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Chefs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extLst>
                  <a:ext uri="{0D108BD9-81ED-4DB2-BD59-A6C34878D82A}">
                    <a16:rowId xmlns:a16="http://schemas.microsoft.com/office/drawing/2014/main" val="10002"/>
                  </a:ext>
                </a:extLst>
              </a:tr>
              <a:tr h="452600">
                <a:tc>
                  <a:txBody>
                    <a:bodyPr/>
                    <a:lstStyle/>
                    <a:p>
                      <a:pPr marL="0" marR="0" lvl="0" indent="0" algn="l" rtl="0">
                        <a:lnSpc>
                          <a:spcPct val="90000"/>
                        </a:lnSpc>
                        <a:spcBef>
                          <a:spcPts val="0"/>
                        </a:spcBef>
                        <a:spcAft>
                          <a:spcPts val="0"/>
                        </a:spcAft>
                        <a:buClr>
                          <a:schemeClr val="lt1"/>
                        </a:buClr>
                        <a:buSzPts val="1600"/>
                        <a:buFont typeface="Arial"/>
                        <a:buNone/>
                      </a:pPr>
                      <a:r>
                        <a:rPr lang="en-GB" sz="1400" u="none" strike="noStrike" cap="none">
                          <a:solidFill>
                            <a:schemeClr val="dk1"/>
                          </a:solidFill>
                          <a:latin typeface="Arial"/>
                          <a:ea typeface="Arial"/>
                          <a:cs typeface="Arial"/>
                          <a:sym typeface="Arial"/>
                        </a:rPr>
                        <a:t>Order from local suppliers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Managers and/or chefs are most likely to be involved in discussions with suppliers, important to research and communicate with suppliers in the local community </a:t>
                      </a:r>
                      <a:endParaRPr sz="1400" u="none" strike="noStrike" cap="none"/>
                    </a:p>
                  </a:txBody>
                  <a:tcPr marL="91450" marR="91450" marT="45725" marB="45725"/>
                </a:tc>
                <a:extLst>
                  <a:ext uri="{0D108BD9-81ED-4DB2-BD59-A6C34878D82A}">
                    <a16:rowId xmlns:a16="http://schemas.microsoft.com/office/drawing/2014/main" val="10003"/>
                  </a:ext>
                </a:extLst>
              </a:tr>
              <a:tr h="452600">
                <a:tc>
                  <a:txBody>
                    <a:bodyPr/>
                    <a:lstStyle/>
                    <a:p>
                      <a:pPr marL="0" marR="0" lvl="0" indent="0" algn="l" rtl="0">
                        <a:lnSpc>
                          <a:spcPct val="90000"/>
                        </a:lnSpc>
                        <a:spcBef>
                          <a:spcPts val="0"/>
                        </a:spcBef>
                        <a:spcAft>
                          <a:spcPts val="0"/>
                        </a:spcAft>
                        <a:buClr>
                          <a:schemeClr val="lt1"/>
                        </a:buClr>
                        <a:buSzPts val="1600"/>
                        <a:buFont typeface="Arial"/>
                        <a:buNone/>
                      </a:pPr>
                      <a:r>
                        <a:rPr lang="en-GB" sz="1400" u="none" strike="noStrike" cap="none">
                          <a:solidFill>
                            <a:schemeClr val="dk1"/>
                          </a:solidFill>
                          <a:latin typeface="Arial"/>
                          <a:ea typeface="Arial"/>
                          <a:cs typeface="Arial"/>
                          <a:sym typeface="Arial"/>
                        </a:rPr>
                        <a:t>Increase delivery frequency – avoids over ordering and foods perishing </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Manager and/or chefs, again, most likely to be involved in supplies</a:t>
                      </a:r>
                      <a:endParaRPr sz="1400" u="none" strike="noStrike" cap="none"/>
                    </a:p>
                  </a:txBody>
                  <a:tcPr marL="91450" marR="91450" marT="45725" marB="45725"/>
                </a:tc>
                <a:extLst>
                  <a:ext uri="{0D108BD9-81ED-4DB2-BD59-A6C34878D82A}">
                    <a16:rowId xmlns:a16="http://schemas.microsoft.com/office/drawing/2014/main" val="10004"/>
                  </a:ext>
                </a:extLst>
              </a:tr>
              <a:tr h="638950">
                <a:tc>
                  <a:txBody>
                    <a:bodyPr/>
                    <a:lstStyle/>
                    <a:p>
                      <a:pPr marL="0" marR="0" lvl="0" indent="0" algn="l" rtl="0">
                        <a:lnSpc>
                          <a:spcPct val="90000"/>
                        </a:lnSpc>
                        <a:spcBef>
                          <a:spcPts val="0"/>
                        </a:spcBef>
                        <a:spcAft>
                          <a:spcPts val="0"/>
                        </a:spcAft>
                        <a:buClr>
                          <a:schemeClr val="lt1"/>
                        </a:buClr>
                        <a:buSzPts val="1600"/>
                        <a:buFont typeface="Arial"/>
                        <a:buNone/>
                      </a:pPr>
                      <a:r>
                        <a:rPr lang="en-GB" sz="1400" u="none" strike="noStrike" cap="none">
                          <a:solidFill>
                            <a:schemeClr val="dk1"/>
                          </a:solidFill>
                          <a:latin typeface="Arial"/>
                          <a:ea typeface="Arial"/>
                          <a:cs typeface="Arial"/>
                          <a:sym typeface="Arial"/>
                        </a:rPr>
                        <a:t>Monitor popularity of menu items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All staff can be involved in this</a:t>
                      </a:r>
                      <a:endParaRPr sz="1400" u="none" strike="noStrike" cap="none"/>
                    </a:p>
                  </a:txBody>
                  <a:tcPr marL="91450" marR="91450" marT="45725" marB="45725"/>
                </a:tc>
                <a:extLst>
                  <a:ext uri="{0D108BD9-81ED-4DB2-BD59-A6C34878D82A}">
                    <a16:rowId xmlns:a16="http://schemas.microsoft.com/office/drawing/2014/main" val="10005"/>
                  </a:ext>
                </a:extLst>
              </a:tr>
              <a:tr h="638950">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solidFill>
                            <a:schemeClr val="dk1"/>
                          </a:solidFill>
                          <a:latin typeface="Arial"/>
                          <a:ea typeface="Arial"/>
                          <a:cs typeface="Arial"/>
                          <a:sym typeface="Arial"/>
                        </a:rPr>
                        <a:t>Appliances correct temperature – ensuring food is not waste due to error in cooking</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dirty="0"/>
                        <a:t>Chefs, managers may be involved in providing training courses </a:t>
                      </a:r>
                      <a:endParaRPr sz="1400" u="none" strike="noStrike" cap="none" dirty="0"/>
                    </a:p>
                  </a:txBody>
                  <a:tcPr marL="91450" marR="91450" marT="45725" marB="45725"/>
                </a:tc>
                <a:extLst>
                  <a:ext uri="{0D108BD9-81ED-4DB2-BD59-A6C34878D82A}">
                    <a16:rowId xmlns:a16="http://schemas.microsoft.com/office/drawing/2014/main" val="10006"/>
                  </a:ext>
                </a:extLst>
              </a:tr>
            </a:tbl>
          </a:graphicData>
        </a:graphic>
      </p:graphicFrame>
      <p:sp>
        <p:nvSpPr>
          <p:cNvPr id="386" name="Google Shape;386;p40"/>
          <p:cNvSpPr txBox="1"/>
          <p:nvPr/>
        </p:nvSpPr>
        <p:spPr>
          <a:xfrm>
            <a:off x="1737390" y="5397096"/>
            <a:ext cx="8717219" cy="104644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dirty="0">
                <a:solidFill>
                  <a:srgbClr val="7030A0"/>
                </a:solidFill>
                <a:sym typeface="Arial"/>
              </a:rPr>
              <a:t>Chefs continue to have an important role to play in reducing spoiled waste. However, managers have an importantly role in providing support and guidance in implementing these changes and researching viable supplier options.</a:t>
            </a:r>
            <a:endParaRPr sz="1600" dirty="0">
              <a:solidFill>
                <a:srgbClr val="7030A0"/>
              </a:solidFil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4200876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050A-FC3D-0FCC-457D-1BBD3D8EA9E6}"/>
              </a:ext>
            </a:extLst>
          </p:cNvPr>
          <p:cNvSpPr>
            <a:spLocks noGrp="1"/>
          </p:cNvSpPr>
          <p:nvPr>
            <p:ph type="ctrTitle"/>
          </p:nvPr>
        </p:nvSpPr>
        <p:spPr/>
        <p:txBody>
          <a:bodyPr/>
          <a:lstStyle/>
          <a:p>
            <a:r>
              <a:rPr lang="en-GB" dirty="0"/>
              <a:t>Unit 2.1 – Staff and the Business</a:t>
            </a:r>
          </a:p>
        </p:txBody>
      </p:sp>
    </p:spTree>
    <p:extLst>
      <p:ext uri="{BB962C8B-B14F-4D97-AF65-F5344CB8AC3E}">
        <p14:creationId xmlns:p14="http://schemas.microsoft.com/office/powerpoint/2010/main" val="91069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3C91A-1B61-D97D-F7D4-6449F4DDB7AB}"/>
              </a:ext>
            </a:extLst>
          </p:cNvPr>
          <p:cNvSpPr>
            <a:spLocks noGrp="1"/>
          </p:cNvSpPr>
          <p:nvPr>
            <p:ph type="title"/>
          </p:nvPr>
        </p:nvSpPr>
        <p:spPr/>
        <p:txBody>
          <a:bodyPr/>
          <a:lstStyle/>
          <a:p>
            <a:r>
              <a:rPr lang="en-GB" dirty="0"/>
              <a:t>Watch the Following TEDx talk – Matt Stone</a:t>
            </a:r>
          </a:p>
        </p:txBody>
      </p:sp>
      <p:sp>
        <p:nvSpPr>
          <p:cNvPr id="3" name="Content Placeholder 2">
            <a:extLst>
              <a:ext uri="{FF2B5EF4-FFF2-40B4-BE49-F238E27FC236}">
                <a16:creationId xmlns:a16="http://schemas.microsoft.com/office/drawing/2014/main" id="{70B4636B-B986-322D-6204-1CE65C17C224}"/>
              </a:ext>
            </a:extLst>
          </p:cNvPr>
          <p:cNvSpPr>
            <a:spLocks noGrp="1"/>
          </p:cNvSpPr>
          <p:nvPr>
            <p:ph sz="half" idx="1"/>
          </p:nvPr>
        </p:nvSpPr>
        <p:spPr/>
        <p:txBody>
          <a:bodyPr/>
          <a:lstStyle/>
          <a:p>
            <a:r>
              <a:rPr lang="en-GB" dirty="0"/>
              <a:t>Beyond Zero Waste</a:t>
            </a:r>
          </a:p>
          <a:p>
            <a:r>
              <a:rPr lang="en-GB" dirty="0"/>
              <a:t>After watching, discuss the following:</a:t>
            </a:r>
          </a:p>
          <a:p>
            <a:pPr lvl="1"/>
            <a:r>
              <a:rPr lang="en-US" dirty="0">
                <a:solidFill>
                  <a:srgbClr val="00B050"/>
                </a:solidFill>
              </a:rPr>
              <a:t>What steps and ideas does the restaurant take to reduce food waste?</a:t>
            </a:r>
          </a:p>
          <a:p>
            <a:pPr lvl="1"/>
            <a:r>
              <a:rPr lang="en-US" dirty="0">
                <a:solidFill>
                  <a:srgbClr val="00B050"/>
                </a:solidFill>
              </a:rPr>
              <a:t>How does Matt collaborate with other people and restaurants to reduce food waste?</a:t>
            </a:r>
          </a:p>
          <a:p>
            <a:pPr lvl="1"/>
            <a:r>
              <a:rPr lang="en-US" dirty="0">
                <a:solidFill>
                  <a:srgbClr val="00B050"/>
                </a:solidFill>
              </a:rPr>
              <a:t>Think about the three categories of food waste,  how does Matt and his restaurants tackle these three areas?</a:t>
            </a:r>
          </a:p>
          <a:p>
            <a:pPr lvl="1"/>
            <a:endParaRPr lang="en-GB" dirty="0"/>
          </a:p>
        </p:txBody>
      </p:sp>
      <p:pic>
        <p:nvPicPr>
          <p:cNvPr id="6" name="Online Media 5" title="Beyond the zero waste restaurant | Matt Stone | TEDxAuckland">
            <a:hlinkClick r:id="" action="ppaction://media"/>
            <a:extLst>
              <a:ext uri="{FF2B5EF4-FFF2-40B4-BE49-F238E27FC236}">
                <a16:creationId xmlns:a16="http://schemas.microsoft.com/office/drawing/2014/main" id="{82AB5A45-33A6-DFAB-FB08-CCF8EE110E57}"/>
              </a:ext>
            </a:extLst>
          </p:cNvPr>
          <p:cNvPicPr>
            <a:picLocks noRot="1" noChangeAspect="1"/>
          </p:cNvPicPr>
          <p:nvPr>
            <a:videoFile r:link="rId1"/>
          </p:nvPr>
        </p:nvPicPr>
        <p:blipFill>
          <a:blip r:embed="rId3"/>
          <a:stretch>
            <a:fillRect/>
          </a:stretch>
        </p:blipFill>
        <p:spPr>
          <a:xfrm>
            <a:off x="6307667" y="1802553"/>
            <a:ext cx="5757333" cy="3252893"/>
          </a:xfrm>
          <a:prstGeom prst="rect">
            <a:avLst/>
          </a:prstGeom>
        </p:spPr>
      </p:pic>
    </p:spTree>
    <p:extLst>
      <p:ext uri="{BB962C8B-B14F-4D97-AF65-F5344CB8AC3E}">
        <p14:creationId xmlns:p14="http://schemas.microsoft.com/office/powerpoint/2010/main" val="279980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2" name="Google Shape;402;p41"/>
          <p:cNvSpPr txBox="1"/>
          <p:nvPr/>
        </p:nvSpPr>
        <p:spPr>
          <a:xfrm>
            <a:off x="2525766" y="369659"/>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000"/>
              <a:buFont typeface="Calibri"/>
              <a:buNone/>
            </a:pPr>
            <a:r>
              <a:rPr lang="en-GB" sz="4000" b="1" i="0" u="none" strike="noStrike" cap="none">
                <a:solidFill>
                  <a:srgbClr val="000000"/>
                </a:solidFill>
                <a:latin typeface="Arial"/>
                <a:ea typeface="Arial"/>
                <a:cs typeface="Arial"/>
                <a:sym typeface="Arial"/>
              </a:rPr>
              <a:t>Case Study – The Ship Inn  </a:t>
            </a:r>
            <a:endParaRPr sz="4000" b="1" i="0" u="none" strike="noStrike" cap="none">
              <a:solidFill>
                <a:srgbClr val="000000"/>
              </a:solidFill>
              <a:latin typeface="Arial"/>
              <a:ea typeface="Arial"/>
              <a:cs typeface="Arial"/>
              <a:sym typeface="Arial"/>
            </a:endParaRPr>
          </a:p>
        </p:txBody>
      </p:sp>
      <p:grpSp>
        <p:nvGrpSpPr>
          <p:cNvPr id="403" name="Google Shape;403;p41"/>
          <p:cNvGrpSpPr/>
          <p:nvPr/>
        </p:nvGrpSpPr>
        <p:grpSpPr>
          <a:xfrm>
            <a:off x="390436" y="1448133"/>
            <a:ext cx="11015121" cy="4489161"/>
            <a:chOff x="0" y="786951"/>
            <a:chExt cx="11015121" cy="4489161"/>
          </a:xfrm>
        </p:grpSpPr>
        <p:sp>
          <p:nvSpPr>
            <p:cNvPr id="404" name="Google Shape;404;p41"/>
            <p:cNvSpPr/>
            <p:nvPr/>
          </p:nvSpPr>
          <p:spPr>
            <a:xfrm>
              <a:off x="0" y="786951"/>
              <a:ext cx="2363839" cy="2363839"/>
            </a:xfrm>
            <a:prstGeom prst="roundRect">
              <a:avLst>
                <a:gd name="adj" fmla="val 10000"/>
              </a:avLst>
            </a:prstGeom>
            <a:blipFill rotWithShape="1">
              <a:blip r:embed="rId3">
                <a:alphaModFix/>
              </a:blip>
              <a:stretch>
                <a:fillRect l="-24995" r="-24994"/>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5" name="Google Shape;405;p41"/>
            <p:cNvSpPr/>
            <p:nvPr/>
          </p:nvSpPr>
          <p:spPr>
            <a:xfrm>
              <a:off x="131468" y="2513913"/>
              <a:ext cx="3069468" cy="2736309"/>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41"/>
            <p:cNvSpPr txBox="1"/>
            <p:nvPr/>
          </p:nvSpPr>
          <p:spPr>
            <a:xfrm>
              <a:off x="211612" y="2594057"/>
              <a:ext cx="2909180" cy="2576021"/>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GB" sz="1800" b="1" i="0" u="none" strike="noStrike" cap="none">
                  <a:solidFill>
                    <a:schemeClr val="dk1"/>
                  </a:solidFill>
                  <a:latin typeface="Arial"/>
                  <a:ea typeface="Arial"/>
                  <a:cs typeface="Arial"/>
                  <a:sym typeface="Arial"/>
                </a:rPr>
                <a:t>What did they find?</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30"/>
                </a:spcBef>
                <a:spcAft>
                  <a:spcPts val="0"/>
                </a:spcAft>
                <a:buClr>
                  <a:srgbClr val="000000"/>
                </a:buClr>
                <a:buSzPts val="1800"/>
                <a:buFont typeface="Arial"/>
                <a:buNone/>
              </a:pPr>
              <a:r>
                <a:rPr lang="en-GB" sz="1800" b="1" i="0" u="none" strike="noStrike" cap="none">
                  <a:solidFill>
                    <a:schemeClr val="dk1"/>
                  </a:solidFill>
                  <a:latin typeface="Arial"/>
                  <a:ea typeface="Arial"/>
                  <a:cs typeface="Arial"/>
                  <a:sym typeface="Arial"/>
                </a:rPr>
                <a:t>What did they do? </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630"/>
                </a:spcBef>
                <a:spcAft>
                  <a:spcPts val="0"/>
                </a:spcAft>
                <a:buClr>
                  <a:srgbClr val="000000"/>
                </a:buClr>
                <a:buSzPts val="1500"/>
                <a:buFont typeface="Arial"/>
                <a:buChar char="•"/>
              </a:pPr>
              <a:r>
                <a:rPr lang="en-GB" sz="1500" b="0" i="0" u="none" strike="noStrike" cap="none">
                  <a:solidFill>
                    <a:schemeClr val="dk1"/>
                  </a:solidFill>
                  <a:latin typeface="Arial"/>
                  <a:ea typeface="Arial"/>
                  <a:cs typeface="Arial"/>
                  <a:sym typeface="Arial"/>
                </a:rPr>
                <a:t>Monitored food waste by separating it into  three bins – ‘spoilage’, ‘perp’ and ‘plate’</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GB" sz="1500" b="0" i="0" u="none" strike="noStrike" cap="none">
                  <a:solidFill>
                    <a:schemeClr val="dk1"/>
                  </a:solidFill>
                  <a:latin typeface="Arial"/>
                  <a:ea typeface="Arial"/>
                  <a:cs typeface="Arial"/>
                  <a:sym typeface="Arial"/>
                </a:rPr>
                <a:t>Bins were emptied, weighed and recorded each night</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GB" sz="1500" b="0" i="0" u="none" strike="noStrike" cap="none">
                  <a:solidFill>
                    <a:schemeClr val="dk1"/>
                  </a:solidFill>
                  <a:latin typeface="Arial"/>
                  <a:ea typeface="Arial"/>
                  <a:cs typeface="Arial"/>
                  <a:sym typeface="Arial"/>
                </a:rPr>
                <a:t>The pub threw away 13.5kilos of food per day on average (£16.20)</a:t>
              </a:r>
              <a:endParaRPr sz="1400" b="0" i="0" u="none" strike="noStrike" cap="none">
                <a:solidFill>
                  <a:srgbClr val="000000"/>
                </a:solidFill>
                <a:latin typeface="Arial"/>
                <a:ea typeface="Arial"/>
                <a:cs typeface="Arial"/>
                <a:sym typeface="Arial"/>
              </a:endParaRPr>
            </a:p>
          </p:txBody>
        </p:sp>
        <p:sp>
          <p:nvSpPr>
            <p:cNvPr id="407" name="Google Shape;407;p41"/>
            <p:cNvSpPr/>
            <p:nvPr/>
          </p:nvSpPr>
          <p:spPr>
            <a:xfrm rot="18375">
              <a:off x="2888466" y="1431612"/>
              <a:ext cx="511168" cy="567997"/>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41"/>
            <p:cNvSpPr txBox="1"/>
            <p:nvPr/>
          </p:nvSpPr>
          <p:spPr>
            <a:xfrm rot="18375">
              <a:off x="2888467" y="1544801"/>
              <a:ext cx="357818" cy="34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500"/>
                <a:buFont typeface="Arial"/>
                <a:buNone/>
              </a:pPr>
              <a:endParaRPr sz="2500" b="0" i="0" u="none" strike="noStrike" cap="none">
                <a:solidFill>
                  <a:schemeClr val="lt1"/>
                </a:solidFill>
                <a:latin typeface="Arial"/>
                <a:ea typeface="Arial"/>
                <a:cs typeface="Arial"/>
                <a:sym typeface="Arial"/>
              </a:endParaRPr>
            </a:p>
          </p:txBody>
        </p:sp>
        <p:sp>
          <p:nvSpPr>
            <p:cNvPr id="409" name="Google Shape;409;p41"/>
            <p:cNvSpPr/>
            <p:nvPr/>
          </p:nvSpPr>
          <p:spPr>
            <a:xfrm>
              <a:off x="3824300" y="807392"/>
              <a:ext cx="2363839" cy="2363839"/>
            </a:xfrm>
            <a:prstGeom prst="roundRect">
              <a:avLst>
                <a:gd name="adj" fmla="val 10000"/>
              </a:avLst>
            </a:prstGeom>
            <a:blipFill rotWithShape="1">
              <a:blip r:embed="rId4">
                <a:alphaModFix/>
              </a:blip>
              <a:stretch>
                <a:fillRect l="-24995" r="-24994"/>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41"/>
            <p:cNvSpPr/>
            <p:nvPr/>
          </p:nvSpPr>
          <p:spPr>
            <a:xfrm>
              <a:off x="4126034" y="2455059"/>
              <a:ext cx="2918561" cy="2821053"/>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41"/>
            <p:cNvSpPr txBox="1"/>
            <p:nvPr/>
          </p:nvSpPr>
          <p:spPr>
            <a:xfrm>
              <a:off x="4208660" y="2537685"/>
              <a:ext cx="2753309" cy="2655801"/>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n-GB" sz="1800" b="1" i="0" u="none" strike="noStrike" cap="none">
                  <a:solidFill>
                    <a:schemeClr val="dk1"/>
                  </a:solidFill>
                  <a:latin typeface="Arial"/>
                  <a:ea typeface="Arial"/>
                  <a:cs typeface="Arial"/>
                  <a:sym typeface="Arial"/>
                </a:rPr>
                <a:t>What changes has been implemented?</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630"/>
                </a:spcBef>
                <a:spcAft>
                  <a:spcPts val="0"/>
                </a:spcAft>
                <a:buClr>
                  <a:srgbClr val="000000"/>
                </a:buClr>
                <a:buSzPts val="1500"/>
                <a:buFont typeface="Arial"/>
                <a:buChar char="•"/>
              </a:pPr>
              <a:r>
                <a:rPr lang="en-GB" sz="1500" b="1" i="0" u="none" strike="noStrike" cap="none">
                  <a:solidFill>
                    <a:schemeClr val="dk1"/>
                  </a:solidFill>
                  <a:latin typeface="Arial"/>
                  <a:ea typeface="Arial"/>
                  <a:cs typeface="Arial"/>
                  <a:sym typeface="Arial"/>
                </a:rPr>
                <a:t>Preparation – </a:t>
              </a:r>
              <a:r>
                <a:rPr lang="en-GB" sz="1500" b="0" i="0" u="none" strike="noStrike" cap="none">
                  <a:solidFill>
                    <a:schemeClr val="dk1"/>
                  </a:solidFill>
                  <a:latin typeface="Arial"/>
                  <a:ea typeface="Arial"/>
                  <a:cs typeface="Arial"/>
                  <a:sym typeface="Arial"/>
                </a:rPr>
                <a:t>changed to pre-peeled vegetable and pre-cut chips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GB" sz="1500" b="1" i="0" u="none" strike="noStrike" cap="none">
                  <a:solidFill>
                    <a:schemeClr val="dk1"/>
                  </a:solidFill>
                  <a:latin typeface="Arial"/>
                  <a:ea typeface="Arial"/>
                  <a:cs typeface="Arial"/>
                  <a:sym typeface="Arial"/>
                </a:rPr>
                <a:t>Plate – </a:t>
              </a:r>
              <a:r>
                <a:rPr lang="en-GB" sz="1500" b="0" i="0" u="none" strike="noStrike" cap="none">
                  <a:solidFill>
                    <a:schemeClr val="dk1"/>
                  </a:solidFill>
                  <a:latin typeface="Arial"/>
                  <a:ea typeface="Arial"/>
                  <a:cs typeface="Arial"/>
                  <a:sym typeface="Arial"/>
                </a:rPr>
                <a:t>smaller portion sizes, reduced sauce portions and removed garnishes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GB" sz="1500" b="1" i="0" u="none" strike="noStrike" cap="none">
                  <a:solidFill>
                    <a:schemeClr val="dk1"/>
                  </a:solidFill>
                  <a:latin typeface="Arial"/>
                  <a:ea typeface="Arial"/>
                  <a:cs typeface="Arial"/>
                  <a:sym typeface="Arial"/>
                </a:rPr>
                <a:t>Spoiled – </a:t>
              </a:r>
              <a:r>
                <a:rPr lang="en-GB" sz="1500" b="0" i="0" u="none" strike="noStrike" cap="none">
                  <a:solidFill>
                    <a:schemeClr val="dk1"/>
                  </a:solidFill>
                  <a:latin typeface="Arial"/>
                  <a:ea typeface="Arial"/>
                  <a:cs typeface="Arial"/>
                  <a:sym typeface="Arial"/>
                </a:rPr>
                <a:t>Increased staff awareness and training on ordering</a:t>
              </a:r>
              <a:endParaRPr sz="1400" b="0" i="0" u="none" strike="noStrike" cap="none">
                <a:solidFill>
                  <a:srgbClr val="000000"/>
                </a:solidFill>
                <a:latin typeface="Arial"/>
                <a:ea typeface="Arial"/>
                <a:cs typeface="Arial"/>
                <a:sym typeface="Arial"/>
              </a:endParaRPr>
            </a:p>
          </p:txBody>
        </p:sp>
        <p:sp>
          <p:nvSpPr>
            <p:cNvPr id="412" name="Google Shape;412;p41"/>
            <p:cNvSpPr/>
            <p:nvPr/>
          </p:nvSpPr>
          <p:spPr>
            <a:xfrm rot="18156">
              <a:off x="6782596" y="1410435"/>
              <a:ext cx="528128" cy="567997"/>
            </a:xfrm>
            <a:prstGeom prst="rightArrow">
              <a:avLst>
                <a:gd name="adj1" fmla="val 60000"/>
                <a:gd name="adj2" fmla="val 50000"/>
              </a:avLst>
            </a:prstGeom>
            <a:solidFill>
              <a:srgbClr val="D4E7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41"/>
            <p:cNvSpPr txBox="1"/>
            <p:nvPr/>
          </p:nvSpPr>
          <p:spPr>
            <a:xfrm rot="18156">
              <a:off x="6782597" y="1523616"/>
              <a:ext cx="369690" cy="34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500"/>
                <a:buFont typeface="Arial"/>
                <a:buNone/>
              </a:pPr>
              <a:endParaRPr sz="2500" b="0" i="0" u="none" strike="noStrike" cap="none">
                <a:solidFill>
                  <a:schemeClr val="lt1"/>
                </a:solidFill>
                <a:latin typeface="Arial"/>
                <a:ea typeface="Arial"/>
                <a:cs typeface="Arial"/>
                <a:sym typeface="Arial"/>
              </a:endParaRPr>
            </a:p>
          </p:txBody>
        </p:sp>
        <p:sp>
          <p:nvSpPr>
            <p:cNvPr id="414" name="Google Shape;414;p41"/>
            <p:cNvSpPr/>
            <p:nvPr/>
          </p:nvSpPr>
          <p:spPr>
            <a:xfrm>
              <a:off x="7697058" y="827846"/>
              <a:ext cx="2363839" cy="2363839"/>
            </a:xfrm>
            <a:prstGeom prst="roundRect">
              <a:avLst>
                <a:gd name="adj" fmla="val 10000"/>
              </a:avLst>
            </a:prstGeom>
            <a:blipFill rotWithShape="1">
              <a:blip r:embed="rId5">
                <a:alphaModFix/>
              </a:blip>
              <a:stretch>
                <a:fillRect l="-24995" r="-24994"/>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41"/>
            <p:cNvSpPr/>
            <p:nvPr/>
          </p:nvSpPr>
          <p:spPr>
            <a:xfrm>
              <a:off x="8039781" y="2474721"/>
              <a:ext cx="2975340" cy="2794838"/>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41"/>
            <p:cNvSpPr txBox="1"/>
            <p:nvPr/>
          </p:nvSpPr>
          <p:spPr>
            <a:xfrm>
              <a:off x="8121639" y="2556579"/>
              <a:ext cx="2811624" cy="2631122"/>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p:txBody>
        </p:sp>
      </p:grpSp>
      <p:sp>
        <p:nvSpPr>
          <p:cNvPr id="417" name="Google Shape;417;p41"/>
          <p:cNvSpPr txBox="1"/>
          <p:nvPr/>
        </p:nvSpPr>
        <p:spPr>
          <a:xfrm>
            <a:off x="8426548" y="3175094"/>
            <a:ext cx="2980005" cy="258532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en-GB" sz="1800" b="1" i="0" u="none" strike="noStrike" cap="none">
                <a:solidFill>
                  <a:schemeClr val="dk1"/>
                </a:solidFill>
                <a:latin typeface="Arial"/>
                <a:ea typeface="Arial"/>
                <a:cs typeface="Arial"/>
                <a:sym typeface="Arial"/>
              </a:rPr>
              <a:t>Results</a:t>
            </a:r>
            <a:endParaRPr sz="1400" b="0" i="0" u="none" strike="noStrike" cap="none">
              <a:solidFill>
                <a:srgbClr val="000000"/>
              </a:solidFill>
              <a:latin typeface="Arial"/>
              <a:ea typeface="Arial"/>
              <a:cs typeface="Arial"/>
              <a:sym typeface="Arial"/>
            </a:endParaRPr>
          </a:p>
          <a:p>
            <a:pPr marL="0" marR="0" lvl="1" indent="0" algn="ctr" rtl="0">
              <a:lnSpc>
                <a:spcPct val="100000"/>
              </a:lnSpc>
              <a:spcBef>
                <a:spcPts val="0"/>
              </a:spcBef>
              <a:spcAft>
                <a:spcPts val="0"/>
              </a:spcAft>
              <a:buClr>
                <a:srgbClr val="000000"/>
              </a:buClr>
              <a:buSzPts val="1500"/>
              <a:buFont typeface="Arial"/>
              <a:buNone/>
            </a:pPr>
            <a:r>
              <a:rPr lang="en-GB" sz="1500" b="1" i="0" u="none" strike="noStrike" cap="none">
                <a:solidFill>
                  <a:schemeClr val="dk1"/>
                </a:solidFill>
                <a:latin typeface="Arial"/>
                <a:ea typeface="Arial"/>
                <a:cs typeface="Arial"/>
                <a:sym typeface="Arial"/>
              </a:rPr>
              <a:t>Preparation – </a:t>
            </a:r>
            <a:r>
              <a:rPr lang="en-GB" sz="1500" b="0" i="0" u="none" strike="noStrike" cap="none">
                <a:solidFill>
                  <a:schemeClr val="dk1"/>
                </a:solidFill>
                <a:latin typeface="Arial"/>
                <a:ea typeface="Arial"/>
                <a:cs typeface="Arial"/>
                <a:sym typeface="Arial"/>
              </a:rPr>
              <a:t>80% waste reduction</a:t>
            </a:r>
            <a:endParaRPr sz="1400" b="0" i="0" u="none" strike="noStrike" cap="none">
              <a:solidFill>
                <a:srgbClr val="000000"/>
              </a:solidFill>
              <a:latin typeface="Arial"/>
              <a:ea typeface="Arial"/>
              <a:cs typeface="Arial"/>
              <a:sym typeface="Arial"/>
            </a:endParaRPr>
          </a:p>
          <a:p>
            <a:pPr marL="0" marR="0" lvl="1" indent="0" algn="ctr" rtl="0">
              <a:lnSpc>
                <a:spcPct val="100000"/>
              </a:lnSpc>
              <a:spcBef>
                <a:spcPts val="0"/>
              </a:spcBef>
              <a:spcAft>
                <a:spcPts val="0"/>
              </a:spcAft>
              <a:buClr>
                <a:srgbClr val="000000"/>
              </a:buClr>
              <a:buSzPts val="1500"/>
              <a:buFont typeface="Arial"/>
              <a:buNone/>
            </a:pPr>
            <a:r>
              <a:rPr lang="en-GB" sz="1500" b="1" i="0" u="none" strike="noStrike" cap="none">
                <a:solidFill>
                  <a:schemeClr val="dk1"/>
                </a:solidFill>
                <a:latin typeface="Arial"/>
                <a:ea typeface="Arial"/>
                <a:cs typeface="Arial"/>
                <a:sym typeface="Arial"/>
              </a:rPr>
              <a:t>Plate – </a:t>
            </a:r>
            <a:r>
              <a:rPr lang="en-GB" sz="1500" b="0" i="0" u="none" strike="noStrike" cap="none">
                <a:solidFill>
                  <a:schemeClr val="dk1"/>
                </a:solidFill>
                <a:latin typeface="Arial"/>
                <a:ea typeface="Arial"/>
                <a:cs typeface="Arial"/>
                <a:sym typeface="Arial"/>
              </a:rPr>
              <a:t>67% waste reduction </a:t>
            </a:r>
            <a:endParaRPr sz="1400" b="0" i="0" u="none" strike="noStrike" cap="none">
              <a:solidFill>
                <a:srgbClr val="000000"/>
              </a:solidFill>
              <a:latin typeface="Arial"/>
              <a:ea typeface="Arial"/>
              <a:cs typeface="Arial"/>
              <a:sym typeface="Arial"/>
            </a:endParaRPr>
          </a:p>
          <a:p>
            <a:pPr marL="0" marR="0" lvl="1" indent="0" algn="ctr" rtl="0">
              <a:lnSpc>
                <a:spcPct val="100000"/>
              </a:lnSpc>
              <a:spcBef>
                <a:spcPts val="0"/>
              </a:spcBef>
              <a:spcAft>
                <a:spcPts val="0"/>
              </a:spcAft>
              <a:buClr>
                <a:srgbClr val="000000"/>
              </a:buClr>
              <a:buSzPts val="1500"/>
              <a:buFont typeface="Arial"/>
              <a:buNone/>
            </a:pPr>
            <a:r>
              <a:rPr lang="en-GB" sz="1500" b="1" i="0" u="none" strike="noStrike" cap="none">
                <a:solidFill>
                  <a:schemeClr val="dk1"/>
                </a:solidFill>
                <a:latin typeface="Arial"/>
                <a:ea typeface="Arial"/>
                <a:cs typeface="Arial"/>
                <a:sym typeface="Arial"/>
              </a:rPr>
              <a:t>Spoiled – </a:t>
            </a:r>
            <a:r>
              <a:rPr lang="en-GB" sz="1500" b="0" i="0" u="none" strike="noStrike" cap="none">
                <a:solidFill>
                  <a:schemeClr val="dk1"/>
                </a:solidFill>
                <a:latin typeface="Arial"/>
                <a:ea typeface="Arial"/>
                <a:cs typeface="Arial"/>
                <a:sym typeface="Arial"/>
              </a:rPr>
              <a:t>84% waste reduction</a:t>
            </a:r>
            <a:endParaRPr sz="1400" b="0" i="0" u="none" strike="noStrike" cap="none">
              <a:solidFill>
                <a:srgbClr val="000000"/>
              </a:solidFill>
              <a:latin typeface="Arial"/>
              <a:ea typeface="Arial"/>
              <a:cs typeface="Arial"/>
              <a:sym typeface="Arial"/>
            </a:endParaRPr>
          </a:p>
          <a:p>
            <a:pPr marL="0" marR="0" lvl="1" indent="0" algn="l" rtl="0">
              <a:lnSpc>
                <a:spcPct val="100000"/>
              </a:lnSpc>
              <a:spcBef>
                <a:spcPts val="0"/>
              </a:spcBef>
              <a:spcAft>
                <a:spcPts val="0"/>
              </a:spcAft>
              <a:buClr>
                <a:srgbClr val="000000"/>
              </a:buClr>
              <a:buSzPts val="1500"/>
              <a:buFont typeface="Arial"/>
              <a:buNone/>
            </a:pPr>
            <a:endParaRPr sz="1500" b="0" i="0" u="none" strike="noStrike" cap="none">
              <a:solidFill>
                <a:schemeClr val="dk1"/>
              </a:solidFill>
              <a:latin typeface="Arial"/>
              <a:ea typeface="Arial"/>
              <a:cs typeface="Arial"/>
              <a:sym typeface="Arial"/>
            </a:endParaRPr>
          </a:p>
          <a:p>
            <a:pPr marL="0" marR="0" lvl="1" indent="0" algn="l" rtl="0">
              <a:lnSpc>
                <a:spcPct val="100000"/>
              </a:lnSpc>
              <a:spcBef>
                <a:spcPts val="0"/>
              </a:spcBef>
              <a:spcAft>
                <a:spcPts val="0"/>
              </a:spcAft>
              <a:buClr>
                <a:srgbClr val="000000"/>
              </a:buClr>
              <a:buSzPts val="1500"/>
              <a:buFont typeface="Arial"/>
              <a:buNone/>
            </a:pPr>
            <a:r>
              <a:rPr lang="en-GB" sz="1500" b="0" i="0" u="none" strike="noStrike" cap="none">
                <a:solidFill>
                  <a:schemeClr val="dk1"/>
                </a:solidFill>
                <a:latin typeface="Arial"/>
                <a:ea typeface="Arial"/>
                <a:cs typeface="Arial"/>
                <a:sym typeface="Arial"/>
              </a:rPr>
              <a:t>Overall, The Ship Inn saw a 72% reduction in their food waste (estimate annual saving of £2,454)</a:t>
            </a:r>
            <a:endParaRPr sz="14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8728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4" name="Google Shape;424;p18"/>
          <p:cNvSpPr txBox="1"/>
          <p:nvPr/>
        </p:nvSpPr>
        <p:spPr>
          <a:xfrm>
            <a:off x="3535265"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GB" sz="4800" b="1" i="0" u="none" strike="noStrike" cap="none" dirty="0">
                <a:solidFill>
                  <a:schemeClr val="dk1"/>
                </a:solidFill>
                <a:latin typeface="Arial"/>
                <a:ea typeface="Arial"/>
                <a:cs typeface="Arial"/>
                <a:sym typeface="Arial"/>
              </a:rPr>
              <a:t>Conclusion Unit 2.2</a:t>
            </a:r>
            <a:endParaRPr sz="1400" b="0" i="0" u="none" strike="noStrike" cap="none" dirty="0">
              <a:solidFill>
                <a:srgbClr val="000000"/>
              </a:solidFill>
              <a:latin typeface="Arial"/>
              <a:ea typeface="Arial"/>
              <a:cs typeface="Arial"/>
              <a:sym typeface="Arial"/>
            </a:endParaRPr>
          </a:p>
        </p:txBody>
      </p:sp>
      <p:sp>
        <p:nvSpPr>
          <p:cNvPr id="425" name="Google Shape;425;p18"/>
          <p:cNvSpPr txBox="1"/>
          <p:nvPr/>
        </p:nvSpPr>
        <p:spPr>
          <a:xfrm>
            <a:off x="3535266" y="1486364"/>
            <a:ext cx="7841296" cy="4914436"/>
          </a:xfrm>
          <a:prstGeom prst="rect">
            <a:avLst/>
          </a:prstGeom>
          <a:noFill/>
          <a:ln>
            <a:noFill/>
          </a:ln>
        </p:spPr>
        <p:txBody>
          <a:bodyPr spcFirstLastPara="1" wrap="square" lIns="91425" tIns="45700" rIns="91425" bIns="45700" anchor="t" anchorCtr="0">
            <a:normAutofit lnSpcReduction="10000"/>
          </a:bodyPr>
          <a:lstStyle/>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You have learned about the three categories of food waste: preparation, plate and spoiled.</a:t>
            </a:r>
            <a:endParaRPr sz="2800" dirty="0">
              <a:solidFill>
                <a:srgbClr val="7030A0"/>
              </a:solidFill>
              <a:sym typeface="Arial"/>
            </a:endParaRPr>
          </a:p>
          <a:p>
            <a:pPr marL="228600" marR="0" lvl="0" indent="-87629" algn="l" rtl="0">
              <a:lnSpc>
                <a:spcPct val="90000"/>
              </a:lnSpc>
              <a:spcBef>
                <a:spcPts val="0"/>
              </a:spcBef>
              <a:spcAft>
                <a:spcPts val="0"/>
              </a:spcAft>
              <a:buClr>
                <a:schemeClr val="dk1"/>
              </a:buClr>
              <a:buSzPts val="2220"/>
              <a:buFont typeface="Arial"/>
              <a:buNone/>
            </a:pPr>
            <a:endParaRPr sz="2800" dirty="0">
              <a:solidFill>
                <a:srgbClr val="7030A0"/>
              </a:solidFill>
              <a:sym typeface="Arial"/>
            </a:endParaRPr>
          </a:p>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You understand the importance of measuring these three categories to enable food waste management to be directed at each category, increasing the efficiency of reducing food waste in the business. </a:t>
            </a:r>
            <a:endParaRPr sz="2800" dirty="0">
              <a:solidFill>
                <a:srgbClr val="7030A0"/>
              </a:solidFill>
              <a:sym typeface="Arial"/>
            </a:endParaRPr>
          </a:p>
          <a:p>
            <a:pPr marL="228600" marR="0" lvl="0" indent="-87629" algn="l" rtl="0">
              <a:lnSpc>
                <a:spcPct val="90000"/>
              </a:lnSpc>
              <a:spcBef>
                <a:spcPts val="0"/>
              </a:spcBef>
              <a:spcAft>
                <a:spcPts val="0"/>
              </a:spcAft>
              <a:buClr>
                <a:schemeClr val="dk1"/>
              </a:buClr>
              <a:buSzPts val="2220"/>
              <a:buFont typeface="Arial"/>
              <a:buNone/>
            </a:pPr>
            <a:endParaRPr sz="2800" dirty="0">
              <a:solidFill>
                <a:srgbClr val="7030A0"/>
              </a:solidFill>
              <a:sym typeface="Arial"/>
            </a:endParaRPr>
          </a:p>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You can identify solutions for the categories while also understanding that members of the teams have a responsibility to measure each category. </a:t>
            </a:r>
            <a:br>
              <a:rPr lang="en-GB" sz="2400" b="0" i="0" u="none" strike="noStrike" cap="none" dirty="0">
                <a:solidFill>
                  <a:srgbClr val="3F3F3F"/>
                </a:solidFill>
                <a:latin typeface="Arial"/>
                <a:ea typeface="Arial"/>
                <a:cs typeface="Arial"/>
                <a:sym typeface="Arial"/>
              </a:rPr>
            </a:br>
            <a:endParaRPr sz="2400" b="0" i="0" u="none" strike="noStrike" cap="none" dirty="0">
              <a:solidFill>
                <a:srgbClr val="3F3F3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3200" b="1" i="0" u="sng" strike="noStrike" cap="none" dirty="0">
              <a:solidFill>
                <a:srgbClr val="3F3F3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3200" b="1" i="0" u="sng" strike="noStrike" cap="none" dirty="0">
              <a:solidFill>
                <a:srgbClr val="3F3F3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2800" b="1" i="0" u="none" strike="noStrike" cap="none" dirty="0">
              <a:solidFill>
                <a:srgbClr val="3F3F3F"/>
              </a:solidFill>
              <a:latin typeface="Arial"/>
              <a:ea typeface="Arial"/>
              <a:cs typeface="Arial"/>
              <a:sym typeface="Arial"/>
            </a:endParaRPr>
          </a:p>
        </p:txBody>
      </p:sp>
      <p:pic>
        <p:nvPicPr>
          <p:cNvPr id="426" name="Google Shape;426;p18"/>
          <p:cNvPicPr preferRelativeResize="0"/>
          <p:nvPr/>
        </p:nvPicPr>
        <p:blipFill rotWithShape="1">
          <a:blip r:embed="rId3">
            <a:alphaModFix/>
          </a:blip>
          <a:srcRect l="6499" r="60729"/>
          <a:stretch/>
        </p:blipFill>
        <p:spPr>
          <a:xfrm>
            <a:off x="-32325" y="0"/>
            <a:ext cx="3089982" cy="6858000"/>
          </a:xfrm>
          <a:prstGeom prst="rect">
            <a:avLst/>
          </a:prstGeom>
          <a:noFill/>
          <a:ln>
            <a:noFill/>
          </a:ln>
        </p:spPr>
      </p:pic>
    </p:spTree>
    <p:extLst>
      <p:ext uri="{BB962C8B-B14F-4D97-AF65-F5344CB8AC3E}">
        <p14:creationId xmlns:p14="http://schemas.microsoft.com/office/powerpoint/2010/main" val="580528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12C6E-2C6F-6B53-C8A8-43C7866E7F4C}"/>
              </a:ext>
            </a:extLst>
          </p:cNvPr>
          <p:cNvSpPr>
            <a:spLocks noGrp="1"/>
          </p:cNvSpPr>
          <p:nvPr>
            <p:ph type="ctrTitle"/>
          </p:nvPr>
        </p:nvSpPr>
        <p:spPr/>
        <p:txBody>
          <a:bodyPr/>
          <a:lstStyle/>
          <a:p>
            <a:r>
              <a:rPr lang="en-GB" dirty="0"/>
              <a:t>Unit 2.3 – Cost of Food Waste</a:t>
            </a:r>
          </a:p>
        </p:txBody>
      </p:sp>
      <p:sp>
        <p:nvSpPr>
          <p:cNvPr id="3" name="Subtitle 2">
            <a:extLst>
              <a:ext uri="{FF2B5EF4-FFF2-40B4-BE49-F238E27FC236}">
                <a16:creationId xmlns:a16="http://schemas.microsoft.com/office/drawing/2014/main" id="{3644BFF2-5666-D9BE-C7B7-AA118ECBE33B}"/>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6183792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37DC0-3C7B-7A92-99F0-E7DA09EC54A8}"/>
              </a:ext>
            </a:extLst>
          </p:cNvPr>
          <p:cNvSpPr>
            <a:spLocks noGrp="1"/>
          </p:cNvSpPr>
          <p:nvPr>
            <p:ph type="title"/>
          </p:nvPr>
        </p:nvSpPr>
        <p:spPr/>
        <p:txBody>
          <a:bodyPr>
            <a:normAutofit fontScale="90000"/>
          </a:bodyPr>
          <a:lstStyle/>
          <a:p>
            <a:r>
              <a:rPr lang="en-GB" sz="4800" b="1" dirty="0">
                <a:solidFill>
                  <a:schemeClr val="dk1"/>
                </a:solidFill>
                <a:latin typeface="Arial"/>
                <a:cs typeface="Arial"/>
              </a:rPr>
              <a:t>Unit 2.3 – Cost of Food Waste</a:t>
            </a:r>
          </a:p>
        </p:txBody>
      </p:sp>
      <p:sp>
        <p:nvSpPr>
          <p:cNvPr id="3" name="Content Placeholder 2">
            <a:extLst>
              <a:ext uri="{FF2B5EF4-FFF2-40B4-BE49-F238E27FC236}">
                <a16:creationId xmlns:a16="http://schemas.microsoft.com/office/drawing/2014/main" id="{244F41DC-832C-5BFB-9C8D-23D9035689E7}"/>
              </a:ext>
            </a:extLst>
          </p:cNvPr>
          <p:cNvSpPr>
            <a:spLocks noGrp="1"/>
          </p:cNvSpPr>
          <p:nvPr>
            <p:ph idx="1"/>
          </p:nvPr>
        </p:nvSpPr>
        <p:spPr>
          <a:xfrm>
            <a:off x="695325" y="873125"/>
            <a:ext cx="4850070" cy="5184775"/>
          </a:xfrm>
        </p:spPr>
        <p:txBody>
          <a:bodyPr/>
          <a:lstStyle/>
          <a:p>
            <a:r>
              <a:rPr lang="en-US" dirty="0"/>
              <a:t>Food waste in hospitality costs the EU €143 billion per year </a:t>
            </a:r>
          </a:p>
          <a:p>
            <a:endParaRPr lang="en-US" dirty="0"/>
          </a:p>
          <a:p>
            <a:r>
              <a:rPr lang="en-US" dirty="0"/>
              <a:t>There is not only a financial cost to excess food waste but also an environmental one, preventing avoidable food waste can reduce emissions by 2.7 million </a:t>
            </a:r>
            <a:r>
              <a:rPr lang="en-US" dirty="0" err="1"/>
              <a:t>tonnes</a:t>
            </a:r>
            <a:r>
              <a:rPr lang="en-US" dirty="0"/>
              <a:t> of CO</a:t>
            </a:r>
            <a:r>
              <a:rPr lang="en-US" baseline="-25000" dirty="0"/>
              <a:t>2</a:t>
            </a:r>
            <a:r>
              <a:rPr lang="en-US" dirty="0"/>
              <a:t> equivalent </a:t>
            </a:r>
          </a:p>
          <a:p>
            <a:endParaRPr lang="en-GB" dirty="0"/>
          </a:p>
        </p:txBody>
      </p:sp>
      <p:graphicFrame>
        <p:nvGraphicFramePr>
          <p:cNvPr id="4" name="Google Shape;122;p9">
            <a:extLst>
              <a:ext uri="{FF2B5EF4-FFF2-40B4-BE49-F238E27FC236}">
                <a16:creationId xmlns:a16="http://schemas.microsoft.com/office/drawing/2014/main" id="{2861AC8B-20F6-C4AE-4317-F40CE11CB626}"/>
              </a:ext>
            </a:extLst>
          </p:cNvPr>
          <p:cNvGraphicFramePr/>
          <p:nvPr>
            <p:extLst>
              <p:ext uri="{D42A27DB-BD31-4B8C-83A1-F6EECF244321}">
                <p14:modId xmlns:p14="http://schemas.microsoft.com/office/powerpoint/2010/main" val="3972449088"/>
              </p:ext>
            </p:extLst>
          </p:nvPr>
        </p:nvGraphicFramePr>
        <p:xfrm>
          <a:off x="5882500" y="1744524"/>
          <a:ext cx="5437104" cy="35586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75669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10"/>
          <p:cNvPicPr preferRelativeResize="0"/>
          <p:nvPr/>
        </p:nvPicPr>
        <p:blipFill rotWithShape="1">
          <a:blip r:embed="rId3">
            <a:alphaModFix/>
          </a:blip>
          <a:srcRect/>
          <a:stretch/>
        </p:blipFill>
        <p:spPr>
          <a:xfrm>
            <a:off x="-1" y="0"/>
            <a:ext cx="12202357" cy="6858000"/>
          </a:xfrm>
          <a:prstGeom prst="rect">
            <a:avLst/>
          </a:prstGeom>
          <a:noFill/>
          <a:ln>
            <a:noFill/>
          </a:ln>
        </p:spPr>
      </p:pic>
      <p:sp>
        <p:nvSpPr>
          <p:cNvPr id="131" name="Google Shape;131;p10"/>
          <p:cNvSpPr/>
          <p:nvPr/>
        </p:nvSpPr>
        <p:spPr>
          <a:xfrm>
            <a:off x="2415655" y="0"/>
            <a:ext cx="9786702" cy="6858000"/>
          </a:xfrm>
          <a:prstGeom prst="parallelogram">
            <a:avLst>
              <a:gd name="adj" fmla="val 21956"/>
            </a:avLst>
          </a:prstGeom>
          <a:solidFill>
            <a:schemeClr val="bg1">
              <a:alpha val="90980"/>
            </a:schemeClr>
          </a:solidFill>
          <a:ln w="12700" cap="flat" cmpd="sng">
            <a:solidFill>
              <a:srgbClr val="809C4E"/>
            </a:solidFill>
            <a:prstDash val="solid"/>
            <a:miter lim="800000"/>
            <a:headEnd type="none" w="sm" len="sm"/>
            <a:tailEnd type="none" w="sm" len="sm"/>
          </a:ln>
          <a:effectLst>
            <a:outerShdw blurRad="50800" dist="38100" dir="10800000" algn="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10"/>
          <p:cNvSpPr/>
          <p:nvPr/>
        </p:nvSpPr>
        <p:spPr>
          <a:xfrm>
            <a:off x="3701846" y="-7280"/>
            <a:ext cx="8490153" cy="972246"/>
          </a:xfrm>
          <a:prstGeom prst="parallelogram">
            <a:avLst>
              <a:gd name="adj" fmla="val 18836"/>
            </a:avLst>
          </a:prstGeom>
          <a:solidFill>
            <a:schemeClr val="lt1"/>
          </a:solidFill>
          <a:ln>
            <a:noFill/>
          </a:ln>
          <a:effectLst>
            <a:outerShdw blurRad="508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3" name="Google Shape;133;p10"/>
          <p:cNvSpPr txBox="1"/>
          <p:nvPr/>
        </p:nvSpPr>
        <p:spPr>
          <a:xfrm>
            <a:off x="3984246" y="90807"/>
            <a:ext cx="7992092" cy="714050"/>
          </a:xfrm>
          <a:prstGeom prst="rect">
            <a:avLst/>
          </a:prstGeom>
          <a:no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chemeClr val="dk1"/>
              </a:buClr>
              <a:buSzPct val="185328"/>
              <a:buFont typeface="Arial"/>
              <a:buNone/>
            </a:pPr>
            <a:r>
              <a:rPr lang="en-US" sz="2800" b="1" i="0" u="none" strike="noStrike" cap="none">
                <a:solidFill>
                  <a:srgbClr val="000000"/>
                </a:solidFill>
                <a:latin typeface="Arial"/>
                <a:ea typeface="Arial"/>
                <a:cs typeface="Arial"/>
                <a:sym typeface="Arial"/>
              </a:rPr>
              <a:t>Main sources – where does the cost come from?</a:t>
            </a:r>
            <a:endParaRPr sz="2800" b="1" i="0" u="none" strike="noStrike" cap="none">
              <a:solidFill>
                <a:srgbClr val="000000"/>
              </a:solidFill>
              <a:latin typeface="Arial"/>
              <a:ea typeface="Arial"/>
              <a:cs typeface="Arial"/>
              <a:sym typeface="Arial"/>
            </a:endParaRPr>
          </a:p>
        </p:txBody>
      </p:sp>
      <p:sp>
        <p:nvSpPr>
          <p:cNvPr id="134" name="Google Shape;134;p10"/>
          <p:cNvSpPr txBox="1"/>
          <p:nvPr/>
        </p:nvSpPr>
        <p:spPr>
          <a:xfrm>
            <a:off x="3701846" y="1268328"/>
            <a:ext cx="7416728" cy="4654967"/>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20000"/>
              </a:lnSpc>
              <a:spcBef>
                <a:spcPts val="0"/>
              </a:spcBef>
              <a:spcAft>
                <a:spcPts val="0"/>
              </a:spcAft>
              <a:buClr>
                <a:srgbClr val="000000"/>
              </a:buClr>
              <a:buSzPts val="2600"/>
              <a:buFont typeface="Arial"/>
              <a:buNone/>
            </a:pPr>
            <a:r>
              <a:rPr lang="en-US" sz="2600" b="1" i="0" u="sng" strike="noStrike" cap="none" dirty="0">
                <a:solidFill>
                  <a:schemeClr val="dk1"/>
                </a:solidFill>
                <a:latin typeface="Arial"/>
                <a:ea typeface="Arial"/>
                <a:cs typeface="Arial"/>
                <a:sym typeface="Arial"/>
              </a:rPr>
              <a:t>Purchasing</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Food supplies bought by the business </a:t>
            </a:r>
            <a:endParaRPr sz="2800" dirty="0">
              <a:solidFill>
                <a:srgbClr val="7030A0"/>
              </a:solidFil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50.5% cost of avoidable food waste</a:t>
            </a:r>
            <a:endParaRPr sz="2800" dirty="0">
              <a:solidFill>
                <a:srgbClr val="7030A0"/>
              </a:solidFil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Half of the food that is bought is thrown away!</a:t>
            </a:r>
            <a:endParaRPr sz="2800" dirty="0">
              <a:solidFill>
                <a:srgbClr val="7030A0"/>
              </a:solidFill>
              <a:sym typeface="Arial"/>
            </a:endParaRPr>
          </a:p>
          <a:p>
            <a:pPr marL="342900" marR="0" lvl="0" indent="-201930" algn="l" rtl="0">
              <a:lnSpc>
                <a:spcPct val="120000"/>
              </a:lnSpc>
              <a:spcBef>
                <a:spcPts val="0"/>
              </a:spcBef>
              <a:spcAft>
                <a:spcPts val="0"/>
              </a:spcAft>
              <a:buClr>
                <a:srgbClr val="7F7F7F"/>
              </a:buClr>
              <a:buSzPts val="2220"/>
              <a:buFont typeface="Arial"/>
              <a:buNone/>
            </a:pPr>
            <a:endParaRPr sz="2800" dirty="0">
              <a:solidFill>
                <a:srgbClr val="7030A0"/>
              </a:solidFill>
              <a:sym typeface="Arial"/>
            </a:endParaRPr>
          </a:p>
          <a:p>
            <a:pPr marL="0" marR="0" lvl="0" indent="0" algn="l" rtl="0">
              <a:lnSpc>
                <a:spcPct val="120000"/>
              </a:lnSpc>
              <a:spcBef>
                <a:spcPts val="0"/>
              </a:spcBef>
              <a:spcAft>
                <a:spcPts val="0"/>
              </a:spcAft>
              <a:buClr>
                <a:srgbClr val="000000"/>
              </a:buClr>
              <a:buSzPts val="2600"/>
              <a:buFont typeface="Arial"/>
              <a:buNone/>
            </a:pPr>
            <a:r>
              <a:rPr lang="en-US" sz="2600" b="1" i="0" u="sng" strike="noStrike" cap="none" dirty="0" err="1">
                <a:solidFill>
                  <a:schemeClr val="dk1"/>
                </a:solidFill>
                <a:latin typeface="Arial"/>
                <a:ea typeface="Arial"/>
                <a:cs typeface="Arial"/>
                <a:sym typeface="Arial"/>
              </a:rPr>
              <a:t>Labour</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Over 41.9% of the cost of avoidable food waste </a:t>
            </a:r>
            <a:endParaRPr sz="2800" dirty="0">
              <a:solidFill>
                <a:srgbClr val="7030A0"/>
              </a:solidFil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Staff are paid to cook and prepare food that ends up getting thrown away </a:t>
            </a:r>
            <a:endParaRPr sz="2800" dirty="0">
              <a:solidFill>
                <a:srgbClr val="7030A0"/>
              </a:solidFill>
              <a:sym typeface="Arial"/>
            </a:endParaRPr>
          </a:p>
          <a:p>
            <a:pPr marL="342900" marR="0" lvl="0" indent="-342900" algn="l" rtl="0">
              <a:lnSpc>
                <a:spcPct val="120000"/>
              </a:lnSpc>
              <a:spcBef>
                <a:spcPts val="0"/>
              </a:spcBef>
              <a:spcAft>
                <a:spcPts val="0"/>
              </a:spcAft>
              <a:buClr>
                <a:srgbClr val="7F7F7F"/>
              </a:buClr>
              <a:buSzPts val="2220"/>
              <a:buFont typeface="Arial"/>
              <a:buChar char="•"/>
            </a:pPr>
            <a:r>
              <a:rPr lang="en-US" sz="2800" dirty="0">
                <a:solidFill>
                  <a:srgbClr val="7030A0"/>
                </a:solidFill>
                <a:sym typeface="Arial"/>
              </a:rPr>
              <a:t>It is a waste of business money and time!</a:t>
            </a:r>
            <a:endParaRPr sz="2800" dirty="0">
              <a:solidFill>
                <a:srgbClr val="7030A0"/>
              </a:solidFill>
              <a:sym typeface="Arial"/>
            </a:endParaRPr>
          </a:p>
          <a:p>
            <a:pPr marL="342900" marR="0" lvl="0" indent="-201930" algn="l" rtl="0">
              <a:lnSpc>
                <a:spcPct val="120000"/>
              </a:lnSpc>
              <a:spcBef>
                <a:spcPts val="0"/>
              </a:spcBef>
              <a:spcAft>
                <a:spcPts val="0"/>
              </a:spcAft>
              <a:buClr>
                <a:srgbClr val="7F7F7F"/>
              </a:buClr>
              <a:buSzPts val="2220"/>
              <a:buFont typeface="Arial"/>
              <a:buNone/>
            </a:pPr>
            <a:endParaRPr sz="2800" b="0" i="0" u="none" strike="noStrike" cap="none" dirty="0">
              <a:solidFill>
                <a:schemeClr val="dk1"/>
              </a:solidFill>
              <a:latin typeface="Arial"/>
              <a:ea typeface="Arial"/>
              <a:cs typeface="Arial"/>
              <a:sym typeface="Arial"/>
            </a:endParaRPr>
          </a:p>
          <a:p>
            <a:pPr marL="342900" marR="0" lvl="0" indent="-201930" algn="l" rtl="0">
              <a:lnSpc>
                <a:spcPct val="120000"/>
              </a:lnSpc>
              <a:spcBef>
                <a:spcPts val="0"/>
              </a:spcBef>
              <a:spcAft>
                <a:spcPts val="0"/>
              </a:spcAft>
              <a:buClr>
                <a:srgbClr val="7F7F7F"/>
              </a:buClr>
              <a:buSzPts val="2220"/>
              <a:buFont typeface="Arial"/>
              <a:buNone/>
            </a:pPr>
            <a:endParaRPr sz="2800" b="0" i="0" u="none" strike="noStrike" cap="none" dirty="0">
              <a:solidFill>
                <a:schemeClr val="dk1"/>
              </a:solidFill>
              <a:latin typeface="Arial"/>
              <a:ea typeface="Arial"/>
              <a:cs typeface="Arial"/>
              <a:sym typeface="Arial"/>
            </a:endParaRPr>
          </a:p>
          <a:p>
            <a:pPr marL="342900" marR="0" lvl="0" indent="-201930" algn="l" rtl="0">
              <a:lnSpc>
                <a:spcPct val="120000"/>
              </a:lnSpc>
              <a:spcBef>
                <a:spcPts val="0"/>
              </a:spcBef>
              <a:spcAft>
                <a:spcPts val="0"/>
              </a:spcAft>
              <a:buClr>
                <a:srgbClr val="7F7F7F"/>
              </a:buClr>
              <a:buSzPts val="2220"/>
              <a:buFont typeface="Arial"/>
              <a:buNone/>
            </a:pPr>
            <a:endParaRPr sz="2800" b="0" i="0" u="none" strike="noStrike" cap="none" dirty="0">
              <a:solidFill>
                <a:schemeClr val="dk1"/>
              </a:solidFill>
              <a:latin typeface="Arial"/>
              <a:ea typeface="Arial"/>
              <a:cs typeface="Arial"/>
              <a:sym typeface="Arial"/>
            </a:endParaRPr>
          </a:p>
        </p:txBody>
      </p:sp>
      <p:sp>
        <p:nvSpPr>
          <p:cNvPr id="135" name="Google Shape;135;p10"/>
          <p:cNvSpPr txBox="1"/>
          <p:nvPr/>
        </p:nvSpPr>
        <p:spPr>
          <a:xfrm>
            <a:off x="1812128" y="6021382"/>
            <a:ext cx="9584292" cy="400110"/>
          </a:xfrm>
          <a:prstGeom prst="rect">
            <a:avLst/>
          </a:prstGeom>
          <a:solidFill>
            <a:schemeClr val="bg1"/>
          </a:solidFill>
          <a:ln w="9525" cap="flat" cmpd="sng">
            <a:solidFill>
              <a:srgbClr val="ABD366"/>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These are 2 areas where changes can easily be made to massively reduce waste!</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79816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1" name="Google Shape;141;p14"/>
          <p:cNvSpPr txBox="1"/>
          <p:nvPr/>
        </p:nvSpPr>
        <p:spPr>
          <a:xfrm>
            <a:off x="191435" y="104189"/>
            <a:ext cx="2850538"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Calibri"/>
                <a:ea typeface="Calibri"/>
                <a:cs typeface="Calibri"/>
                <a:sym typeface="Calibri"/>
              </a:rPr>
              <a:t>Discussion</a:t>
            </a:r>
            <a:endParaRPr sz="4400" b="1" i="0" u="none" strike="noStrike" cap="none" dirty="0">
              <a:solidFill>
                <a:schemeClr val="dk1"/>
              </a:solidFill>
              <a:latin typeface="Calibri"/>
              <a:ea typeface="Calibri"/>
              <a:cs typeface="Calibri"/>
              <a:sym typeface="Calibri"/>
            </a:endParaRPr>
          </a:p>
        </p:txBody>
      </p:sp>
      <p:sp>
        <p:nvSpPr>
          <p:cNvPr id="143" name="Google Shape;143;p14"/>
          <p:cNvSpPr txBox="1"/>
          <p:nvPr/>
        </p:nvSpPr>
        <p:spPr>
          <a:xfrm>
            <a:off x="1035662" y="1420060"/>
            <a:ext cx="7910288" cy="3970277"/>
          </a:xfrm>
          <a:prstGeom prst="rect">
            <a:avLst/>
          </a:prstGeom>
          <a:noFill/>
          <a:ln>
            <a:noFill/>
          </a:ln>
        </p:spPr>
        <p:txBody>
          <a:bodyPr spcFirstLastPara="1" wrap="square" lIns="91425" tIns="45700" rIns="91425" bIns="45700" anchor="t" anchorCtr="0">
            <a:spAutoFit/>
          </a:bodyPr>
          <a:lstStyle/>
          <a:p>
            <a:pPr marL="685800" marR="0" lvl="0" indent="-457200" algn="l" rtl="0">
              <a:lnSpc>
                <a:spcPct val="100000"/>
              </a:lnSpc>
              <a:spcBef>
                <a:spcPts val="0"/>
              </a:spcBef>
              <a:spcAft>
                <a:spcPts val="0"/>
              </a:spcAft>
              <a:buClr>
                <a:schemeClr val="dk1"/>
              </a:buClr>
              <a:buSzPts val="3600"/>
              <a:buFont typeface="Arial"/>
              <a:buChar char="•"/>
            </a:pPr>
            <a:r>
              <a:rPr lang="en-US" sz="2800" dirty="0">
                <a:solidFill>
                  <a:srgbClr val="7030A0"/>
                </a:solidFill>
                <a:sym typeface="Arial"/>
              </a:rPr>
              <a:t>What do you think the 7.6% other costs might be?</a:t>
            </a:r>
            <a:endParaRPr sz="2800" dirty="0">
              <a:solidFill>
                <a:srgbClr val="7030A0"/>
              </a:solidFill>
              <a:sym typeface="Arial"/>
            </a:endParaRPr>
          </a:p>
          <a:p>
            <a:pPr marL="685800" marR="0" lvl="0" indent="-228600" algn="l" rtl="0">
              <a:lnSpc>
                <a:spcPct val="100000"/>
              </a:lnSpc>
              <a:spcBef>
                <a:spcPts val="0"/>
              </a:spcBef>
              <a:spcAft>
                <a:spcPts val="0"/>
              </a:spcAft>
              <a:buClr>
                <a:schemeClr val="dk1"/>
              </a:buClr>
              <a:buSzPts val="3600"/>
              <a:buFont typeface="Arial"/>
              <a:buNone/>
            </a:pPr>
            <a:endParaRPr sz="2800" dirty="0">
              <a:solidFill>
                <a:srgbClr val="7030A0"/>
              </a:solidFill>
              <a:sym typeface="Arial"/>
            </a:endParaRPr>
          </a:p>
          <a:p>
            <a:pPr marL="685800" marR="0" lvl="0" indent="-457200" algn="l" rtl="0">
              <a:lnSpc>
                <a:spcPct val="100000"/>
              </a:lnSpc>
              <a:spcBef>
                <a:spcPts val="0"/>
              </a:spcBef>
              <a:spcAft>
                <a:spcPts val="0"/>
              </a:spcAft>
              <a:buClr>
                <a:schemeClr val="dk1"/>
              </a:buClr>
              <a:buSzPts val="3600"/>
              <a:buFont typeface="Arial"/>
              <a:buChar char="•"/>
            </a:pPr>
            <a:r>
              <a:rPr lang="en-US" sz="2800" dirty="0">
                <a:solidFill>
                  <a:srgbClr val="7030A0"/>
                </a:solidFill>
                <a:sym typeface="Arial"/>
              </a:rPr>
              <a:t>Within a business, is there job roles that are predominantly responsible in purchasing and </a:t>
            </a:r>
            <a:r>
              <a:rPr lang="en-US" sz="2800" dirty="0" err="1">
                <a:solidFill>
                  <a:srgbClr val="7030A0"/>
                </a:solidFill>
                <a:sym typeface="Arial"/>
              </a:rPr>
              <a:t>labour</a:t>
            </a:r>
            <a:r>
              <a:rPr lang="en-US" sz="2800" dirty="0">
                <a:solidFill>
                  <a:srgbClr val="7030A0"/>
                </a:solidFill>
                <a:sym typeface="Arial"/>
              </a:rPr>
              <a:t> costs? </a:t>
            </a:r>
            <a:endParaRPr sz="2800" dirty="0">
              <a:solidFill>
                <a:srgbClr val="7030A0"/>
              </a:solidFill>
              <a:sym typeface="Arial"/>
            </a:endParaRPr>
          </a:p>
          <a:p>
            <a:pPr marL="685800" marR="0" lvl="0" indent="-228600" algn="l" rtl="0">
              <a:lnSpc>
                <a:spcPct val="100000"/>
              </a:lnSpc>
              <a:spcBef>
                <a:spcPts val="0"/>
              </a:spcBef>
              <a:spcAft>
                <a:spcPts val="0"/>
              </a:spcAft>
              <a:buClr>
                <a:schemeClr val="dk1"/>
              </a:buClr>
              <a:buSzPts val="3600"/>
              <a:buFont typeface="Arial"/>
              <a:buNone/>
            </a:pPr>
            <a:endParaRPr sz="2800" dirty="0">
              <a:solidFill>
                <a:srgbClr val="7030A0"/>
              </a:solidFill>
              <a:sym typeface="Arial"/>
            </a:endParaRPr>
          </a:p>
          <a:p>
            <a:pPr marL="685800" marR="0" lvl="0" indent="-457200" algn="l" rtl="0">
              <a:lnSpc>
                <a:spcPct val="100000"/>
              </a:lnSpc>
              <a:spcBef>
                <a:spcPts val="0"/>
              </a:spcBef>
              <a:spcAft>
                <a:spcPts val="0"/>
              </a:spcAft>
              <a:buClr>
                <a:schemeClr val="dk1"/>
              </a:buClr>
              <a:buSzPts val="3600"/>
              <a:buFont typeface="Arial"/>
              <a:buChar char="•"/>
            </a:pPr>
            <a:r>
              <a:rPr lang="en-US" sz="2800" dirty="0">
                <a:solidFill>
                  <a:srgbClr val="7030A0"/>
                </a:solidFill>
                <a:sym typeface="Arial"/>
              </a:rPr>
              <a:t>Do you think businesses are aware to the full extent of these costs?</a:t>
            </a:r>
            <a:endParaRPr sz="2800" dirty="0">
              <a:solidFill>
                <a:srgbClr val="7030A0"/>
              </a:solidFill>
              <a:sym typeface="Arial"/>
            </a:endParaRPr>
          </a:p>
        </p:txBody>
      </p:sp>
    </p:spTree>
    <p:extLst>
      <p:ext uri="{BB962C8B-B14F-4D97-AF65-F5344CB8AC3E}">
        <p14:creationId xmlns:p14="http://schemas.microsoft.com/office/powerpoint/2010/main" val="3513711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52"/>
          <p:cNvSpPr/>
          <p:nvPr/>
        </p:nvSpPr>
        <p:spPr>
          <a:xfrm>
            <a:off x="8115589" y="3532087"/>
            <a:ext cx="3828932" cy="832668"/>
          </a:xfrm>
          <a:prstGeom prst="roundRect">
            <a:avLst>
              <a:gd name="adj" fmla="val 16667"/>
            </a:avLst>
          </a:prstGeom>
          <a:solidFill>
            <a:schemeClr val="accen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149" name="Google Shape;149;p52"/>
          <p:cNvSpPr/>
          <p:nvPr/>
        </p:nvSpPr>
        <p:spPr>
          <a:xfrm>
            <a:off x="8807468" y="1371216"/>
            <a:ext cx="1914043" cy="832668"/>
          </a:xfrm>
          <a:prstGeom prst="roundRect">
            <a:avLst>
              <a:gd name="adj" fmla="val 16667"/>
            </a:avLst>
          </a:prstGeom>
          <a:solidFill>
            <a:schemeClr val="accent2"/>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150" name="Google Shape;150;p52"/>
          <p:cNvSpPr/>
          <p:nvPr/>
        </p:nvSpPr>
        <p:spPr>
          <a:xfrm>
            <a:off x="933485" y="3523362"/>
            <a:ext cx="2881805" cy="832668"/>
          </a:xfrm>
          <a:prstGeom prst="roundRect">
            <a:avLst>
              <a:gd name="adj" fmla="val 16667"/>
            </a:avLst>
          </a:prstGeom>
          <a:solidFill>
            <a:schemeClr val="accent4"/>
          </a:solid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151" name="Google Shape;151;p52"/>
          <p:cNvSpPr/>
          <p:nvPr/>
        </p:nvSpPr>
        <p:spPr>
          <a:xfrm>
            <a:off x="1222393" y="1413126"/>
            <a:ext cx="2367829" cy="832668"/>
          </a:xfrm>
          <a:prstGeom prst="roundRect">
            <a:avLst>
              <a:gd name="adj" fmla="val 16667"/>
            </a:avLst>
          </a:prstGeom>
          <a:solidFill>
            <a:schemeClr val="accent3"/>
          </a:solidFill>
          <a:ln w="254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grpSp>
        <p:nvGrpSpPr>
          <p:cNvPr id="152" name="Google Shape;152;p52"/>
          <p:cNvGrpSpPr/>
          <p:nvPr/>
        </p:nvGrpSpPr>
        <p:grpSpPr>
          <a:xfrm>
            <a:off x="-35" y="5560409"/>
            <a:ext cx="12195661" cy="1317008"/>
            <a:chOff x="-35" y="5560409"/>
            <a:chExt cx="12195661" cy="1317008"/>
          </a:xfrm>
        </p:grpSpPr>
        <p:sp>
          <p:nvSpPr>
            <p:cNvPr id="153" name="Google Shape;153;p52"/>
            <p:cNvSpPr/>
            <p:nvPr/>
          </p:nvSpPr>
          <p:spPr>
            <a:xfrm>
              <a:off x="1182893" y="5562605"/>
              <a:ext cx="9819119" cy="1310781"/>
            </a:xfrm>
            <a:custGeom>
              <a:avLst/>
              <a:gdLst/>
              <a:ahLst/>
              <a:cxnLst/>
              <a:rect l="l" t="t" r="r" b="b"/>
              <a:pathLst>
                <a:path w="9819119" h="1310781" extrusionOk="0">
                  <a:moveTo>
                    <a:pt x="0" y="1310781"/>
                  </a:moveTo>
                  <a:cubicBezTo>
                    <a:pt x="801154" y="519539"/>
                    <a:pt x="2746831" y="269"/>
                    <a:pt x="4911434" y="0"/>
                  </a:cubicBezTo>
                  <a:cubicBezTo>
                    <a:pt x="7070298" y="-269"/>
                    <a:pt x="9012858" y="515806"/>
                    <a:pt x="9819119" y="1303811"/>
                  </a:cubicBezTo>
                  <a:lnTo>
                    <a:pt x="0" y="1310781"/>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4" name="Google Shape;154;p52"/>
            <p:cNvSpPr/>
            <p:nvPr/>
          </p:nvSpPr>
          <p:spPr>
            <a:xfrm>
              <a:off x="-35" y="5603225"/>
              <a:ext cx="2153789" cy="1270946"/>
            </a:xfrm>
            <a:custGeom>
              <a:avLst/>
              <a:gdLst/>
              <a:ahLst/>
              <a:cxnLst/>
              <a:rect l="l" t="t" r="r" b="b"/>
              <a:pathLst>
                <a:path w="2153789" h="1270946" extrusionOk="0">
                  <a:moveTo>
                    <a:pt x="0" y="1"/>
                  </a:moveTo>
                  <a:cubicBezTo>
                    <a:pt x="384429" y="-325"/>
                    <a:pt x="761979" y="60246"/>
                    <a:pt x="1093351" y="175407"/>
                  </a:cubicBezTo>
                  <a:cubicBezTo>
                    <a:pt x="1747691" y="402809"/>
                    <a:pt x="2150710" y="817209"/>
                    <a:pt x="2153789" y="1265792"/>
                  </a:cubicBezTo>
                  <a:lnTo>
                    <a:pt x="3083" y="1270946"/>
                  </a:lnTo>
                  <a:cubicBezTo>
                    <a:pt x="2055" y="847298"/>
                    <a:pt x="1028" y="423649"/>
                    <a:pt x="0" y="1"/>
                  </a:cubicBez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5" name="Google Shape;155;p52"/>
            <p:cNvSpPr/>
            <p:nvPr/>
          </p:nvSpPr>
          <p:spPr>
            <a:xfrm flipH="1">
              <a:off x="10547360" y="5560409"/>
              <a:ext cx="1648266" cy="1317008"/>
            </a:xfrm>
            <a:custGeom>
              <a:avLst/>
              <a:gdLst/>
              <a:ahLst/>
              <a:cxnLst/>
              <a:rect l="l" t="t" r="r" b="b"/>
              <a:pathLst>
                <a:path w="1648266" h="1317008" extrusionOk="0">
                  <a:moveTo>
                    <a:pt x="0" y="3"/>
                  </a:moveTo>
                  <a:cubicBezTo>
                    <a:pt x="903133" y="-1592"/>
                    <a:pt x="1638925" y="580243"/>
                    <a:pt x="1648266" y="1303386"/>
                  </a:cubicBezTo>
                  <a:lnTo>
                    <a:pt x="3627" y="1317008"/>
                  </a:lnTo>
                  <a:lnTo>
                    <a:pt x="0" y="3"/>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56" name="Google Shape;156;p52"/>
          <p:cNvSpPr/>
          <p:nvPr/>
        </p:nvSpPr>
        <p:spPr>
          <a:xfrm>
            <a:off x="94" y="5100807"/>
            <a:ext cx="1468886" cy="1758646"/>
          </a:xfrm>
          <a:custGeom>
            <a:avLst/>
            <a:gdLst/>
            <a:ahLst/>
            <a:cxnLst/>
            <a:rect l="l" t="t" r="r" b="b"/>
            <a:pathLst>
              <a:path w="1468886" h="1758646" extrusionOk="0">
                <a:moveTo>
                  <a:pt x="1206376" y="716527"/>
                </a:moveTo>
                <a:cubicBezTo>
                  <a:pt x="1195721" y="718413"/>
                  <a:pt x="1195627" y="727371"/>
                  <a:pt x="1192610" y="735197"/>
                </a:cubicBezTo>
                <a:cubicBezTo>
                  <a:pt x="1136883" y="877296"/>
                  <a:pt x="1080496" y="1019112"/>
                  <a:pt x="1024958" y="1161210"/>
                </a:cubicBezTo>
                <a:cubicBezTo>
                  <a:pt x="989504" y="1251825"/>
                  <a:pt x="928685" y="1269647"/>
                  <a:pt x="839296" y="1245696"/>
                </a:cubicBezTo>
                <a:cubicBezTo>
                  <a:pt x="830338" y="1243244"/>
                  <a:pt x="821475" y="1240510"/>
                  <a:pt x="803559" y="1235230"/>
                </a:cubicBezTo>
                <a:cubicBezTo>
                  <a:pt x="819401" y="1265026"/>
                  <a:pt x="839202" y="1281621"/>
                  <a:pt x="857589" y="1298311"/>
                </a:cubicBezTo>
                <a:cubicBezTo>
                  <a:pt x="872204" y="1311701"/>
                  <a:pt x="874562" y="1324713"/>
                  <a:pt x="869281" y="1342817"/>
                </a:cubicBezTo>
                <a:cubicBezTo>
                  <a:pt x="843539" y="1430321"/>
                  <a:pt x="802805" y="1508394"/>
                  <a:pt x="736046" y="1572702"/>
                </a:cubicBezTo>
                <a:cubicBezTo>
                  <a:pt x="669947" y="1636349"/>
                  <a:pt x="600548" y="1696413"/>
                  <a:pt x="533223" y="1758647"/>
                </a:cubicBezTo>
                <a:cubicBezTo>
                  <a:pt x="355482" y="1758647"/>
                  <a:pt x="177741" y="1758647"/>
                  <a:pt x="0" y="1758647"/>
                </a:cubicBezTo>
                <a:cubicBezTo>
                  <a:pt x="283" y="1591466"/>
                  <a:pt x="660" y="1424286"/>
                  <a:pt x="943" y="1257106"/>
                </a:cubicBezTo>
                <a:cubicBezTo>
                  <a:pt x="26496" y="1192893"/>
                  <a:pt x="68268" y="1137826"/>
                  <a:pt x="102213" y="1078327"/>
                </a:cubicBezTo>
                <a:cubicBezTo>
                  <a:pt x="113622" y="1058337"/>
                  <a:pt x="132764" y="1057677"/>
                  <a:pt x="152376" y="1061355"/>
                </a:cubicBezTo>
                <a:cubicBezTo>
                  <a:pt x="173309" y="1065220"/>
                  <a:pt x="192262" y="1075027"/>
                  <a:pt x="214232" y="1083891"/>
                </a:cubicBezTo>
                <a:cubicBezTo>
                  <a:pt x="197920" y="1060978"/>
                  <a:pt x="179344" y="1042591"/>
                  <a:pt x="162466" y="1022978"/>
                </a:cubicBezTo>
                <a:cubicBezTo>
                  <a:pt x="144362" y="1001951"/>
                  <a:pt x="148510" y="987335"/>
                  <a:pt x="166049" y="968854"/>
                </a:cubicBezTo>
                <a:cubicBezTo>
                  <a:pt x="216967" y="915201"/>
                  <a:pt x="274674" y="868621"/>
                  <a:pt x="326063" y="815534"/>
                </a:cubicBezTo>
                <a:cubicBezTo>
                  <a:pt x="414886" y="723599"/>
                  <a:pt x="510027" y="638265"/>
                  <a:pt x="600265" y="547838"/>
                </a:cubicBezTo>
                <a:cubicBezTo>
                  <a:pt x="610166" y="537938"/>
                  <a:pt x="621481" y="531337"/>
                  <a:pt x="634210" y="526717"/>
                </a:cubicBezTo>
                <a:cubicBezTo>
                  <a:pt x="677491" y="496261"/>
                  <a:pt x="723788" y="515685"/>
                  <a:pt x="768766" y="519551"/>
                </a:cubicBezTo>
                <a:cubicBezTo>
                  <a:pt x="790358" y="521437"/>
                  <a:pt x="811480" y="528132"/>
                  <a:pt x="836185" y="533317"/>
                </a:cubicBezTo>
                <a:cubicBezTo>
                  <a:pt x="809971" y="502956"/>
                  <a:pt x="786115" y="475422"/>
                  <a:pt x="762165" y="447700"/>
                </a:cubicBezTo>
                <a:cubicBezTo>
                  <a:pt x="994030" y="293061"/>
                  <a:pt x="1235513" y="156903"/>
                  <a:pt x="1468886" y="0"/>
                </a:cubicBezTo>
                <a:cubicBezTo>
                  <a:pt x="1446445" y="60724"/>
                  <a:pt x="1425040" y="119374"/>
                  <a:pt x="1403164" y="177741"/>
                </a:cubicBezTo>
                <a:cubicBezTo>
                  <a:pt x="1350266" y="318897"/>
                  <a:pt x="1296237" y="459581"/>
                  <a:pt x="1244848" y="601208"/>
                </a:cubicBezTo>
                <a:cubicBezTo>
                  <a:pt x="1231081" y="639208"/>
                  <a:pt x="1209205" y="674850"/>
                  <a:pt x="1206376" y="716527"/>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7" name="Google Shape;157;p52"/>
          <p:cNvSpPr/>
          <p:nvPr/>
        </p:nvSpPr>
        <p:spPr>
          <a:xfrm>
            <a:off x="1989976" y="5720983"/>
            <a:ext cx="1707806" cy="1138470"/>
          </a:xfrm>
          <a:custGeom>
            <a:avLst/>
            <a:gdLst/>
            <a:ahLst/>
            <a:cxnLst/>
            <a:rect l="l" t="t" r="r" b="b"/>
            <a:pathLst>
              <a:path w="1707806" h="1138470" extrusionOk="0">
                <a:moveTo>
                  <a:pt x="663410" y="1138471"/>
                </a:moveTo>
                <a:cubicBezTo>
                  <a:pt x="598349" y="1055682"/>
                  <a:pt x="534041" y="972328"/>
                  <a:pt x="467943" y="890293"/>
                </a:cubicBezTo>
                <a:cubicBezTo>
                  <a:pt x="445501" y="862477"/>
                  <a:pt x="443238" y="833341"/>
                  <a:pt x="451347" y="801376"/>
                </a:cubicBezTo>
                <a:cubicBezTo>
                  <a:pt x="461059" y="762810"/>
                  <a:pt x="471714" y="724527"/>
                  <a:pt x="482841" y="682850"/>
                </a:cubicBezTo>
                <a:cubicBezTo>
                  <a:pt x="455873" y="695957"/>
                  <a:pt x="435317" y="714721"/>
                  <a:pt x="413819" y="731694"/>
                </a:cubicBezTo>
                <a:cubicBezTo>
                  <a:pt x="397789" y="744329"/>
                  <a:pt x="387888" y="744140"/>
                  <a:pt x="378365" y="723867"/>
                </a:cubicBezTo>
                <a:cubicBezTo>
                  <a:pt x="362241" y="689545"/>
                  <a:pt x="343948" y="656354"/>
                  <a:pt x="326221" y="622786"/>
                </a:cubicBezTo>
                <a:cubicBezTo>
                  <a:pt x="321412" y="613639"/>
                  <a:pt x="318961" y="602607"/>
                  <a:pt x="307834" y="598082"/>
                </a:cubicBezTo>
                <a:cubicBezTo>
                  <a:pt x="276340" y="556498"/>
                  <a:pt x="257576" y="507749"/>
                  <a:pt x="233249" y="462300"/>
                </a:cubicBezTo>
                <a:cubicBezTo>
                  <a:pt x="186480" y="374703"/>
                  <a:pt x="141879" y="285880"/>
                  <a:pt x="100202" y="195642"/>
                </a:cubicBezTo>
                <a:cubicBezTo>
                  <a:pt x="85210" y="162168"/>
                  <a:pt x="70500" y="128600"/>
                  <a:pt x="49567" y="98238"/>
                </a:cubicBezTo>
                <a:cubicBezTo>
                  <a:pt x="39007" y="72873"/>
                  <a:pt x="21185" y="51940"/>
                  <a:pt x="7230" y="28650"/>
                </a:cubicBezTo>
                <a:cubicBezTo>
                  <a:pt x="2987" y="21578"/>
                  <a:pt x="-3519" y="13657"/>
                  <a:pt x="2327" y="5643"/>
                </a:cubicBezTo>
                <a:cubicBezTo>
                  <a:pt x="9587" y="-4258"/>
                  <a:pt x="20242" y="1022"/>
                  <a:pt x="27786" y="5266"/>
                </a:cubicBezTo>
                <a:cubicBezTo>
                  <a:pt x="47493" y="16392"/>
                  <a:pt x="72009" y="19975"/>
                  <a:pt x="85493" y="41097"/>
                </a:cubicBezTo>
                <a:cubicBezTo>
                  <a:pt x="121890" y="58635"/>
                  <a:pt x="158475" y="75985"/>
                  <a:pt x="194683" y="93994"/>
                </a:cubicBezTo>
                <a:cubicBezTo>
                  <a:pt x="202698" y="97955"/>
                  <a:pt x="210619" y="98898"/>
                  <a:pt x="219105" y="98520"/>
                </a:cubicBezTo>
                <a:cubicBezTo>
                  <a:pt x="239944" y="100218"/>
                  <a:pt x="256256" y="113136"/>
                  <a:pt x="274077" y="121622"/>
                </a:cubicBezTo>
                <a:cubicBezTo>
                  <a:pt x="457853" y="208748"/>
                  <a:pt x="641158" y="297101"/>
                  <a:pt x="824650" y="385075"/>
                </a:cubicBezTo>
                <a:cubicBezTo>
                  <a:pt x="831345" y="388281"/>
                  <a:pt x="837286" y="392713"/>
                  <a:pt x="843415" y="396767"/>
                </a:cubicBezTo>
                <a:cubicBezTo>
                  <a:pt x="922054" y="440047"/>
                  <a:pt x="1004843" y="475124"/>
                  <a:pt x="1083860" y="517839"/>
                </a:cubicBezTo>
                <a:cubicBezTo>
                  <a:pt x="1107999" y="530945"/>
                  <a:pt x="1132232" y="543769"/>
                  <a:pt x="1155522" y="558384"/>
                </a:cubicBezTo>
                <a:cubicBezTo>
                  <a:pt x="1208609" y="591575"/>
                  <a:pt x="1229259" y="645133"/>
                  <a:pt x="1212569" y="705952"/>
                </a:cubicBezTo>
                <a:cubicBezTo>
                  <a:pt x="1207289" y="725282"/>
                  <a:pt x="1200217" y="744140"/>
                  <a:pt x="1191165" y="762244"/>
                </a:cubicBezTo>
                <a:cubicBezTo>
                  <a:pt x="1194465" y="763848"/>
                  <a:pt x="1194371" y="760076"/>
                  <a:pt x="1195691" y="758850"/>
                </a:cubicBezTo>
                <a:cubicBezTo>
                  <a:pt x="1268485" y="695768"/>
                  <a:pt x="1284420" y="695391"/>
                  <a:pt x="1373526" y="747629"/>
                </a:cubicBezTo>
                <a:cubicBezTo>
                  <a:pt x="1433590" y="782894"/>
                  <a:pt x="1484037" y="828343"/>
                  <a:pt x="1527506" y="882373"/>
                </a:cubicBezTo>
                <a:cubicBezTo>
                  <a:pt x="1584458" y="953092"/>
                  <a:pt x="1639336" y="1025509"/>
                  <a:pt x="1691857" y="1099528"/>
                </a:cubicBezTo>
                <a:cubicBezTo>
                  <a:pt x="1699683" y="1110560"/>
                  <a:pt x="1714299" y="1121026"/>
                  <a:pt x="1704587" y="1138471"/>
                </a:cubicBezTo>
                <a:cubicBezTo>
                  <a:pt x="1357497" y="1138471"/>
                  <a:pt x="1010406" y="1138471"/>
                  <a:pt x="663410" y="1138471"/>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8" name="Google Shape;158;p52"/>
          <p:cNvSpPr/>
          <p:nvPr/>
        </p:nvSpPr>
        <p:spPr>
          <a:xfrm>
            <a:off x="10947632" y="5497358"/>
            <a:ext cx="1240691" cy="1362569"/>
          </a:xfrm>
          <a:custGeom>
            <a:avLst/>
            <a:gdLst/>
            <a:ahLst/>
            <a:cxnLst/>
            <a:rect l="l" t="t" r="r" b="b"/>
            <a:pathLst>
              <a:path w="1240691" h="1362569" extrusionOk="0">
                <a:moveTo>
                  <a:pt x="1240312" y="937026"/>
                </a:moveTo>
                <a:cubicBezTo>
                  <a:pt x="1240312" y="1072430"/>
                  <a:pt x="1240030" y="1207739"/>
                  <a:pt x="1240690" y="1343143"/>
                </a:cubicBezTo>
                <a:cubicBezTo>
                  <a:pt x="1240784" y="1358984"/>
                  <a:pt x="1237107" y="1362662"/>
                  <a:pt x="1221266" y="1362567"/>
                </a:cubicBezTo>
                <a:cubicBezTo>
                  <a:pt x="1087937" y="1361813"/>
                  <a:pt x="954701" y="1362190"/>
                  <a:pt x="821372" y="1362190"/>
                </a:cubicBezTo>
                <a:cubicBezTo>
                  <a:pt x="755745" y="1324945"/>
                  <a:pt x="702564" y="1271481"/>
                  <a:pt x="643442" y="1225655"/>
                </a:cubicBezTo>
                <a:cubicBezTo>
                  <a:pt x="591959" y="1185675"/>
                  <a:pt x="554807" y="1135983"/>
                  <a:pt x="527086" y="1077710"/>
                </a:cubicBezTo>
                <a:cubicBezTo>
                  <a:pt x="497195" y="1014911"/>
                  <a:pt x="498515" y="1005011"/>
                  <a:pt x="552261" y="959185"/>
                </a:cubicBezTo>
                <a:cubicBezTo>
                  <a:pt x="537647" y="963711"/>
                  <a:pt x="523408" y="966823"/>
                  <a:pt x="509076" y="968802"/>
                </a:cubicBezTo>
                <a:cubicBezTo>
                  <a:pt x="452689" y="976723"/>
                  <a:pt x="404693" y="949661"/>
                  <a:pt x="379707" y="898461"/>
                </a:cubicBezTo>
                <a:cubicBezTo>
                  <a:pt x="307667" y="751270"/>
                  <a:pt x="247037" y="598988"/>
                  <a:pt x="180938" y="449157"/>
                </a:cubicBezTo>
                <a:cubicBezTo>
                  <a:pt x="121346" y="310359"/>
                  <a:pt x="62130" y="171372"/>
                  <a:pt x="5649" y="31254"/>
                </a:cubicBezTo>
                <a:cubicBezTo>
                  <a:pt x="1877" y="21919"/>
                  <a:pt x="-5101" y="10887"/>
                  <a:pt x="6026" y="2495"/>
                </a:cubicBezTo>
                <a:cubicBezTo>
                  <a:pt x="13758" y="-3351"/>
                  <a:pt x="21961" y="2306"/>
                  <a:pt x="29316" y="6926"/>
                </a:cubicBezTo>
                <a:cubicBezTo>
                  <a:pt x="167266" y="93675"/>
                  <a:pt x="313702" y="165338"/>
                  <a:pt x="454669" y="246711"/>
                </a:cubicBezTo>
                <a:cubicBezTo>
                  <a:pt x="461081" y="250389"/>
                  <a:pt x="467681" y="253783"/>
                  <a:pt x="473716" y="258027"/>
                </a:cubicBezTo>
                <a:cubicBezTo>
                  <a:pt x="509170" y="283014"/>
                  <a:pt x="548678" y="301307"/>
                  <a:pt x="585452" y="324220"/>
                </a:cubicBezTo>
                <a:cubicBezTo>
                  <a:pt x="615438" y="342984"/>
                  <a:pt x="616003" y="350716"/>
                  <a:pt x="589884" y="373063"/>
                </a:cubicBezTo>
                <a:cubicBezTo>
                  <a:pt x="581115" y="380607"/>
                  <a:pt x="571592" y="387207"/>
                  <a:pt x="561785" y="400691"/>
                </a:cubicBezTo>
                <a:cubicBezTo>
                  <a:pt x="592619" y="392865"/>
                  <a:pt x="620812" y="391828"/>
                  <a:pt x="648251" y="386453"/>
                </a:cubicBezTo>
                <a:cubicBezTo>
                  <a:pt x="677482" y="380701"/>
                  <a:pt x="702564" y="386830"/>
                  <a:pt x="725476" y="405029"/>
                </a:cubicBezTo>
                <a:cubicBezTo>
                  <a:pt x="784975" y="452364"/>
                  <a:pt x="842965" y="501584"/>
                  <a:pt x="900011" y="551842"/>
                </a:cubicBezTo>
                <a:cubicBezTo>
                  <a:pt x="965827" y="609737"/>
                  <a:pt x="1031738" y="667350"/>
                  <a:pt x="1097648" y="725151"/>
                </a:cubicBezTo>
                <a:cubicBezTo>
                  <a:pt x="1104814" y="731469"/>
                  <a:pt x="1111886" y="737692"/>
                  <a:pt x="1118582" y="744576"/>
                </a:cubicBezTo>
                <a:cubicBezTo>
                  <a:pt x="1131876" y="758342"/>
                  <a:pt x="1132820" y="772014"/>
                  <a:pt x="1119336" y="786253"/>
                </a:cubicBezTo>
                <a:cubicBezTo>
                  <a:pt x="1105758" y="800585"/>
                  <a:pt x="1092179" y="814823"/>
                  <a:pt x="1077282" y="827835"/>
                </a:cubicBezTo>
                <a:cubicBezTo>
                  <a:pt x="1086239" y="821707"/>
                  <a:pt x="1096705" y="819255"/>
                  <a:pt x="1106701" y="816049"/>
                </a:cubicBezTo>
                <a:cubicBezTo>
                  <a:pt x="1147434" y="803131"/>
                  <a:pt x="1160447" y="806526"/>
                  <a:pt x="1184681" y="841979"/>
                </a:cubicBezTo>
                <a:cubicBezTo>
                  <a:pt x="1205236" y="872247"/>
                  <a:pt x="1226452" y="902515"/>
                  <a:pt x="1240312" y="937026"/>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9" name="Google Shape;159;p52"/>
          <p:cNvSpPr/>
          <p:nvPr/>
        </p:nvSpPr>
        <p:spPr>
          <a:xfrm>
            <a:off x="3279770" y="5671182"/>
            <a:ext cx="1367291" cy="1188366"/>
          </a:xfrm>
          <a:custGeom>
            <a:avLst/>
            <a:gdLst/>
            <a:ahLst/>
            <a:cxnLst/>
            <a:rect l="l" t="t" r="r" b="b"/>
            <a:pathLst>
              <a:path w="1367291" h="1188366" extrusionOk="0">
                <a:moveTo>
                  <a:pt x="326723" y="231299"/>
                </a:moveTo>
                <a:cubicBezTo>
                  <a:pt x="499372" y="355482"/>
                  <a:pt x="672305" y="479383"/>
                  <a:pt x="844577" y="604131"/>
                </a:cubicBezTo>
                <a:cubicBezTo>
                  <a:pt x="901718" y="645526"/>
                  <a:pt x="958293" y="687863"/>
                  <a:pt x="1013549" y="731803"/>
                </a:cubicBezTo>
                <a:cubicBezTo>
                  <a:pt x="1080496" y="784984"/>
                  <a:pt x="1089831" y="839862"/>
                  <a:pt x="1047211" y="914824"/>
                </a:cubicBezTo>
                <a:cubicBezTo>
                  <a:pt x="1037876" y="931231"/>
                  <a:pt x="1026467" y="946507"/>
                  <a:pt x="1013831" y="965554"/>
                </a:cubicBezTo>
                <a:cubicBezTo>
                  <a:pt x="1048625" y="954427"/>
                  <a:pt x="1074933" y="933305"/>
                  <a:pt x="1104729" y="919068"/>
                </a:cubicBezTo>
                <a:cubicBezTo>
                  <a:pt x="1113310" y="915013"/>
                  <a:pt x="1118873" y="910392"/>
                  <a:pt x="1130094" y="916239"/>
                </a:cubicBezTo>
                <a:cubicBezTo>
                  <a:pt x="1242490" y="975360"/>
                  <a:pt x="1317641" y="1067201"/>
                  <a:pt x="1366956" y="1182049"/>
                </a:cubicBezTo>
                <a:cubicBezTo>
                  <a:pt x="1367711" y="1183840"/>
                  <a:pt x="1366956" y="1186198"/>
                  <a:pt x="1366956" y="1188367"/>
                </a:cubicBezTo>
                <a:cubicBezTo>
                  <a:pt x="1053811" y="1188367"/>
                  <a:pt x="740667" y="1188367"/>
                  <a:pt x="427427" y="1188367"/>
                </a:cubicBezTo>
                <a:cubicBezTo>
                  <a:pt x="371701" y="1109915"/>
                  <a:pt x="330118" y="1023355"/>
                  <a:pt x="285894" y="938398"/>
                </a:cubicBezTo>
                <a:cubicBezTo>
                  <a:pt x="274580" y="916616"/>
                  <a:pt x="279011" y="893043"/>
                  <a:pt x="287026" y="870601"/>
                </a:cubicBezTo>
                <a:cubicBezTo>
                  <a:pt x="300510" y="832790"/>
                  <a:pt x="318048" y="796770"/>
                  <a:pt x="337850" y="760468"/>
                </a:cubicBezTo>
                <a:cubicBezTo>
                  <a:pt x="319180" y="770557"/>
                  <a:pt x="301547" y="780647"/>
                  <a:pt x="283443" y="789793"/>
                </a:cubicBezTo>
                <a:cubicBezTo>
                  <a:pt x="254872" y="804220"/>
                  <a:pt x="243935" y="800637"/>
                  <a:pt x="232997" y="770557"/>
                </a:cubicBezTo>
                <a:cubicBezTo>
                  <a:pt x="217061" y="726994"/>
                  <a:pt x="203389" y="682488"/>
                  <a:pt x="190188" y="638076"/>
                </a:cubicBezTo>
                <a:cubicBezTo>
                  <a:pt x="159731" y="536052"/>
                  <a:pt x="125692" y="435065"/>
                  <a:pt x="96273" y="332664"/>
                </a:cubicBezTo>
                <a:cubicBezTo>
                  <a:pt x="92501" y="319463"/>
                  <a:pt x="87598" y="306545"/>
                  <a:pt x="89484" y="292401"/>
                </a:cubicBezTo>
                <a:cubicBezTo>
                  <a:pt x="64402" y="194431"/>
                  <a:pt x="37811" y="96933"/>
                  <a:pt x="0" y="0"/>
                </a:cubicBezTo>
                <a:cubicBezTo>
                  <a:pt x="108908" y="77225"/>
                  <a:pt x="217815" y="154262"/>
                  <a:pt x="326723" y="231299"/>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0" name="Google Shape;160;p52"/>
          <p:cNvSpPr/>
          <p:nvPr/>
        </p:nvSpPr>
        <p:spPr>
          <a:xfrm>
            <a:off x="6334800" y="5614803"/>
            <a:ext cx="1748303" cy="1244651"/>
          </a:xfrm>
          <a:custGeom>
            <a:avLst/>
            <a:gdLst/>
            <a:ahLst/>
            <a:cxnLst/>
            <a:rect l="l" t="t" r="r" b="b"/>
            <a:pathLst>
              <a:path w="1748303" h="1244651" extrusionOk="0">
                <a:moveTo>
                  <a:pt x="46150" y="687761"/>
                </a:moveTo>
                <a:cubicBezTo>
                  <a:pt x="64538" y="685686"/>
                  <a:pt x="69818" y="704828"/>
                  <a:pt x="74721" y="717085"/>
                </a:cubicBezTo>
                <a:cubicBezTo>
                  <a:pt x="92448" y="762251"/>
                  <a:pt x="96974" y="810906"/>
                  <a:pt x="108666" y="857675"/>
                </a:cubicBezTo>
                <a:cubicBezTo>
                  <a:pt x="139594" y="981481"/>
                  <a:pt x="123565" y="1107078"/>
                  <a:pt x="126582" y="1232016"/>
                </a:cubicBezTo>
                <a:cubicBezTo>
                  <a:pt x="126676" y="1236259"/>
                  <a:pt x="127053" y="1240408"/>
                  <a:pt x="127337" y="1244651"/>
                </a:cubicBezTo>
                <a:cubicBezTo>
                  <a:pt x="87168" y="1244651"/>
                  <a:pt x="46905" y="1244651"/>
                  <a:pt x="6736" y="1244651"/>
                </a:cubicBezTo>
                <a:cubicBezTo>
                  <a:pt x="985" y="1165823"/>
                  <a:pt x="-1467" y="1086806"/>
                  <a:pt x="890" y="1007789"/>
                </a:cubicBezTo>
                <a:cubicBezTo>
                  <a:pt x="3719" y="912271"/>
                  <a:pt x="5417" y="816469"/>
                  <a:pt x="25218" y="722271"/>
                </a:cubicBezTo>
                <a:cubicBezTo>
                  <a:pt x="28235" y="707939"/>
                  <a:pt x="28046" y="689835"/>
                  <a:pt x="46150" y="687761"/>
                </a:cubicBezTo>
                <a:close/>
                <a:moveTo>
                  <a:pt x="1200855" y="274"/>
                </a:moveTo>
                <a:cubicBezTo>
                  <a:pt x="1224051" y="-1894"/>
                  <a:pt x="1229426" y="8855"/>
                  <a:pt x="1226597" y="30731"/>
                </a:cubicBezTo>
                <a:cubicBezTo>
                  <a:pt x="1214244" y="126343"/>
                  <a:pt x="1181619" y="214129"/>
                  <a:pt x="1130607" y="295975"/>
                </a:cubicBezTo>
                <a:cubicBezTo>
                  <a:pt x="1073749" y="387156"/>
                  <a:pt x="1016230" y="477865"/>
                  <a:pt x="955695" y="566594"/>
                </a:cubicBezTo>
                <a:cubicBezTo>
                  <a:pt x="950132" y="574703"/>
                  <a:pt x="941457" y="582152"/>
                  <a:pt x="941457" y="600256"/>
                </a:cubicBezTo>
                <a:cubicBezTo>
                  <a:pt x="983606" y="568669"/>
                  <a:pt x="1021699" y="538684"/>
                  <a:pt x="1061302" y="510773"/>
                </a:cubicBezTo>
                <a:cubicBezTo>
                  <a:pt x="1162855" y="439394"/>
                  <a:pt x="1246775" y="348307"/>
                  <a:pt x="1337390" y="264765"/>
                </a:cubicBezTo>
                <a:cubicBezTo>
                  <a:pt x="1442432" y="168021"/>
                  <a:pt x="1568784" y="121628"/>
                  <a:pt x="1705602" y="96452"/>
                </a:cubicBezTo>
                <a:cubicBezTo>
                  <a:pt x="1708713" y="95887"/>
                  <a:pt x="1711920" y="95698"/>
                  <a:pt x="1715125" y="95981"/>
                </a:cubicBezTo>
                <a:cubicBezTo>
                  <a:pt x="1726252" y="96924"/>
                  <a:pt x="1741150" y="90795"/>
                  <a:pt x="1746902" y="103430"/>
                </a:cubicBezTo>
                <a:cubicBezTo>
                  <a:pt x="1752465" y="115594"/>
                  <a:pt x="1740207" y="124363"/>
                  <a:pt x="1732098" y="132190"/>
                </a:cubicBezTo>
                <a:cubicBezTo>
                  <a:pt x="1603106" y="256749"/>
                  <a:pt x="1466665" y="370089"/>
                  <a:pt x="1289584" y="421101"/>
                </a:cubicBezTo>
                <a:cubicBezTo>
                  <a:pt x="1159272" y="458630"/>
                  <a:pt x="1050553" y="533309"/>
                  <a:pt x="947868" y="618549"/>
                </a:cubicBezTo>
                <a:cubicBezTo>
                  <a:pt x="937308" y="627318"/>
                  <a:pt x="926276" y="635522"/>
                  <a:pt x="915715" y="644102"/>
                </a:cubicBezTo>
                <a:cubicBezTo>
                  <a:pt x="914207" y="645328"/>
                  <a:pt x="913546" y="647591"/>
                  <a:pt x="908832" y="655323"/>
                </a:cubicBezTo>
                <a:cubicBezTo>
                  <a:pt x="963710" y="637502"/>
                  <a:pt x="1014628" y="623735"/>
                  <a:pt x="1063377" y="604594"/>
                </a:cubicBezTo>
                <a:cubicBezTo>
                  <a:pt x="1212830" y="545756"/>
                  <a:pt x="1367281" y="529726"/>
                  <a:pt x="1525692" y="547830"/>
                </a:cubicBezTo>
                <a:cubicBezTo>
                  <a:pt x="1550962" y="550753"/>
                  <a:pt x="1589245" y="554053"/>
                  <a:pt x="1592640" y="579795"/>
                </a:cubicBezTo>
                <a:cubicBezTo>
                  <a:pt x="1596128" y="605442"/>
                  <a:pt x="1557469" y="604405"/>
                  <a:pt x="1536536" y="613834"/>
                </a:cubicBezTo>
                <a:cubicBezTo>
                  <a:pt x="1408958" y="671541"/>
                  <a:pt x="1273555" y="685874"/>
                  <a:pt x="1135605" y="686157"/>
                </a:cubicBezTo>
                <a:cubicBezTo>
                  <a:pt x="1055268" y="686251"/>
                  <a:pt x="974930" y="686817"/>
                  <a:pt x="894594" y="686157"/>
                </a:cubicBezTo>
                <a:cubicBezTo>
                  <a:pt x="873472" y="685968"/>
                  <a:pt x="854425" y="690400"/>
                  <a:pt x="838489" y="703601"/>
                </a:cubicBezTo>
                <a:cubicBezTo>
                  <a:pt x="788892" y="744523"/>
                  <a:pt x="739859" y="786201"/>
                  <a:pt x="690828" y="827878"/>
                </a:cubicBezTo>
                <a:cubicBezTo>
                  <a:pt x="687999" y="830330"/>
                  <a:pt x="687245" y="835233"/>
                  <a:pt x="685548" y="839005"/>
                </a:cubicBezTo>
                <a:cubicBezTo>
                  <a:pt x="677627" y="848339"/>
                  <a:pt x="672063" y="859749"/>
                  <a:pt x="658957" y="866727"/>
                </a:cubicBezTo>
                <a:cubicBezTo>
                  <a:pt x="669612" y="868895"/>
                  <a:pt x="677155" y="858052"/>
                  <a:pt x="686019" y="864087"/>
                </a:cubicBezTo>
                <a:cubicBezTo>
                  <a:pt x="711666" y="861635"/>
                  <a:pt x="733919" y="849094"/>
                  <a:pt x="757021" y="839193"/>
                </a:cubicBezTo>
                <a:cubicBezTo>
                  <a:pt x="851879" y="798553"/>
                  <a:pt x="952112" y="780072"/>
                  <a:pt x="1053759" y="768474"/>
                </a:cubicBezTo>
                <a:cubicBezTo>
                  <a:pt x="1145223" y="758102"/>
                  <a:pt x="1236780" y="755179"/>
                  <a:pt x="1327773" y="773849"/>
                </a:cubicBezTo>
                <a:cubicBezTo>
                  <a:pt x="1338239" y="776017"/>
                  <a:pt x="1351911" y="775923"/>
                  <a:pt x="1353797" y="787710"/>
                </a:cubicBezTo>
                <a:cubicBezTo>
                  <a:pt x="1356249" y="803079"/>
                  <a:pt x="1339465" y="804399"/>
                  <a:pt x="1330036" y="808077"/>
                </a:cubicBezTo>
                <a:cubicBezTo>
                  <a:pt x="1175490" y="868989"/>
                  <a:pt x="1019437" y="920850"/>
                  <a:pt x="849333" y="916890"/>
                </a:cubicBezTo>
                <a:cubicBezTo>
                  <a:pt x="794926" y="915570"/>
                  <a:pt x="739671" y="918305"/>
                  <a:pt x="684887" y="921605"/>
                </a:cubicBezTo>
                <a:cubicBezTo>
                  <a:pt x="679324" y="926980"/>
                  <a:pt x="672252" y="929242"/>
                  <a:pt x="664991" y="929337"/>
                </a:cubicBezTo>
                <a:cubicBezTo>
                  <a:pt x="622749" y="929997"/>
                  <a:pt x="589841" y="948572"/>
                  <a:pt x="563721" y="980632"/>
                </a:cubicBezTo>
                <a:cubicBezTo>
                  <a:pt x="524213" y="1018631"/>
                  <a:pt x="486779" y="1058517"/>
                  <a:pt x="453494" y="1103872"/>
                </a:cubicBezTo>
                <a:cubicBezTo>
                  <a:pt x="522233" y="1073981"/>
                  <a:pt x="583806" y="1028155"/>
                  <a:pt x="658203" y="1011654"/>
                </a:cubicBezTo>
                <a:cubicBezTo>
                  <a:pt x="665180" y="1009674"/>
                  <a:pt x="672063" y="1005619"/>
                  <a:pt x="679513" y="1010240"/>
                </a:cubicBezTo>
                <a:cubicBezTo>
                  <a:pt x="738068" y="1000904"/>
                  <a:pt x="796435" y="988835"/>
                  <a:pt x="855368" y="982800"/>
                </a:cubicBezTo>
                <a:cubicBezTo>
                  <a:pt x="932687" y="974974"/>
                  <a:pt x="1009913" y="960076"/>
                  <a:pt x="1088175" y="971768"/>
                </a:cubicBezTo>
                <a:cubicBezTo>
                  <a:pt x="1097510" y="973182"/>
                  <a:pt x="1106940" y="975068"/>
                  <a:pt x="1115709" y="978369"/>
                </a:cubicBezTo>
                <a:cubicBezTo>
                  <a:pt x="1138339" y="986949"/>
                  <a:pt x="1140979" y="999585"/>
                  <a:pt x="1125327" y="1019103"/>
                </a:cubicBezTo>
                <a:cubicBezTo>
                  <a:pt x="1089119" y="1064364"/>
                  <a:pt x="1037540" y="1080016"/>
                  <a:pt x="985020" y="1091802"/>
                </a:cubicBezTo>
                <a:cubicBezTo>
                  <a:pt x="803130" y="1132820"/>
                  <a:pt x="618600" y="1148283"/>
                  <a:pt x="432372" y="1142532"/>
                </a:cubicBezTo>
                <a:cubicBezTo>
                  <a:pt x="409648" y="1141872"/>
                  <a:pt x="394278" y="1148190"/>
                  <a:pt x="381832" y="1166765"/>
                </a:cubicBezTo>
                <a:cubicBezTo>
                  <a:pt x="363068" y="1194769"/>
                  <a:pt x="333837" y="1214382"/>
                  <a:pt x="317713" y="1244650"/>
                </a:cubicBezTo>
                <a:cubicBezTo>
                  <a:pt x="292348" y="1244650"/>
                  <a:pt x="266889" y="1244650"/>
                  <a:pt x="241525" y="1244650"/>
                </a:cubicBezTo>
                <a:cubicBezTo>
                  <a:pt x="228418" y="1228621"/>
                  <a:pt x="231058" y="1208442"/>
                  <a:pt x="228230" y="1190055"/>
                </a:cubicBezTo>
                <a:cubicBezTo>
                  <a:pt x="212388" y="1086711"/>
                  <a:pt x="195699" y="983461"/>
                  <a:pt x="199753" y="878136"/>
                </a:cubicBezTo>
                <a:cubicBezTo>
                  <a:pt x="201450" y="833630"/>
                  <a:pt x="209748" y="789972"/>
                  <a:pt x="211917" y="745656"/>
                </a:cubicBezTo>
                <a:cubicBezTo>
                  <a:pt x="226815" y="689834"/>
                  <a:pt x="236810" y="632505"/>
                  <a:pt x="259534" y="578946"/>
                </a:cubicBezTo>
                <a:cubicBezTo>
                  <a:pt x="267926" y="559239"/>
                  <a:pt x="273961" y="531046"/>
                  <a:pt x="300174" y="532743"/>
                </a:cubicBezTo>
                <a:cubicBezTo>
                  <a:pt x="324785" y="534346"/>
                  <a:pt x="331102" y="561597"/>
                  <a:pt x="338551" y="582152"/>
                </a:cubicBezTo>
                <a:cubicBezTo>
                  <a:pt x="354110" y="624961"/>
                  <a:pt x="361370" y="670033"/>
                  <a:pt x="363728" y="714916"/>
                </a:cubicBezTo>
                <a:cubicBezTo>
                  <a:pt x="366462" y="767343"/>
                  <a:pt x="367405" y="820146"/>
                  <a:pt x="362502" y="872667"/>
                </a:cubicBezTo>
                <a:cubicBezTo>
                  <a:pt x="349206" y="955927"/>
                  <a:pt x="341663" y="1039942"/>
                  <a:pt x="326670" y="1123013"/>
                </a:cubicBezTo>
                <a:cubicBezTo>
                  <a:pt x="322239" y="1147718"/>
                  <a:pt x="314318" y="1171668"/>
                  <a:pt x="312338" y="1198353"/>
                </a:cubicBezTo>
                <a:cubicBezTo>
                  <a:pt x="349772" y="1155167"/>
                  <a:pt x="382020" y="1109718"/>
                  <a:pt x="419549" y="1068607"/>
                </a:cubicBezTo>
                <a:cubicBezTo>
                  <a:pt x="431430" y="1055594"/>
                  <a:pt x="435861" y="1039659"/>
                  <a:pt x="436332" y="1022026"/>
                </a:cubicBezTo>
                <a:cubicBezTo>
                  <a:pt x="437087" y="986855"/>
                  <a:pt x="430015" y="952721"/>
                  <a:pt x="424452" y="918305"/>
                </a:cubicBezTo>
                <a:cubicBezTo>
                  <a:pt x="417851" y="864841"/>
                  <a:pt x="410591" y="811471"/>
                  <a:pt x="405876" y="757819"/>
                </a:cubicBezTo>
                <a:cubicBezTo>
                  <a:pt x="399464" y="684271"/>
                  <a:pt x="407951" y="612326"/>
                  <a:pt x="425112" y="541041"/>
                </a:cubicBezTo>
                <a:cubicBezTo>
                  <a:pt x="440010" y="479280"/>
                  <a:pt x="458680" y="418744"/>
                  <a:pt x="487911" y="361980"/>
                </a:cubicBezTo>
                <a:cubicBezTo>
                  <a:pt x="495643" y="346893"/>
                  <a:pt x="503469" y="331712"/>
                  <a:pt x="515633" y="319737"/>
                </a:cubicBezTo>
                <a:cubicBezTo>
                  <a:pt x="537508" y="298238"/>
                  <a:pt x="560044" y="304084"/>
                  <a:pt x="566833" y="333692"/>
                </a:cubicBezTo>
                <a:cubicBezTo>
                  <a:pt x="575131" y="369806"/>
                  <a:pt x="577960" y="406863"/>
                  <a:pt x="580223" y="443731"/>
                </a:cubicBezTo>
                <a:cubicBezTo>
                  <a:pt x="587106" y="553393"/>
                  <a:pt x="566928" y="660321"/>
                  <a:pt x="547126" y="767343"/>
                </a:cubicBezTo>
                <a:cubicBezTo>
                  <a:pt x="537885" y="817223"/>
                  <a:pt x="527419" y="866821"/>
                  <a:pt x="516387" y="916230"/>
                </a:cubicBezTo>
                <a:cubicBezTo>
                  <a:pt x="514030" y="926603"/>
                  <a:pt x="506015" y="941500"/>
                  <a:pt x="519970" y="947441"/>
                </a:cubicBezTo>
                <a:cubicBezTo>
                  <a:pt x="532039" y="952627"/>
                  <a:pt x="540432" y="939143"/>
                  <a:pt x="547975" y="930751"/>
                </a:cubicBezTo>
                <a:cubicBezTo>
                  <a:pt x="569945" y="906424"/>
                  <a:pt x="592104" y="882285"/>
                  <a:pt x="614074" y="857957"/>
                </a:cubicBezTo>
                <a:cubicBezTo>
                  <a:pt x="632555" y="837496"/>
                  <a:pt x="639344" y="815715"/>
                  <a:pt x="639061" y="788935"/>
                </a:cubicBezTo>
                <a:cubicBezTo>
                  <a:pt x="638118" y="712841"/>
                  <a:pt x="637929" y="636654"/>
                  <a:pt x="638873" y="560560"/>
                </a:cubicBezTo>
                <a:cubicBezTo>
                  <a:pt x="640664" y="424213"/>
                  <a:pt x="673761" y="295221"/>
                  <a:pt x="732882" y="172641"/>
                </a:cubicBezTo>
                <a:cubicBezTo>
                  <a:pt x="738822" y="160289"/>
                  <a:pt x="745517" y="148219"/>
                  <a:pt x="753910" y="137281"/>
                </a:cubicBezTo>
                <a:cubicBezTo>
                  <a:pt x="779840" y="103619"/>
                  <a:pt x="815577" y="108333"/>
                  <a:pt x="832549" y="147653"/>
                </a:cubicBezTo>
                <a:cubicBezTo>
                  <a:pt x="848296" y="184239"/>
                  <a:pt x="850747" y="223464"/>
                  <a:pt x="853199" y="262501"/>
                </a:cubicBezTo>
                <a:cubicBezTo>
                  <a:pt x="856122" y="308139"/>
                  <a:pt x="851596" y="353305"/>
                  <a:pt x="843110" y="398094"/>
                </a:cubicBezTo>
                <a:cubicBezTo>
                  <a:pt x="803319" y="513507"/>
                  <a:pt x="775408" y="632599"/>
                  <a:pt x="731562" y="752444"/>
                </a:cubicBezTo>
                <a:cubicBezTo>
                  <a:pt x="767676" y="723120"/>
                  <a:pt x="797566" y="695398"/>
                  <a:pt x="828495" y="668713"/>
                </a:cubicBezTo>
                <a:cubicBezTo>
                  <a:pt x="878753" y="625244"/>
                  <a:pt x="892424" y="562917"/>
                  <a:pt x="911849" y="504267"/>
                </a:cubicBezTo>
                <a:cubicBezTo>
                  <a:pt x="934762" y="435150"/>
                  <a:pt x="959655" y="366600"/>
                  <a:pt x="979362" y="296541"/>
                </a:cubicBezTo>
                <a:cubicBezTo>
                  <a:pt x="998221" y="229499"/>
                  <a:pt x="1032920" y="170849"/>
                  <a:pt x="1071203" y="113802"/>
                </a:cubicBezTo>
                <a:cubicBezTo>
                  <a:pt x="1106280" y="66751"/>
                  <a:pt x="1145128" y="23847"/>
                  <a:pt x="1200855" y="2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1" name="Google Shape;161;p52"/>
          <p:cNvSpPr/>
          <p:nvPr/>
        </p:nvSpPr>
        <p:spPr>
          <a:xfrm>
            <a:off x="6842983" y="6444756"/>
            <a:ext cx="2205969" cy="414791"/>
          </a:xfrm>
          <a:custGeom>
            <a:avLst/>
            <a:gdLst/>
            <a:ahLst/>
            <a:cxnLst/>
            <a:rect l="l" t="t" r="r" b="b"/>
            <a:pathLst>
              <a:path w="2205969" h="414791" extrusionOk="0">
                <a:moveTo>
                  <a:pt x="0" y="414698"/>
                </a:moveTo>
                <a:cubicBezTo>
                  <a:pt x="54878" y="386315"/>
                  <a:pt x="114188" y="371700"/>
                  <a:pt x="174535" y="364723"/>
                </a:cubicBezTo>
                <a:cubicBezTo>
                  <a:pt x="253270" y="355576"/>
                  <a:pt x="332381" y="355859"/>
                  <a:pt x="409795" y="377075"/>
                </a:cubicBezTo>
                <a:cubicBezTo>
                  <a:pt x="434311" y="383769"/>
                  <a:pt x="449680" y="367174"/>
                  <a:pt x="467030" y="356802"/>
                </a:cubicBezTo>
                <a:cubicBezTo>
                  <a:pt x="525869" y="321442"/>
                  <a:pt x="511819" y="313522"/>
                  <a:pt x="569526" y="372360"/>
                </a:cubicBezTo>
                <a:cubicBezTo>
                  <a:pt x="579710" y="382732"/>
                  <a:pt x="584990" y="397536"/>
                  <a:pt x="603188" y="406777"/>
                </a:cubicBezTo>
                <a:cubicBezTo>
                  <a:pt x="595268" y="371606"/>
                  <a:pt x="589139" y="339452"/>
                  <a:pt x="580558" y="307864"/>
                </a:cubicBezTo>
                <a:cubicBezTo>
                  <a:pt x="575372" y="288723"/>
                  <a:pt x="578484" y="280614"/>
                  <a:pt x="599511" y="274107"/>
                </a:cubicBezTo>
                <a:cubicBezTo>
                  <a:pt x="803560" y="210838"/>
                  <a:pt x="1007985" y="148416"/>
                  <a:pt x="1213354" y="89578"/>
                </a:cubicBezTo>
                <a:cubicBezTo>
                  <a:pt x="1239944" y="81939"/>
                  <a:pt x="1260972" y="88257"/>
                  <a:pt x="1282188" y="101081"/>
                </a:cubicBezTo>
                <a:cubicBezTo>
                  <a:pt x="1321602" y="125031"/>
                  <a:pt x="1357527" y="153791"/>
                  <a:pt x="1399582" y="189150"/>
                </a:cubicBezTo>
                <a:cubicBezTo>
                  <a:pt x="1390530" y="153131"/>
                  <a:pt x="1384872" y="125503"/>
                  <a:pt x="1376386" y="98724"/>
                </a:cubicBezTo>
                <a:cubicBezTo>
                  <a:pt x="1370351" y="79771"/>
                  <a:pt x="1372520" y="73265"/>
                  <a:pt x="1394395" y="71568"/>
                </a:cubicBezTo>
                <a:cubicBezTo>
                  <a:pt x="1538285" y="60158"/>
                  <a:pt x="1681987" y="46203"/>
                  <a:pt x="1825972" y="35453"/>
                </a:cubicBezTo>
                <a:cubicBezTo>
                  <a:pt x="1883773" y="31116"/>
                  <a:pt x="1941574" y="25930"/>
                  <a:pt x="1999470" y="23573"/>
                </a:cubicBezTo>
                <a:cubicBezTo>
                  <a:pt x="2065851" y="20838"/>
                  <a:pt x="2131385" y="13484"/>
                  <a:pt x="2205970" y="0"/>
                </a:cubicBezTo>
                <a:cubicBezTo>
                  <a:pt x="2174288" y="29607"/>
                  <a:pt x="2149677" y="53369"/>
                  <a:pt x="2124313" y="76282"/>
                </a:cubicBezTo>
                <a:cubicBezTo>
                  <a:pt x="2022477" y="168217"/>
                  <a:pt x="1920169" y="259775"/>
                  <a:pt x="1818428" y="351805"/>
                </a:cubicBezTo>
                <a:cubicBezTo>
                  <a:pt x="1795798" y="372266"/>
                  <a:pt x="1769585" y="388956"/>
                  <a:pt x="1752047" y="414792"/>
                </a:cubicBezTo>
                <a:cubicBezTo>
                  <a:pt x="1168000" y="414698"/>
                  <a:pt x="584047" y="414698"/>
                  <a:pt x="0" y="41469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2" name="Google Shape;162;p52"/>
          <p:cNvSpPr/>
          <p:nvPr/>
        </p:nvSpPr>
        <p:spPr>
          <a:xfrm>
            <a:off x="5286561" y="5375165"/>
            <a:ext cx="992308" cy="1484382"/>
          </a:xfrm>
          <a:custGeom>
            <a:avLst/>
            <a:gdLst/>
            <a:ahLst/>
            <a:cxnLst/>
            <a:rect l="l" t="t" r="r" b="b"/>
            <a:pathLst>
              <a:path w="992308" h="1484382" extrusionOk="0">
                <a:moveTo>
                  <a:pt x="972375" y="1188398"/>
                </a:moveTo>
                <a:cubicBezTo>
                  <a:pt x="994250" y="1193396"/>
                  <a:pt x="991516" y="1217723"/>
                  <a:pt x="991987" y="1236487"/>
                </a:cubicBezTo>
                <a:cubicBezTo>
                  <a:pt x="993967" y="1319748"/>
                  <a:pt x="986707" y="1402253"/>
                  <a:pt x="972469" y="1484193"/>
                </a:cubicBezTo>
                <a:cubicBezTo>
                  <a:pt x="930131" y="1484288"/>
                  <a:pt x="887794" y="1484288"/>
                  <a:pt x="845457" y="1484288"/>
                </a:cubicBezTo>
                <a:cubicBezTo>
                  <a:pt x="871010" y="1395465"/>
                  <a:pt x="896092" y="1306453"/>
                  <a:pt x="937863" y="1223475"/>
                </a:cubicBezTo>
                <a:cubicBezTo>
                  <a:pt x="945407" y="1208577"/>
                  <a:pt x="950781" y="1183495"/>
                  <a:pt x="972375" y="1188398"/>
                </a:cubicBezTo>
                <a:close/>
                <a:moveTo>
                  <a:pt x="313932" y="31"/>
                </a:moveTo>
                <a:cubicBezTo>
                  <a:pt x="332885" y="-911"/>
                  <a:pt x="337882" y="19550"/>
                  <a:pt x="342314" y="33883"/>
                </a:cubicBezTo>
                <a:cubicBezTo>
                  <a:pt x="375504" y="142885"/>
                  <a:pt x="412939" y="251415"/>
                  <a:pt x="409355" y="367678"/>
                </a:cubicBezTo>
                <a:cubicBezTo>
                  <a:pt x="407753" y="420387"/>
                  <a:pt x="398417" y="472436"/>
                  <a:pt x="396060" y="525334"/>
                </a:cubicBezTo>
                <a:cubicBezTo>
                  <a:pt x="392477" y="605860"/>
                  <a:pt x="409921" y="682708"/>
                  <a:pt x="426894" y="760028"/>
                </a:cubicBezTo>
                <a:cubicBezTo>
                  <a:pt x="428591" y="767760"/>
                  <a:pt x="431985" y="775209"/>
                  <a:pt x="431703" y="783601"/>
                </a:cubicBezTo>
                <a:cubicBezTo>
                  <a:pt x="435003" y="634431"/>
                  <a:pt x="461311" y="490635"/>
                  <a:pt x="531841" y="357400"/>
                </a:cubicBezTo>
                <a:cubicBezTo>
                  <a:pt x="545230" y="332129"/>
                  <a:pt x="560600" y="307991"/>
                  <a:pt x="581156" y="287812"/>
                </a:cubicBezTo>
                <a:cubicBezTo>
                  <a:pt x="590303" y="278854"/>
                  <a:pt x="600958" y="269990"/>
                  <a:pt x="614818" y="277062"/>
                </a:cubicBezTo>
                <a:cubicBezTo>
                  <a:pt x="627925" y="283663"/>
                  <a:pt x="628491" y="296581"/>
                  <a:pt x="628585" y="309970"/>
                </a:cubicBezTo>
                <a:cubicBezTo>
                  <a:pt x="629340" y="425385"/>
                  <a:pt x="598788" y="532972"/>
                  <a:pt x="551454" y="637259"/>
                </a:cubicBezTo>
                <a:cubicBezTo>
                  <a:pt x="523449" y="698832"/>
                  <a:pt x="495821" y="760594"/>
                  <a:pt x="467628" y="822073"/>
                </a:cubicBezTo>
                <a:cubicBezTo>
                  <a:pt x="456125" y="847060"/>
                  <a:pt x="452635" y="872236"/>
                  <a:pt x="459707" y="899109"/>
                </a:cubicBezTo>
                <a:cubicBezTo>
                  <a:pt x="473851" y="953139"/>
                  <a:pt x="489598" y="1006697"/>
                  <a:pt x="504685" y="1063555"/>
                </a:cubicBezTo>
                <a:cubicBezTo>
                  <a:pt x="507702" y="1044225"/>
                  <a:pt x="506665" y="1027724"/>
                  <a:pt x="507042" y="1011317"/>
                </a:cubicBezTo>
                <a:cubicBezTo>
                  <a:pt x="510248" y="849134"/>
                  <a:pt x="558809" y="699964"/>
                  <a:pt x="639051" y="560411"/>
                </a:cubicBezTo>
                <a:cubicBezTo>
                  <a:pt x="648764" y="543533"/>
                  <a:pt x="661493" y="517697"/>
                  <a:pt x="686009" y="526277"/>
                </a:cubicBezTo>
                <a:cubicBezTo>
                  <a:pt x="709016" y="534292"/>
                  <a:pt x="701662" y="560694"/>
                  <a:pt x="700718" y="579929"/>
                </a:cubicBezTo>
                <a:cubicBezTo>
                  <a:pt x="692893" y="742867"/>
                  <a:pt x="647444" y="895432"/>
                  <a:pt x="574367" y="1040642"/>
                </a:cubicBezTo>
                <a:cubicBezTo>
                  <a:pt x="562109" y="1065064"/>
                  <a:pt x="549851" y="1089863"/>
                  <a:pt x="545042" y="1117302"/>
                </a:cubicBezTo>
                <a:cubicBezTo>
                  <a:pt x="541930" y="1128900"/>
                  <a:pt x="543439" y="1140026"/>
                  <a:pt x="547588" y="1151247"/>
                </a:cubicBezTo>
                <a:cubicBezTo>
                  <a:pt x="565504" y="1199430"/>
                  <a:pt x="585399" y="1246860"/>
                  <a:pt x="607369" y="1294948"/>
                </a:cubicBezTo>
                <a:cubicBezTo>
                  <a:pt x="595488" y="1208671"/>
                  <a:pt x="602655" y="1123808"/>
                  <a:pt x="621985" y="1039793"/>
                </a:cubicBezTo>
                <a:cubicBezTo>
                  <a:pt x="650178" y="957193"/>
                  <a:pt x="669885" y="871293"/>
                  <a:pt x="713731" y="794728"/>
                </a:cubicBezTo>
                <a:cubicBezTo>
                  <a:pt x="724198" y="776058"/>
                  <a:pt x="732589" y="749373"/>
                  <a:pt x="764460" y="760405"/>
                </a:cubicBezTo>
                <a:cubicBezTo>
                  <a:pt x="801140" y="806609"/>
                  <a:pt x="791051" y="859129"/>
                  <a:pt x="779735" y="908821"/>
                </a:cubicBezTo>
                <a:cubicBezTo>
                  <a:pt x="746639" y="1053748"/>
                  <a:pt x="699870" y="1194244"/>
                  <a:pt x="629340" y="1325782"/>
                </a:cubicBezTo>
                <a:cubicBezTo>
                  <a:pt x="621042" y="1341246"/>
                  <a:pt x="619345" y="1354164"/>
                  <a:pt x="626982" y="1369911"/>
                </a:cubicBezTo>
                <a:cubicBezTo>
                  <a:pt x="645369" y="1407817"/>
                  <a:pt x="662719" y="1446193"/>
                  <a:pt x="680446" y="1484382"/>
                </a:cubicBezTo>
                <a:cubicBezTo>
                  <a:pt x="644521" y="1484382"/>
                  <a:pt x="608501" y="1484382"/>
                  <a:pt x="572575" y="1484382"/>
                </a:cubicBezTo>
                <a:cubicBezTo>
                  <a:pt x="540799" y="1464580"/>
                  <a:pt x="503930" y="1458546"/>
                  <a:pt x="469043" y="1448173"/>
                </a:cubicBezTo>
                <a:cubicBezTo>
                  <a:pt x="348726" y="1412154"/>
                  <a:pt x="249341" y="1343415"/>
                  <a:pt x="160046" y="1257892"/>
                </a:cubicBezTo>
                <a:cubicBezTo>
                  <a:pt x="149768" y="1248085"/>
                  <a:pt x="134587" y="1236204"/>
                  <a:pt x="143922" y="1220740"/>
                </a:cubicBezTo>
                <a:cubicBezTo>
                  <a:pt x="152691" y="1206314"/>
                  <a:pt x="170324" y="1211782"/>
                  <a:pt x="184845" y="1214894"/>
                </a:cubicBezTo>
                <a:cubicBezTo>
                  <a:pt x="206250" y="1219420"/>
                  <a:pt x="227654" y="1224229"/>
                  <a:pt x="249058" y="1228849"/>
                </a:cubicBezTo>
                <a:cubicBezTo>
                  <a:pt x="269709" y="1217252"/>
                  <a:pt x="286210" y="1232810"/>
                  <a:pt x="304314" y="1237430"/>
                </a:cubicBezTo>
                <a:cubicBezTo>
                  <a:pt x="418690" y="1288914"/>
                  <a:pt x="522035" y="1358407"/>
                  <a:pt x="626322" y="1433181"/>
                </a:cubicBezTo>
                <a:cubicBezTo>
                  <a:pt x="606615" y="1388864"/>
                  <a:pt x="585210" y="1348506"/>
                  <a:pt x="565409" y="1307489"/>
                </a:cubicBezTo>
                <a:cubicBezTo>
                  <a:pt x="560129" y="1296551"/>
                  <a:pt x="552397" y="1288348"/>
                  <a:pt x="540516" y="1284482"/>
                </a:cubicBezTo>
                <a:cubicBezTo>
                  <a:pt x="479226" y="1264587"/>
                  <a:pt x="419162" y="1240825"/>
                  <a:pt x="355986" y="1227152"/>
                </a:cubicBezTo>
                <a:cubicBezTo>
                  <a:pt x="329867" y="1212443"/>
                  <a:pt x="299599" y="1207257"/>
                  <a:pt x="274140" y="1190661"/>
                </a:cubicBezTo>
                <a:cubicBezTo>
                  <a:pt x="264523" y="1184344"/>
                  <a:pt x="254999" y="1178686"/>
                  <a:pt x="248775" y="1168785"/>
                </a:cubicBezTo>
                <a:cubicBezTo>
                  <a:pt x="201724" y="1128523"/>
                  <a:pt x="148354" y="1095520"/>
                  <a:pt x="107431" y="1048091"/>
                </a:cubicBezTo>
                <a:cubicBezTo>
                  <a:pt x="92345" y="1030647"/>
                  <a:pt x="77446" y="1012826"/>
                  <a:pt x="64245" y="993967"/>
                </a:cubicBezTo>
                <a:cubicBezTo>
                  <a:pt x="58211" y="985386"/>
                  <a:pt x="47933" y="974449"/>
                  <a:pt x="58022" y="962945"/>
                </a:cubicBezTo>
                <a:cubicBezTo>
                  <a:pt x="66320" y="953422"/>
                  <a:pt x="77635" y="958325"/>
                  <a:pt x="87441" y="962285"/>
                </a:cubicBezTo>
                <a:cubicBezTo>
                  <a:pt x="135248" y="981238"/>
                  <a:pt x="182959" y="1000285"/>
                  <a:pt x="230483" y="1019803"/>
                </a:cubicBezTo>
                <a:cubicBezTo>
                  <a:pt x="236329" y="1022255"/>
                  <a:pt x="241043" y="1028196"/>
                  <a:pt x="243495" y="1017257"/>
                </a:cubicBezTo>
                <a:cubicBezTo>
                  <a:pt x="277441" y="1032627"/>
                  <a:pt x="306482" y="1055823"/>
                  <a:pt x="337127" y="1076473"/>
                </a:cubicBezTo>
                <a:cubicBezTo>
                  <a:pt x="379653" y="1105327"/>
                  <a:pt x="420482" y="1136632"/>
                  <a:pt x="463762" y="1164354"/>
                </a:cubicBezTo>
                <a:cubicBezTo>
                  <a:pt x="481112" y="1192830"/>
                  <a:pt x="514020" y="1202919"/>
                  <a:pt x="538630" y="1228284"/>
                </a:cubicBezTo>
                <a:cubicBezTo>
                  <a:pt x="524392" y="1196790"/>
                  <a:pt x="512700" y="1168125"/>
                  <a:pt x="498462" y="1140497"/>
                </a:cubicBezTo>
                <a:cubicBezTo>
                  <a:pt x="484601" y="1088260"/>
                  <a:pt x="455181" y="1053843"/>
                  <a:pt x="400209" y="1038190"/>
                </a:cubicBezTo>
                <a:cubicBezTo>
                  <a:pt x="354006" y="1025084"/>
                  <a:pt x="311103" y="1001322"/>
                  <a:pt x="268011" y="979352"/>
                </a:cubicBezTo>
                <a:cubicBezTo>
                  <a:pt x="255753" y="973034"/>
                  <a:pt x="243589" y="967000"/>
                  <a:pt x="237461" y="953516"/>
                </a:cubicBezTo>
                <a:cubicBezTo>
                  <a:pt x="164384" y="908161"/>
                  <a:pt x="98096" y="854792"/>
                  <a:pt x="40012" y="791239"/>
                </a:cubicBezTo>
                <a:cubicBezTo>
                  <a:pt x="26340" y="776340"/>
                  <a:pt x="13705" y="760783"/>
                  <a:pt x="5312" y="742490"/>
                </a:cubicBezTo>
                <a:cubicBezTo>
                  <a:pt x="-6474" y="716748"/>
                  <a:pt x="1258" y="704301"/>
                  <a:pt x="29452" y="703735"/>
                </a:cubicBezTo>
                <a:cubicBezTo>
                  <a:pt x="79804" y="702793"/>
                  <a:pt x="123084" y="724385"/>
                  <a:pt x="165987" y="747204"/>
                </a:cubicBezTo>
                <a:cubicBezTo>
                  <a:pt x="184657" y="739944"/>
                  <a:pt x="196066" y="753804"/>
                  <a:pt x="207947" y="763045"/>
                </a:cubicBezTo>
                <a:cubicBezTo>
                  <a:pt x="279986" y="818678"/>
                  <a:pt x="347311" y="879685"/>
                  <a:pt x="413316" y="942201"/>
                </a:cubicBezTo>
                <a:cubicBezTo>
                  <a:pt x="420199" y="948707"/>
                  <a:pt x="426611" y="955779"/>
                  <a:pt x="435852" y="962945"/>
                </a:cubicBezTo>
                <a:cubicBezTo>
                  <a:pt x="426328" y="893640"/>
                  <a:pt x="401812" y="834802"/>
                  <a:pt x="349857" y="787844"/>
                </a:cubicBezTo>
                <a:cubicBezTo>
                  <a:pt x="293470" y="736832"/>
                  <a:pt x="239629" y="683085"/>
                  <a:pt x="183243" y="631979"/>
                </a:cubicBezTo>
                <a:cubicBezTo>
                  <a:pt x="112523" y="568049"/>
                  <a:pt x="69903" y="485449"/>
                  <a:pt x="46896" y="393136"/>
                </a:cubicBezTo>
                <a:cubicBezTo>
                  <a:pt x="43218" y="378332"/>
                  <a:pt x="42747" y="362586"/>
                  <a:pt x="58022" y="353345"/>
                </a:cubicBezTo>
                <a:cubicBezTo>
                  <a:pt x="73486" y="344010"/>
                  <a:pt x="85650" y="353722"/>
                  <a:pt x="98191" y="362491"/>
                </a:cubicBezTo>
                <a:cubicBezTo>
                  <a:pt x="178528" y="418690"/>
                  <a:pt x="238215" y="492992"/>
                  <a:pt x="289038" y="575969"/>
                </a:cubicBezTo>
                <a:cubicBezTo>
                  <a:pt x="321569" y="629150"/>
                  <a:pt x="354477" y="682143"/>
                  <a:pt x="386725" y="732400"/>
                </a:cubicBezTo>
                <a:cubicBezTo>
                  <a:pt x="375787" y="693552"/>
                  <a:pt x="368715" y="651121"/>
                  <a:pt x="360229" y="609066"/>
                </a:cubicBezTo>
                <a:cubicBezTo>
                  <a:pt x="347405" y="545513"/>
                  <a:pt x="325435" y="484789"/>
                  <a:pt x="302051" y="425007"/>
                </a:cubicBezTo>
                <a:cubicBezTo>
                  <a:pt x="253207" y="300259"/>
                  <a:pt x="249435" y="174284"/>
                  <a:pt x="280364" y="45669"/>
                </a:cubicBezTo>
                <a:cubicBezTo>
                  <a:pt x="281118" y="42557"/>
                  <a:pt x="281684" y="39446"/>
                  <a:pt x="282909" y="36523"/>
                </a:cubicBezTo>
                <a:cubicBezTo>
                  <a:pt x="289510" y="20965"/>
                  <a:pt x="294979" y="975"/>
                  <a:pt x="313932" y="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3" name="Google Shape;163;p52"/>
          <p:cNvSpPr/>
          <p:nvPr/>
        </p:nvSpPr>
        <p:spPr>
          <a:xfrm>
            <a:off x="4355335" y="5789508"/>
            <a:ext cx="1084018" cy="1070134"/>
          </a:xfrm>
          <a:custGeom>
            <a:avLst/>
            <a:gdLst/>
            <a:ahLst/>
            <a:cxnLst/>
            <a:rect l="l" t="t" r="r" b="b"/>
            <a:pathLst>
              <a:path w="1084018" h="1070134" extrusionOk="0">
                <a:moveTo>
                  <a:pt x="975954" y="681461"/>
                </a:moveTo>
                <a:cubicBezTo>
                  <a:pt x="995850" y="677595"/>
                  <a:pt x="1001978" y="705600"/>
                  <a:pt x="1008862" y="722195"/>
                </a:cubicBezTo>
                <a:cubicBezTo>
                  <a:pt x="1046201" y="811584"/>
                  <a:pt x="1078827" y="902388"/>
                  <a:pt x="1083824" y="1000640"/>
                </a:cubicBezTo>
                <a:cubicBezTo>
                  <a:pt x="1085050" y="1024120"/>
                  <a:pt x="1080147" y="1046749"/>
                  <a:pt x="1078355" y="1069851"/>
                </a:cubicBezTo>
                <a:cubicBezTo>
                  <a:pt x="1053085" y="1069946"/>
                  <a:pt x="1027626" y="1069946"/>
                  <a:pt x="1002261" y="1069946"/>
                </a:cubicBezTo>
                <a:cubicBezTo>
                  <a:pt x="971805" y="959718"/>
                  <a:pt x="956907" y="847510"/>
                  <a:pt x="957661" y="733133"/>
                </a:cubicBezTo>
                <a:cubicBezTo>
                  <a:pt x="957755" y="713521"/>
                  <a:pt x="955021" y="685610"/>
                  <a:pt x="975954" y="681461"/>
                </a:cubicBezTo>
                <a:close/>
                <a:moveTo>
                  <a:pt x="81213" y="764"/>
                </a:moveTo>
                <a:cubicBezTo>
                  <a:pt x="92717" y="-3101"/>
                  <a:pt x="102052" y="8497"/>
                  <a:pt x="109312" y="17549"/>
                </a:cubicBezTo>
                <a:cubicBezTo>
                  <a:pt x="136469" y="51211"/>
                  <a:pt x="162493" y="85816"/>
                  <a:pt x="190309" y="118819"/>
                </a:cubicBezTo>
                <a:cubicBezTo>
                  <a:pt x="249054" y="188406"/>
                  <a:pt x="276210" y="273270"/>
                  <a:pt x="302140" y="357378"/>
                </a:cubicBezTo>
                <a:cubicBezTo>
                  <a:pt x="326656" y="436490"/>
                  <a:pt x="380309" y="494762"/>
                  <a:pt x="427643" y="558975"/>
                </a:cubicBezTo>
                <a:cubicBezTo>
                  <a:pt x="425286" y="518995"/>
                  <a:pt x="410765" y="482504"/>
                  <a:pt x="398696" y="445730"/>
                </a:cubicBezTo>
                <a:cubicBezTo>
                  <a:pt x="367956" y="351815"/>
                  <a:pt x="359942" y="256203"/>
                  <a:pt x="373708" y="158610"/>
                </a:cubicBezTo>
                <a:cubicBezTo>
                  <a:pt x="373991" y="156536"/>
                  <a:pt x="373897" y="154273"/>
                  <a:pt x="374651" y="152387"/>
                </a:cubicBezTo>
                <a:cubicBezTo>
                  <a:pt x="380780" y="137111"/>
                  <a:pt x="380214" y="111087"/>
                  <a:pt x="396810" y="110427"/>
                </a:cubicBezTo>
                <a:cubicBezTo>
                  <a:pt x="414537" y="109672"/>
                  <a:pt x="413405" y="135225"/>
                  <a:pt x="419628" y="150124"/>
                </a:cubicBezTo>
                <a:cubicBezTo>
                  <a:pt x="471018" y="271949"/>
                  <a:pt x="466209" y="399433"/>
                  <a:pt x="456968" y="526916"/>
                </a:cubicBezTo>
                <a:cubicBezTo>
                  <a:pt x="453291" y="576608"/>
                  <a:pt x="460363" y="619794"/>
                  <a:pt x="496100" y="657605"/>
                </a:cubicBezTo>
                <a:cubicBezTo>
                  <a:pt x="525519" y="688722"/>
                  <a:pt x="551072" y="723516"/>
                  <a:pt x="582377" y="755292"/>
                </a:cubicBezTo>
                <a:cubicBezTo>
                  <a:pt x="524764" y="598484"/>
                  <a:pt x="489594" y="440355"/>
                  <a:pt x="529857" y="266009"/>
                </a:cubicBezTo>
                <a:cubicBezTo>
                  <a:pt x="552581" y="293071"/>
                  <a:pt x="555409" y="317681"/>
                  <a:pt x="563990" y="339840"/>
                </a:cubicBezTo>
                <a:cubicBezTo>
                  <a:pt x="610948" y="461289"/>
                  <a:pt x="620471" y="587546"/>
                  <a:pt x="609816" y="715972"/>
                </a:cubicBezTo>
                <a:cubicBezTo>
                  <a:pt x="606893" y="751426"/>
                  <a:pt x="612456" y="782071"/>
                  <a:pt x="640367" y="807907"/>
                </a:cubicBezTo>
                <a:cubicBezTo>
                  <a:pt x="671955" y="837043"/>
                  <a:pt x="700902" y="869103"/>
                  <a:pt x="733999" y="903048"/>
                </a:cubicBezTo>
                <a:cubicBezTo>
                  <a:pt x="739845" y="879192"/>
                  <a:pt x="732208" y="864577"/>
                  <a:pt x="723344" y="850998"/>
                </a:cubicBezTo>
                <a:cubicBezTo>
                  <a:pt x="683553" y="790086"/>
                  <a:pt x="669315" y="720875"/>
                  <a:pt x="660451" y="650816"/>
                </a:cubicBezTo>
                <a:cubicBezTo>
                  <a:pt x="652908" y="591223"/>
                  <a:pt x="649325" y="530970"/>
                  <a:pt x="652342" y="470623"/>
                </a:cubicBezTo>
                <a:cubicBezTo>
                  <a:pt x="653191" y="453651"/>
                  <a:pt x="651776" y="431963"/>
                  <a:pt x="669975" y="426966"/>
                </a:cubicBezTo>
                <a:cubicBezTo>
                  <a:pt x="686193" y="422534"/>
                  <a:pt x="696660" y="442147"/>
                  <a:pt x="705240" y="454405"/>
                </a:cubicBezTo>
                <a:cubicBezTo>
                  <a:pt x="729756" y="489104"/>
                  <a:pt x="735036" y="530876"/>
                  <a:pt x="740600" y="571328"/>
                </a:cubicBezTo>
                <a:cubicBezTo>
                  <a:pt x="756064" y="683064"/>
                  <a:pt x="769548" y="795083"/>
                  <a:pt x="756818" y="908328"/>
                </a:cubicBezTo>
                <a:cubicBezTo>
                  <a:pt x="756252" y="913232"/>
                  <a:pt x="756346" y="920775"/>
                  <a:pt x="759269" y="923038"/>
                </a:cubicBezTo>
                <a:cubicBezTo>
                  <a:pt x="798590" y="954060"/>
                  <a:pt x="828669" y="995737"/>
                  <a:pt x="876098" y="1026477"/>
                </a:cubicBezTo>
                <a:cubicBezTo>
                  <a:pt x="852902" y="947271"/>
                  <a:pt x="831120" y="874006"/>
                  <a:pt x="809999" y="800458"/>
                </a:cubicBezTo>
                <a:cubicBezTo>
                  <a:pt x="789820" y="730116"/>
                  <a:pt x="791423" y="659114"/>
                  <a:pt x="805567" y="588111"/>
                </a:cubicBezTo>
                <a:cubicBezTo>
                  <a:pt x="807925" y="576325"/>
                  <a:pt x="808867" y="559258"/>
                  <a:pt x="824143" y="558692"/>
                </a:cubicBezTo>
                <a:cubicBezTo>
                  <a:pt x="839701" y="558126"/>
                  <a:pt x="841304" y="575948"/>
                  <a:pt x="844887" y="586980"/>
                </a:cubicBezTo>
                <a:cubicBezTo>
                  <a:pt x="866669" y="654210"/>
                  <a:pt x="878644" y="723516"/>
                  <a:pt x="888261" y="793480"/>
                </a:cubicBezTo>
                <a:cubicBezTo>
                  <a:pt x="896088" y="850527"/>
                  <a:pt x="891844" y="907008"/>
                  <a:pt x="888639" y="963867"/>
                </a:cubicBezTo>
                <a:cubicBezTo>
                  <a:pt x="886376" y="1003846"/>
                  <a:pt x="893825" y="1041563"/>
                  <a:pt x="925884" y="1070134"/>
                </a:cubicBezTo>
                <a:cubicBezTo>
                  <a:pt x="919755" y="1069946"/>
                  <a:pt x="913438" y="1069946"/>
                  <a:pt x="907026" y="1069946"/>
                </a:cubicBezTo>
                <a:cubicBezTo>
                  <a:pt x="874778" y="1035529"/>
                  <a:pt x="834421" y="1026665"/>
                  <a:pt x="789349" y="1032417"/>
                </a:cubicBezTo>
                <a:cubicBezTo>
                  <a:pt x="743428" y="1038263"/>
                  <a:pt x="697602" y="1046372"/>
                  <a:pt x="651399" y="1049012"/>
                </a:cubicBezTo>
                <a:cubicBezTo>
                  <a:pt x="553146" y="1054481"/>
                  <a:pt x="458006" y="1038829"/>
                  <a:pt x="367956" y="997717"/>
                </a:cubicBezTo>
                <a:cubicBezTo>
                  <a:pt x="360790" y="994417"/>
                  <a:pt x="350229" y="992060"/>
                  <a:pt x="350984" y="981499"/>
                </a:cubicBezTo>
                <a:cubicBezTo>
                  <a:pt x="351644" y="971127"/>
                  <a:pt x="361639" y="969995"/>
                  <a:pt x="369465" y="966884"/>
                </a:cubicBezTo>
                <a:cubicBezTo>
                  <a:pt x="434715" y="941614"/>
                  <a:pt x="502323" y="947460"/>
                  <a:pt x="569742" y="952174"/>
                </a:cubicBezTo>
                <a:cubicBezTo>
                  <a:pt x="649607" y="957832"/>
                  <a:pt x="727022" y="978105"/>
                  <a:pt x="808207" y="988854"/>
                </a:cubicBezTo>
                <a:cubicBezTo>
                  <a:pt x="771999" y="958209"/>
                  <a:pt x="737111" y="925584"/>
                  <a:pt x="698923" y="897673"/>
                </a:cubicBezTo>
                <a:cubicBezTo>
                  <a:pt x="678744" y="882964"/>
                  <a:pt x="651211" y="890507"/>
                  <a:pt x="627826" y="894184"/>
                </a:cubicBezTo>
                <a:cubicBezTo>
                  <a:pt x="576531" y="902199"/>
                  <a:pt x="525236" y="905688"/>
                  <a:pt x="473469" y="905877"/>
                </a:cubicBezTo>
                <a:cubicBezTo>
                  <a:pt x="387098" y="906254"/>
                  <a:pt x="307138" y="882115"/>
                  <a:pt x="231233" y="842607"/>
                </a:cubicBezTo>
                <a:cubicBezTo>
                  <a:pt x="224726" y="839212"/>
                  <a:pt x="218692" y="834969"/>
                  <a:pt x="213034" y="830255"/>
                </a:cubicBezTo>
                <a:cubicBezTo>
                  <a:pt x="207377" y="825540"/>
                  <a:pt x="201530" y="819788"/>
                  <a:pt x="203416" y="811490"/>
                </a:cubicBezTo>
                <a:cubicBezTo>
                  <a:pt x="205679" y="801589"/>
                  <a:pt x="214731" y="804230"/>
                  <a:pt x="221615" y="803192"/>
                </a:cubicBezTo>
                <a:cubicBezTo>
                  <a:pt x="331465" y="786408"/>
                  <a:pt x="437733" y="808095"/>
                  <a:pt x="543528" y="833649"/>
                </a:cubicBezTo>
                <a:cubicBezTo>
                  <a:pt x="584263" y="843549"/>
                  <a:pt x="624997" y="853639"/>
                  <a:pt x="671389" y="865142"/>
                </a:cubicBezTo>
                <a:cubicBezTo>
                  <a:pt x="642724" y="832612"/>
                  <a:pt x="612268" y="808379"/>
                  <a:pt x="585112" y="780845"/>
                </a:cubicBezTo>
                <a:cubicBezTo>
                  <a:pt x="561350" y="756706"/>
                  <a:pt x="538814" y="747843"/>
                  <a:pt x="502606" y="750106"/>
                </a:cubicBezTo>
                <a:cubicBezTo>
                  <a:pt x="375122" y="757838"/>
                  <a:pt x="249902" y="742940"/>
                  <a:pt x="132320" y="688062"/>
                </a:cubicBezTo>
                <a:cubicBezTo>
                  <a:pt x="116196" y="680518"/>
                  <a:pt x="101015" y="670429"/>
                  <a:pt x="87059" y="659396"/>
                </a:cubicBezTo>
                <a:cubicBezTo>
                  <a:pt x="69615" y="645630"/>
                  <a:pt x="73010" y="632334"/>
                  <a:pt x="92717" y="623660"/>
                </a:cubicBezTo>
                <a:cubicBezTo>
                  <a:pt x="107238" y="617342"/>
                  <a:pt x="122513" y="614607"/>
                  <a:pt x="138543" y="612628"/>
                </a:cubicBezTo>
                <a:cubicBezTo>
                  <a:pt x="223595" y="602067"/>
                  <a:pt x="300914" y="631392"/>
                  <a:pt x="378988" y="656945"/>
                </a:cubicBezTo>
                <a:cubicBezTo>
                  <a:pt x="420666" y="670617"/>
                  <a:pt x="462060" y="685233"/>
                  <a:pt x="505151" y="696831"/>
                </a:cubicBezTo>
                <a:cubicBezTo>
                  <a:pt x="467340" y="643650"/>
                  <a:pt x="431887" y="590846"/>
                  <a:pt x="362582" y="571422"/>
                </a:cubicBezTo>
                <a:cubicBezTo>
                  <a:pt x="297897" y="553317"/>
                  <a:pt x="235476" y="527104"/>
                  <a:pt x="172111" y="504286"/>
                </a:cubicBezTo>
                <a:cubicBezTo>
                  <a:pt x="105069" y="480053"/>
                  <a:pt x="57546" y="430360"/>
                  <a:pt x="11343" y="379443"/>
                </a:cubicBezTo>
                <a:cubicBezTo>
                  <a:pt x="4837" y="372277"/>
                  <a:pt x="-4876" y="361621"/>
                  <a:pt x="2856" y="351532"/>
                </a:cubicBezTo>
                <a:cubicBezTo>
                  <a:pt x="9740" y="342574"/>
                  <a:pt x="22469" y="346441"/>
                  <a:pt x="32747" y="348420"/>
                </a:cubicBezTo>
                <a:cubicBezTo>
                  <a:pt x="101109" y="361716"/>
                  <a:pt x="162399" y="390946"/>
                  <a:pt x="219446" y="430266"/>
                </a:cubicBezTo>
                <a:cubicBezTo>
                  <a:pt x="279133" y="471472"/>
                  <a:pt x="339103" y="512206"/>
                  <a:pt x="406710" y="558504"/>
                </a:cubicBezTo>
                <a:cubicBezTo>
                  <a:pt x="355510" y="485804"/>
                  <a:pt x="311004" y="419140"/>
                  <a:pt x="256408" y="359736"/>
                </a:cubicBezTo>
                <a:cubicBezTo>
                  <a:pt x="198796" y="296937"/>
                  <a:pt x="136563" y="237438"/>
                  <a:pt x="107427" y="153990"/>
                </a:cubicBezTo>
                <a:cubicBezTo>
                  <a:pt x="93188" y="113255"/>
                  <a:pt x="79233" y="72426"/>
                  <a:pt x="75744" y="29052"/>
                </a:cubicBezTo>
                <a:cubicBezTo>
                  <a:pt x="74990" y="19434"/>
                  <a:pt x="69427" y="4725"/>
                  <a:pt x="81213" y="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4" name="Google Shape;164;p52"/>
          <p:cNvSpPr/>
          <p:nvPr/>
        </p:nvSpPr>
        <p:spPr>
          <a:xfrm>
            <a:off x="9898905" y="6356216"/>
            <a:ext cx="822606" cy="503238"/>
          </a:xfrm>
          <a:custGeom>
            <a:avLst/>
            <a:gdLst/>
            <a:ahLst/>
            <a:cxnLst/>
            <a:rect l="l" t="t" r="r" b="b"/>
            <a:pathLst>
              <a:path w="822606" h="503238" extrusionOk="0">
                <a:moveTo>
                  <a:pt x="206877" y="503238"/>
                </a:moveTo>
                <a:cubicBezTo>
                  <a:pt x="174346" y="423467"/>
                  <a:pt x="142004" y="343601"/>
                  <a:pt x="109190" y="263830"/>
                </a:cubicBezTo>
                <a:cubicBezTo>
                  <a:pt x="74114" y="178401"/>
                  <a:pt x="38565" y="93161"/>
                  <a:pt x="0" y="0"/>
                </a:cubicBezTo>
                <a:cubicBezTo>
                  <a:pt x="111831" y="72888"/>
                  <a:pt x="224509" y="126729"/>
                  <a:pt x="332663" y="188585"/>
                </a:cubicBezTo>
                <a:cubicBezTo>
                  <a:pt x="414886" y="235542"/>
                  <a:pt x="497485" y="281840"/>
                  <a:pt x="580463" y="327383"/>
                </a:cubicBezTo>
                <a:cubicBezTo>
                  <a:pt x="598284" y="337190"/>
                  <a:pt x="601868" y="344450"/>
                  <a:pt x="584895" y="358311"/>
                </a:cubicBezTo>
                <a:cubicBezTo>
                  <a:pt x="568771" y="371606"/>
                  <a:pt x="554155" y="386599"/>
                  <a:pt x="540672" y="403382"/>
                </a:cubicBezTo>
                <a:cubicBezTo>
                  <a:pt x="582820" y="401780"/>
                  <a:pt x="621858" y="389050"/>
                  <a:pt x="662497" y="388862"/>
                </a:cubicBezTo>
                <a:cubicBezTo>
                  <a:pt x="676548" y="388767"/>
                  <a:pt x="690503" y="389427"/>
                  <a:pt x="701817" y="398102"/>
                </a:cubicBezTo>
                <a:cubicBezTo>
                  <a:pt x="744249" y="430633"/>
                  <a:pt x="789226" y="460241"/>
                  <a:pt x="822606" y="503238"/>
                </a:cubicBezTo>
                <a:cubicBezTo>
                  <a:pt x="617426" y="503238"/>
                  <a:pt x="412151" y="503238"/>
                  <a:pt x="206877" y="50323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5" name="Google Shape;165;p52"/>
          <p:cNvSpPr/>
          <p:nvPr/>
        </p:nvSpPr>
        <p:spPr>
          <a:xfrm>
            <a:off x="5992372" y="6352456"/>
            <a:ext cx="171774" cy="506998"/>
          </a:xfrm>
          <a:custGeom>
            <a:avLst/>
            <a:gdLst/>
            <a:ahLst/>
            <a:cxnLst/>
            <a:rect l="l" t="t" r="r" b="b"/>
            <a:pathLst>
              <a:path w="171774" h="506998" extrusionOk="0">
                <a:moveTo>
                  <a:pt x="0" y="506998"/>
                </a:moveTo>
                <a:cubicBezTo>
                  <a:pt x="21498" y="375083"/>
                  <a:pt x="14426" y="237605"/>
                  <a:pt x="75528" y="113233"/>
                </a:cubicBezTo>
                <a:cubicBezTo>
                  <a:pt x="93632" y="76365"/>
                  <a:pt x="112491" y="39968"/>
                  <a:pt x="142759" y="11020"/>
                </a:cubicBezTo>
                <a:cubicBezTo>
                  <a:pt x="148793" y="5268"/>
                  <a:pt x="154545" y="-2746"/>
                  <a:pt x="164163" y="931"/>
                </a:cubicBezTo>
                <a:cubicBezTo>
                  <a:pt x="174535" y="4891"/>
                  <a:pt x="171329" y="15263"/>
                  <a:pt x="171235" y="23090"/>
                </a:cubicBezTo>
                <a:cubicBezTo>
                  <a:pt x="170198" y="98240"/>
                  <a:pt x="150396" y="170280"/>
                  <a:pt x="134083" y="242980"/>
                </a:cubicBezTo>
                <a:cubicBezTo>
                  <a:pt x="115697" y="325014"/>
                  <a:pt x="78639" y="399222"/>
                  <a:pt x="44129" y="474750"/>
                </a:cubicBezTo>
                <a:cubicBezTo>
                  <a:pt x="39320" y="485217"/>
                  <a:pt x="35925" y="496249"/>
                  <a:pt x="31776" y="506998"/>
                </a:cubicBezTo>
                <a:cubicBezTo>
                  <a:pt x="21216" y="506998"/>
                  <a:pt x="10561" y="506998"/>
                  <a:pt x="0" y="50699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6" name="Google Shape;166;p52"/>
          <p:cNvSpPr/>
          <p:nvPr/>
        </p:nvSpPr>
        <p:spPr>
          <a:xfrm>
            <a:off x="1131" y="4563538"/>
            <a:ext cx="950136" cy="1351026"/>
          </a:xfrm>
          <a:custGeom>
            <a:avLst/>
            <a:gdLst/>
            <a:ahLst/>
            <a:cxnLst/>
            <a:rect l="l" t="t" r="r" b="b"/>
            <a:pathLst>
              <a:path w="950136" h="1351026" extrusionOk="0">
                <a:moveTo>
                  <a:pt x="0" y="1351012"/>
                </a:moveTo>
                <a:cubicBezTo>
                  <a:pt x="0" y="1215231"/>
                  <a:pt x="0" y="1079544"/>
                  <a:pt x="0" y="943763"/>
                </a:cubicBezTo>
                <a:cubicBezTo>
                  <a:pt x="1414" y="943386"/>
                  <a:pt x="2734" y="942915"/>
                  <a:pt x="4149" y="942537"/>
                </a:cubicBezTo>
                <a:cubicBezTo>
                  <a:pt x="6695" y="952721"/>
                  <a:pt x="9146" y="962810"/>
                  <a:pt x="11692" y="972994"/>
                </a:cubicBezTo>
                <a:cubicBezTo>
                  <a:pt x="37057" y="1020989"/>
                  <a:pt x="32531" y="1075490"/>
                  <a:pt x="44600" y="1126407"/>
                </a:cubicBezTo>
                <a:cubicBezTo>
                  <a:pt x="47618" y="1139043"/>
                  <a:pt x="49881" y="1152526"/>
                  <a:pt x="47806" y="1166670"/>
                </a:cubicBezTo>
                <a:cubicBezTo>
                  <a:pt x="55632" y="1138666"/>
                  <a:pt x="72417" y="1115375"/>
                  <a:pt x="84392" y="1089728"/>
                </a:cubicBezTo>
                <a:cubicBezTo>
                  <a:pt x="102119" y="1051634"/>
                  <a:pt x="94387" y="1014200"/>
                  <a:pt x="86749" y="976294"/>
                </a:cubicBezTo>
                <a:cubicBezTo>
                  <a:pt x="68268" y="924056"/>
                  <a:pt x="47429" y="872572"/>
                  <a:pt x="31871" y="819580"/>
                </a:cubicBezTo>
                <a:cubicBezTo>
                  <a:pt x="6506" y="733303"/>
                  <a:pt x="6695" y="644668"/>
                  <a:pt x="16124" y="555939"/>
                </a:cubicBezTo>
                <a:cubicBezTo>
                  <a:pt x="17350" y="544718"/>
                  <a:pt x="19141" y="529160"/>
                  <a:pt x="29796" y="526425"/>
                </a:cubicBezTo>
                <a:cubicBezTo>
                  <a:pt x="43563" y="522936"/>
                  <a:pt x="51295" y="538589"/>
                  <a:pt x="57141" y="548584"/>
                </a:cubicBezTo>
                <a:cubicBezTo>
                  <a:pt x="85995" y="597993"/>
                  <a:pt x="102967" y="651928"/>
                  <a:pt x="113245" y="708032"/>
                </a:cubicBezTo>
                <a:cubicBezTo>
                  <a:pt x="129463" y="795913"/>
                  <a:pt x="130972" y="885302"/>
                  <a:pt x="144362" y="975728"/>
                </a:cubicBezTo>
                <a:cubicBezTo>
                  <a:pt x="164823" y="934051"/>
                  <a:pt x="186039" y="892751"/>
                  <a:pt x="205180" y="850508"/>
                </a:cubicBezTo>
                <a:cubicBezTo>
                  <a:pt x="211592" y="836458"/>
                  <a:pt x="201503" y="822409"/>
                  <a:pt x="196694" y="808831"/>
                </a:cubicBezTo>
                <a:cubicBezTo>
                  <a:pt x="175667" y="748578"/>
                  <a:pt x="149642" y="689457"/>
                  <a:pt x="135027" y="627696"/>
                </a:cubicBezTo>
                <a:cubicBezTo>
                  <a:pt x="114188" y="539437"/>
                  <a:pt x="119280" y="449483"/>
                  <a:pt x="141627" y="361320"/>
                </a:cubicBezTo>
                <a:cubicBezTo>
                  <a:pt x="144267" y="350947"/>
                  <a:pt x="147190" y="333126"/>
                  <a:pt x="162937" y="333692"/>
                </a:cubicBezTo>
                <a:cubicBezTo>
                  <a:pt x="178401" y="334258"/>
                  <a:pt x="179816" y="351607"/>
                  <a:pt x="183210" y="362545"/>
                </a:cubicBezTo>
                <a:cubicBezTo>
                  <a:pt x="207820" y="442222"/>
                  <a:pt x="227622" y="522842"/>
                  <a:pt x="227433" y="606951"/>
                </a:cubicBezTo>
                <a:cubicBezTo>
                  <a:pt x="227245" y="674182"/>
                  <a:pt x="227433" y="741318"/>
                  <a:pt x="234128" y="810528"/>
                </a:cubicBezTo>
                <a:cubicBezTo>
                  <a:pt x="260435" y="764042"/>
                  <a:pt x="286649" y="717461"/>
                  <a:pt x="313239" y="671164"/>
                </a:cubicBezTo>
                <a:cubicBezTo>
                  <a:pt x="318142" y="662583"/>
                  <a:pt x="311353" y="657303"/>
                  <a:pt x="309373" y="650703"/>
                </a:cubicBezTo>
                <a:cubicBezTo>
                  <a:pt x="269110" y="517562"/>
                  <a:pt x="241860" y="383007"/>
                  <a:pt x="266187" y="243171"/>
                </a:cubicBezTo>
                <a:cubicBezTo>
                  <a:pt x="269582" y="223652"/>
                  <a:pt x="274862" y="204040"/>
                  <a:pt x="282500" y="185747"/>
                </a:cubicBezTo>
                <a:cubicBezTo>
                  <a:pt x="294098" y="157742"/>
                  <a:pt x="311636" y="155668"/>
                  <a:pt x="327477" y="181127"/>
                </a:cubicBezTo>
                <a:cubicBezTo>
                  <a:pt x="356897" y="228556"/>
                  <a:pt x="371323" y="280888"/>
                  <a:pt x="369815" y="336992"/>
                </a:cubicBezTo>
                <a:cubicBezTo>
                  <a:pt x="367740" y="416197"/>
                  <a:pt x="365949" y="495403"/>
                  <a:pt x="355388" y="574043"/>
                </a:cubicBezTo>
                <a:cubicBezTo>
                  <a:pt x="353973" y="584226"/>
                  <a:pt x="355199" y="594787"/>
                  <a:pt x="355199" y="613363"/>
                </a:cubicBezTo>
                <a:cubicBezTo>
                  <a:pt x="399800" y="556411"/>
                  <a:pt x="438931" y="507095"/>
                  <a:pt x="444306" y="436376"/>
                </a:cubicBezTo>
                <a:cubicBezTo>
                  <a:pt x="450246" y="357642"/>
                  <a:pt x="452698" y="278248"/>
                  <a:pt x="467879" y="200362"/>
                </a:cubicBezTo>
                <a:cubicBezTo>
                  <a:pt x="480231" y="137092"/>
                  <a:pt x="510970" y="82591"/>
                  <a:pt x="548781" y="31673"/>
                </a:cubicBezTo>
                <a:cubicBezTo>
                  <a:pt x="554062" y="24601"/>
                  <a:pt x="559719" y="14135"/>
                  <a:pt x="571129" y="17435"/>
                </a:cubicBezTo>
                <a:cubicBezTo>
                  <a:pt x="584047" y="21207"/>
                  <a:pt x="582255" y="33276"/>
                  <a:pt x="583292" y="43743"/>
                </a:cubicBezTo>
                <a:cubicBezTo>
                  <a:pt x="591779" y="130115"/>
                  <a:pt x="568394" y="210829"/>
                  <a:pt x="538975" y="290317"/>
                </a:cubicBezTo>
                <a:cubicBezTo>
                  <a:pt x="518325" y="346044"/>
                  <a:pt x="497392" y="401771"/>
                  <a:pt x="478534" y="458818"/>
                </a:cubicBezTo>
                <a:cubicBezTo>
                  <a:pt x="524737" y="408843"/>
                  <a:pt x="571129" y="359245"/>
                  <a:pt x="609223" y="302764"/>
                </a:cubicBezTo>
                <a:cubicBezTo>
                  <a:pt x="641848" y="254392"/>
                  <a:pt x="673342" y="205454"/>
                  <a:pt x="708041" y="158402"/>
                </a:cubicBezTo>
                <a:cubicBezTo>
                  <a:pt x="763202" y="83817"/>
                  <a:pt x="840145" y="41197"/>
                  <a:pt x="921896" y="4706"/>
                </a:cubicBezTo>
                <a:cubicBezTo>
                  <a:pt x="929817" y="1217"/>
                  <a:pt x="940943" y="-4346"/>
                  <a:pt x="948015" y="5743"/>
                </a:cubicBezTo>
                <a:cubicBezTo>
                  <a:pt x="954050" y="14324"/>
                  <a:pt x="945752" y="20924"/>
                  <a:pt x="941226" y="28090"/>
                </a:cubicBezTo>
                <a:cubicBezTo>
                  <a:pt x="871167" y="138884"/>
                  <a:pt x="789415" y="238834"/>
                  <a:pt x="672304" y="302575"/>
                </a:cubicBezTo>
                <a:cubicBezTo>
                  <a:pt x="585178" y="350004"/>
                  <a:pt x="528414" y="426287"/>
                  <a:pt x="471933" y="505115"/>
                </a:cubicBezTo>
                <a:cubicBezTo>
                  <a:pt x="509084" y="481542"/>
                  <a:pt x="545387" y="456460"/>
                  <a:pt x="583575" y="434679"/>
                </a:cubicBezTo>
                <a:cubicBezTo>
                  <a:pt x="676736" y="381498"/>
                  <a:pt x="774895" y="343215"/>
                  <a:pt x="884179" y="341707"/>
                </a:cubicBezTo>
                <a:cubicBezTo>
                  <a:pt x="895589" y="341518"/>
                  <a:pt x="910581" y="338689"/>
                  <a:pt x="915296" y="351419"/>
                </a:cubicBezTo>
                <a:cubicBezTo>
                  <a:pt x="921048" y="367166"/>
                  <a:pt x="903792" y="371786"/>
                  <a:pt x="894646" y="378858"/>
                </a:cubicBezTo>
                <a:cubicBezTo>
                  <a:pt x="802711" y="449860"/>
                  <a:pt x="694557" y="481731"/>
                  <a:pt x="583481" y="506341"/>
                </a:cubicBezTo>
                <a:cubicBezTo>
                  <a:pt x="542370" y="515487"/>
                  <a:pt x="501164" y="524068"/>
                  <a:pt x="460335" y="534157"/>
                </a:cubicBezTo>
                <a:cubicBezTo>
                  <a:pt x="442891" y="538495"/>
                  <a:pt x="427993" y="547924"/>
                  <a:pt x="416772" y="563011"/>
                </a:cubicBezTo>
                <a:cubicBezTo>
                  <a:pt x="383770" y="607234"/>
                  <a:pt x="350202" y="650891"/>
                  <a:pt x="311165" y="702092"/>
                </a:cubicBezTo>
                <a:cubicBezTo>
                  <a:pt x="345770" y="691625"/>
                  <a:pt x="366231" y="673427"/>
                  <a:pt x="387919" y="658529"/>
                </a:cubicBezTo>
                <a:cubicBezTo>
                  <a:pt x="495412" y="584415"/>
                  <a:pt x="614126" y="540946"/>
                  <a:pt x="743307" y="525011"/>
                </a:cubicBezTo>
                <a:cubicBezTo>
                  <a:pt x="751699" y="523974"/>
                  <a:pt x="760185" y="524162"/>
                  <a:pt x="768671" y="524540"/>
                </a:cubicBezTo>
                <a:cubicBezTo>
                  <a:pt x="774517" y="524822"/>
                  <a:pt x="782061" y="522465"/>
                  <a:pt x="784984" y="530386"/>
                </a:cubicBezTo>
                <a:cubicBezTo>
                  <a:pt x="788378" y="539721"/>
                  <a:pt x="780929" y="542455"/>
                  <a:pt x="774989" y="547075"/>
                </a:cubicBezTo>
                <a:cubicBezTo>
                  <a:pt x="732934" y="580172"/>
                  <a:pt x="686354" y="606480"/>
                  <a:pt x="640245" y="632976"/>
                </a:cubicBezTo>
                <a:cubicBezTo>
                  <a:pt x="571317" y="672578"/>
                  <a:pt x="494375" y="690777"/>
                  <a:pt x="417904" y="709636"/>
                </a:cubicBezTo>
                <a:cubicBezTo>
                  <a:pt x="383204" y="718216"/>
                  <a:pt x="348693" y="727268"/>
                  <a:pt x="313805" y="735094"/>
                </a:cubicBezTo>
                <a:cubicBezTo>
                  <a:pt x="305413" y="736980"/>
                  <a:pt x="300227" y="742544"/>
                  <a:pt x="296832" y="748106"/>
                </a:cubicBezTo>
                <a:cubicBezTo>
                  <a:pt x="267696" y="794687"/>
                  <a:pt x="239314" y="841739"/>
                  <a:pt x="209518" y="890676"/>
                </a:cubicBezTo>
                <a:cubicBezTo>
                  <a:pt x="228942" y="891714"/>
                  <a:pt x="240068" y="883888"/>
                  <a:pt x="248743" y="873798"/>
                </a:cubicBezTo>
                <a:cubicBezTo>
                  <a:pt x="311636" y="801099"/>
                  <a:pt x="397725" y="767436"/>
                  <a:pt x="484474" y="736414"/>
                </a:cubicBezTo>
                <a:cubicBezTo>
                  <a:pt x="533600" y="718876"/>
                  <a:pt x="582915" y="698981"/>
                  <a:pt x="636285" y="696811"/>
                </a:cubicBezTo>
                <a:cubicBezTo>
                  <a:pt x="647317" y="696340"/>
                  <a:pt x="661084" y="691720"/>
                  <a:pt x="668721" y="703318"/>
                </a:cubicBezTo>
                <a:cubicBezTo>
                  <a:pt x="677679" y="717084"/>
                  <a:pt x="664950" y="727551"/>
                  <a:pt x="658538" y="737169"/>
                </a:cubicBezTo>
                <a:cubicBezTo>
                  <a:pt x="633739" y="774603"/>
                  <a:pt x="593476" y="792518"/>
                  <a:pt x="554722" y="808736"/>
                </a:cubicBezTo>
                <a:cubicBezTo>
                  <a:pt x="445437" y="854469"/>
                  <a:pt x="334644" y="896900"/>
                  <a:pt x="216118" y="913401"/>
                </a:cubicBezTo>
                <a:cubicBezTo>
                  <a:pt x="190188" y="916984"/>
                  <a:pt x="161806" y="967808"/>
                  <a:pt x="174158" y="986666"/>
                </a:cubicBezTo>
                <a:cubicBezTo>
                  <a:pt x="158317" y="1004865"/>
                  <a:pt x="144173" y="1024195"/>
                  <a:pt x="133047" y="1052199"/>
                </a:cubicBezTo>
                <a:cubicBezTo>
                  <a:pt x="162183" y="1025137"/>
                  <a:pt x="198957" y="1018443"/>
                  <a:pt x="222247" y="990532"/>
                </a:cubicBezTo>
                <a:cubicBezTo>
                  <a:pt x="242897" y="993927"/>
                  <a:pt x="259021" y="982517"/>
                  <a:pt x="274108" y="972240"/>
                </a:cubicBezTo>
                <a:cubicBezTo>
                  <a:pt x="349919" y="920284"/>
                  <a:pt x="432425" y="888037"/>
                  <a:pt x="524643" y="882190"/>
                </a:cubicBezTo>
                <a:cubicBezTo>
                  <a:pt x="527754" y="882002"/>
                  <a:pt x="530960" y="881342"/>
                  <a:pt x="534072" y="881247"/>
                </a:cubicBezTo>
                <a:cubicBezTo>
                  <a:pt x="550762" y="880965"/>
                  <a:pt x="574240" y="878984"/>
                  <a:pt x="579332" y="893128"/>
                </a:cubicBezTo>
                <a:cubicBezTo>
                  <a:pt x="584424" y="907366"/>
                  <a:pt x="561982" y="916419"/>
                  <a:pt x="549347" y="924244"/>
                </a:cubicBezTo>
                <a:cubicBezTo>
                  <a:pt x="500409" y="954324"/>
                  <a:pt x="449492" y="980726"/>
                  <a:pt x="396028" y="1002224"/>
                </a:cubicBezTo>
                <a:cubicBezTo>
                  <a:pt x="390559" y="1004393"/>
                  <a:pt x="386033" y="1009296"/>
                  <a:pt x="381130" y="1012974"/>
                </a:cubicBezTo>
                <a:cubicBezTo>
                  <a:pt x="338887" y="1038716"/>
                  <a:pt x="290892" y="1048522"/>
                  <a:pt x="243746" y="1058234"/>
                </a:cubicBezTo>
                <a:cubicBezTo>
                  <a:pt x="117771" y="1084165"/>
                  <a:pt x="110605" y="1088690"/>
                  <a:pt x="63553" y="1207028"/>
                </a:cubicBezTo>
                <a:cubicBezTo>
                  <a:pt x="59687" y="1216740"/>
                  <a:pt x="55821" y="1226452"/>
                  <a:pt x="52238" y="1238238"/>
                </a:cubicBezTo>
                <a:cubicBezTo>
                  <a:pt x="162466" y="1142908"/>
                  <a:pt x="296172" y="1102646"/>
                  <a:pt x="430162" y="1063138"/>
                </a:cubicBezTo>
                <a:cubicBezTo>
                  <a:pt x="452509" y="1056537"/>
                  <a:pt x="482400" y="1044750"/>
                  <a:pt x="495129" y="1073604"/>
                </a:cubicBezTo>
                <a:cubicBezTo>
                  <a:pt x="506727" y="1099911"/>
                  <a:pt x="479194" y="1115564"/>
                  <a:pt x="461467" y="1128199"/>
                </a:cubicBezTo>
                <a:cubicBezTo>
                  <a:pt x="369437" y="1194298"/>
                  <a:pt x="276182" y="1258700"/>
                  <a:pt x="162089" y="1282462"/>
                </a:cubicBezTo>
                <a:cubicBezTo>
                  <a:pt x="128992" y="1289345"/>
                  <a:pt x="95330" y="1292645"/>
                  <a:pt x="62044" y="1298774"/>
                </a:cubicBezTo>
                <a:cubicBezTo>
                  <a:pt x="41206" y="1302640"/>
                  <a:pt x="26308" y="1308392"/>
                  <a:pt x="20556" y="1330550"/>
                </a:cubicBezTo>
                <a:cubicBezTo>
                  <a:pt x="18293" y="1340734"/>
                  <a:pt x="13861" y="1351483"/>
                  <a:pt x="0" y="13510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7" name="Google Shape;167;p52"/>
          <p:cNvSpPr/>
          <p:nvPr/>
        </p:nvSpPr>
        <p:spPr>
          <a:xfrm>
            <a:off x="11394198" y="5092506"/>
            <a:ext cx="793841" cy="992997"/>
          </a:xfrm>
          <a:custGeom>
            <a:avLst/>
            <a:gdLst/>
            <a:ahLst/>
            <a:cxnLst/>
            <a:rect l="l" t="t" r="r" b="b"/>
            <a:pathLst>
              <a:path w="793841" h="992997" extrusionOk="0">
                <a:moveTo>
                  <a:pt x="320683" y="13959"/>
                </a:moveTo>
                <a:cubicBezTo>
                  <a:pt x="336336" y="7359"/>
                  <a:pt x="340673" y="22446"/>
                  <a:pt x="347556" y="30083"/>
                </a:cubicBezTo>
                <a:cubicBezTo>
                  <a:pt x="407055" y="95239"/>
                  <a:pt x="420066" y="176425"/>
                  <a:pt x="425441" y="259968"/>
                </a:cubicBezTo>
                <a:cubicBezTo>
                  <a:pt x="428364" y="305888"/>
                  <a:pt x="430628" y="352092"/>
                  <a:pt x="450806" y="394429"/>
                </a:cubicBezTo>
                <a:cubicBezTo>
                  <a:pt x="462970" y="419794"/>
                  <a:pt x="484469" y="437992"/>
                  <a:pt x="507570" y="461471"/>
                </a:cubicBezTo>
                <a:cubicBezTo>
                  <a:pt x="499178" y="391506"/>
                  <a:pt x="499838" y="327293"/>
                  <a:pt x="492389" y="263457"/>
                </a:cubicBezTo>
                <a:cubicBezTo>
                  <a:pt x="487203" y="218102"/>
                  <a:pt x="504364" y="174822"/>
                  <a:pt x="530860" y="136822"/>
                </a:cubicBezTo>
                <a:cubicBezTo>
                  <a:pt x="536046" y="129373"/>
                  <a:pt x="544061" y="119850"/>
                  <a:pt x="554245" y="124564"/>
                </a:cubicBezTo>
                <a:cubicBezTo>
                  <a:pt x="565749" y="129845"/>
                  <a:pt x="574141" y="141348"/>
                  <a:pt x="576498" y="153512"/>
                </a:cubicBezTo>
                <a:cubicBezTo>
                  <a:pt x="590076" y="223948"/>
                  <a:pt x="597997" y="293819"/>
                  <a:pt x="581024" y="366047"/>
                </a:cubicBezTo>
                <a:cubicBezTo>
                  <a:pt x="572632" y="401595"/>
                  <a:pt x="562825" y="436766"/>
                  <a:pt x="553679" y="472031"/>
                </a:cubicBezTo>
                <a:cubicBezTo>
                  <a:pt x="544250" y="523138"/>
                  <a:pt x="581967" y="554160"/>
                  <a:pt x="607614" y="599326"/>
                </a:cubicBezTo>
                <a:cubicBezTo>
                  <a:pt x="608086" y="561327"/>
                  <a:pt x="607519" y="530775"/>
                  <a:pt x="607991" y="500414"/>
                </a:cubicBezTo>
                <a:cubicBezTo>
                  <a:pt x="608180" y="487024"/>
                  <a:pt x="605445" y="472975"/>
                  <a:pt x="614969" y="461094"/>
                </a:cubicBezTo>
                <a:cubicBezTo>
                  <a:pt x="616289" y="396409"/>
                  <a:pt x="635053" y="335308"/>
                  <a:pt x="653912" y="274206"/>
                </a:cubicBezTo>
                <a:cubicBezTo>
                  <a:pt x="656930" y="264494"/>
                  <a:pt x="659287" y="254593"/>
                  <a:pt x="669848" y="253651"/>
                </a:cubicBezTo>
                <a:cubicBezTo>
                  <a:pt x="682766" y="252519"/>
                  <a:pt x="687668" y="265720"/>
                  <a:pt x="690120" y="274206"/>
                </a:cubicBezTo>
                <a:cubicBezTo>
                  <a:pt x="696910" y="298156"/>
                  <a:pt x="706433" y="321447"/>
                  <a:pt x="705207" y="347660"/>
                </a:cubicBezTo>
                <a:cubicBezTo>
                  <a:pt x="703604" y="381134"/>
                  <a:pt x="705395" y="414796"/>
                  <a:pt x="705772" y="448458"/>
                </a:cubicBezTo>
                <a:cubicBezTo>
                  <a:pt x="708224" y="474766"/>
                  <a:pt x="696815" y="497679"/>
                  <a:pt x="687762" y="521064"/>
                </a:cubicBezTo>
                <a:cubicBezTo>
                  <a:pt x="675599" y="552463"/>
                  <a:pt x="663718" y="584145"/>
                  <a:pt x="650234" y="614979"/>
                </a:cubicBezTo>
                <a:cubicBezTo>
                  <a:pt x="641842" y="634120"/>
                  <a:pt x="642597" y="650716"/>
                  <a:pt x="654289" y="668537"/>
                </a:cubicBezTo>
                <a:cubicBezTo>
                  <a:pt x="666264" y="686830"/>
                  <a:pt x="675222" y="707008"/>
                  <a:pt x="688706" y="730675"/>
                </a:cubicBezTo>
                <a:cubicBezTo>
                  <a:pt x="692383" y="659673"/>
                  <a:pt x="693797" y="593763"/>
                  <a:pt x="709261" y="529456"/>
                </a:cubicBezTo>
                <a:cubicBezTo>
                  <a:pt x="716333" y="499848"/>
                  <a:pt x="721990" y="469580"/>
                  <a:pt x="742547" y="445347"/>
                </a:cubicBezTo>
                <a:cubicBezTo>
                  <a:pt x="761122" y="430543"/>
                  <a:pt x="761594" y="396975"/>
                  <a:pt x="793747" y="396503"/>
                </a:cubicBezTo>
                <a:cubicBezTo>
                  <a:pt x="793747" y="464205"/>
                  <a:pt x="793747" y="531907"/>
                  <a:pt x="793747" y="599515"/>
                </a:cubicBezTo>
                <a:cubicBezTo>
                  <a:pt x="787524" y="648075"/>
                  <a:pt x="768194" y="692581"/>
                  <a:pt x="746130" y="735202"/>
                </a:cubicBezTo>
                <a:cubicBezTo>
                  <a:pt x="722085" y="781593"/>
                  <a:pt x="731043" y="822139"/>
                  <a:pt x="757256" y="862496"/>
                </a:cubicBezTo>
                <a:cubicBezTo>
                  <a:pt x="761688" y="869380"/>
                  <a:pt x="764611" y="877489"/>
                  <a:pt x="771777" y="882863"/>
                </a:cubicBezTo>
                <a:cubicBezTo>
                  <a:pt x="772625" y="886635"/>
                  <a:pt x="777058" y="880035"/>
                  <a:pt x="773662" y="882486"/>
                </a:cubicBezTo>
                <a:cubicBezTo>
                  <a:pt x="772155" y="883523"/>
                  <a:pt x="770929" y="882958"/>
                  <a:pt x="771118" y="880789"/>
                </a:cubicBezTo>
                <a:cubicBezTo>
                  <a:pt x="773286" y="853161"/>
                  <a:pt x="765459" y="822610"/>
                  <a:pt x="793841" y="802620"/>
                </a:cubicBezTo>
                <a:cubicBezTo>
                  <a:pt x="793841" y="866079"/>
                  <a:pt x="793841" y="929538"/>
                  <a:pt x="793841" y="992997"/>
                </a:cubicBezTo>
                <a:cubicBezTo>
                  <a:pt x="713128" y="990639"/>
                  <a:pt x="634676" y="976872"/>
                  <a:pt x="560280" y="944908"/>
                </a:cubicBezTo>
                <a:cubicBezTo>
                  <a:pt x="507664" y="922277"/>
                  <a:pt x="459292" y="892009"/>
                  <a:pt x="412807" y="858536"/>
                </a:cubicBezTo>
                <a:cubicBezTo>
                  <a:pt x="406772" y="854199"/>
                  <a:pt x="401020" y="849578"/>
                  <a:pt x="396117" y="844015"/>
                </a:cubicBezTo>
                <a:cubicBezTo>
                  <a:pt x="389799" y="836849"/>
                  <a:pt x="382256" y="829211"/>
                  <a:pt x="385839" y="818933"/>
                </a:cubicBezTo>
                <a:cubicBezTo>
                  <a:pt x="389610" y="808278"/>
                  <a:pt x="400548" y="808278"/>
                  <a:pt x="409977" y="807429"/>
                </a:cubicBezTo>
                <a:cubicBezTo>
                  <a:pt x="443546" y="804506"/>
                  <a:pt x="475134" y="814501"/>
                  <a:pt x="506155" y="824402"/>
                </a:cubicBezTo>
                <a:cubicBezTo>
                  <a:pt x="567540" y="843826"/>
                  <a:pt x="628735" y="864005"/>
                  <a:pt x="687386" y="891350"/>
                </a:cubicBezTo>
                <a:cubicBezTo>
                  <a:pt x="712185" y="902948"/>
                  <a:pt x="733401" y="919543"/>
                  <a:pt x="760557" y="939156"/>
                </a:cubicBezTo>
                <a:cubicBezTo>
                  <a:pt x="749241" y="902948"/>
                  <a:pt x="734343" y="876357"/>
                  <a:pt x="717370" y="850992"/>
                </a:cubicBezTo>
                <a:cubicBezTo>
                  <a:pt x="706244" y="834491"/>
                  <a:pt x="689649" y="826759"/>
                  <a:pt x="669753" y="822894"/>
                </a:cubicBezTo>
                <a:cubicBezTo>
                  <a:pt x="560468" y="801866"/>
                  <a:pt x="453257" y="774238"/>
                  <a:pt x="355194" y="719266"/>
                </a:cubicBezTo>
                <a:cubicBezTo>
                  <a:pt x="338504" y="709931"/>
                  <a:pt x="310876" y="704179"/>
                  <a:pt x="317570" y="679852"/>
                </a:cubicBezTo>
                <a:cubicBezTo>
                  <a:pt x="323040" y="659862"/>
                  <a:pt x="348687" y="668065"/>
                  <a:pt x="365660" y="667688"/>
                </a:cubicBezTo>
                <a:cubicBezTo>
                  <a:pt x="429590" y="666368"/>
                  <a:pt x="488617" y="685133"/>
                  <a:pt x="544250" y="715306"/>
                </a:cubicBezTo>
                <a:cubicBezTo>
                  <a:pt x="590547" y="740482"/>
                  <a:pt x="638071" y="763206"/>
                  <a:pt x="689932" y="793380"/>
                </a:cubicBezTo>
                <a:cubicBezTo>
                  <a:pt x="674373" y="763112"/>
                  <a:pt x="658909" y="741236"/>
                  <a:pt x="644671" y="718606"/>
                </a:cubicBezTo>
                <a:cubicBezTo>
                  <a:pt x="636373" y="705499"/>
                  <a:pt x="622513" y="704274"/>
                  <a:pt x="608745" y="701728"/>
                </a:cubicBezTo>
                <a:cubicBezTo>
                  <a:pt x="505590" y="682586"/>
                  <a:pt x="405452" y="653167"/>
                  <a:pt x="309085" y="611396"/>
                </a:cubicBezTo>
                <a:cubicBezTo>
                  <a:pt x="285512" y="601212"/>
                  <a:pt x="264578" y="587257"/>
                  <a:pt x="245438" y="570378"/>
                </a:cubicBezTo>
                <a:cubicBezTo>
                  <a:pt x="224128" y="537470"/>
                  <a:pt x="226296" y="529644"/>
                  <a:pt x="259769" y="518706"/>
                </a:cubicBezTo>
                <a:cubicBezTo>
                  <a:pt x="280514" y="522761"/>
                  <a:pt x="301164" y="527664"/>
                  <a:pt x="322192" y="530398"/>
                </a:cubicBezTo>
                <a:cubicBezTo>
                  <a:pt x="367451" y="544260"/>
                  <a:pt x="412712" y="558309"/>
                  <a:pt x="457501" y="574056"/>
                </a:cubicBezTo>
                <a:cubicBezTo>
                  <a:pt x="516905" y="594895"/>
                  <a:pt x="569237" y="626482"/>
                  <a:pt x="615252" y="669103"/>
                </a:cubicBezTo>
                <a:cubicBezTo>
                  <a:pt x="597903" y="642512"/>
                  <a:pt x="581967" y="615639"/>
                  <a:pt x="563108" y="590651"/>
                </a:cubicBezTo>
                <a:cubicBezTo>
                  <a:pt x="550944" y="574527"/>
                  <a:pt x="536235" y="563967"/>
                  <a:pt x="516528" y="560949"/>
                </a:cubicBezTo>
                <a:cubicBezTo>
                  <a:pt x="466364" y="553406"/>
                  <a:pt x="418181" y="537376"/>
                  <a:pt x="368300" y="528513"/>
                </a:cubicBezTo>
                <a:cubicBezTo>
                  <a:pt x="323134" y="515783"/>
                  <a:pt x="279383" y="499565"/>
                  <a:pt x="237422" y="478538"/>
                </a:cubicBezTo>
                <a:cubicBezTo>
                  <a:pt x="208192" y="463828"/>
                  <a:pt x="180659" y="446290"/>
                  <a:pt x="152653" y="429694"/>
                </a:cubicBezTo>
                <a:cubicBezTo>
                  <a:pt x="142848" y="423943"/>
                  <a:pt x="130967" y="416399"/>
                  <a:pt x="134078" y="403104"/>
                </a:cubicBezTo>
                <a:cubicBezTo>
                  <a:pt x="137283" y="389620"/>
                  <a:pt x="150957" y="388866"/>
                  <a:pt x="162649" y="388394"/>
                </a:cubicBezTo>
                <a:cubicBezTo>
                  <a:pt x="178396" y="387734"/>
                  <a:pt x="194236" y="386697"/>
                  <a:pt x="209701" y="391506"/>
                </a:cubicBezTo>
                <a:cubicBezTo>
                  <a:pt x="264484" y="407536"/>
                  <a:pt x="321342" y="416305"/>
                  <a:pt x="374240" y="438558"/>
                </a:cubicBezTo>
                <a:cubicBezTo>
                  <a:pt x="409977" y="451853"/>
                  <a:pt x="441943" y="475332"/>
                  <a:pt x="486071" y="482026"/>
                </a:cubicBezTo>
                <a:cubicBezTo>
                  <a:pt x="454294" y="425829"/>
                  <a:pt x="406489" y="408195"/>
                  <a:pt x="351799" y="402161"/>
                </a:cubicBezTo>
                <a:cubicBezTo>
                  <a:pt x="300032" y="388489"/>
                  <a:pt x="247323" y="379342"/>
                  <a:pt x="195462" y="366236"/>
                </a:cubicBezTo>
                <a:cubicBezTo>
                  <a:pt x="141339" y="353695"/>
                  <a:pt x="94004" y="325878"/>
                  <a:pt x="46574" y="298722"/>
                </a:cubicBezTo>
                <a:cubicBezTo>
                  <a:pt x="34128" y="291556"/>
                  <a:pt x="18947" y="282599"/>
                  <a:pt x="24227" y="264871"/>
                </a:cubicBezTo>
                <a:cubicBezTo>
                  <a:pt x="29508" y="247239"/>
                  <a:pt x="46952" y="248276"/>
                  <a:pt x="61473" y="248370"/>
                </a:cubicBezTo>
                <a:cubicBezTo>
                  <a:pt x="95229" y="248653"/>
                  <a:pt x="128798" y="250916"/>
                  <a:pt x="158594" y="269774"/>
                </a:cubicBezTo>
                <a:cubicBezTo>
                  <a:pt x="212058" y="290047"/>
                  <a:pt x="268539" y="302682"/>
                  <a:pt x="317759" y="333422"/>
                </a:cubicBezTo>
                <a:cubicBezTo>
                  <a:pt x="345671" y="336062"/>
                  <a:pt x="367735" y="352280"/>
                  <a:pt x="387725" y="364161"/>
                </a:cubicBezTo>
                <a:cubicBezTo>
                  <a:pt x="389893" y="305323"/>
                  <a:pt x="345858" y="258271"/>
                  <a:pt x="343030" y="199244"/>
                </a:cubicBezTo>
                <a:cubicBezTo>
                  <a:pt x="338786" y="188872"/>
                  <a:pt x="334638" y="178499"/>
                  <a:pt x="330488" y="168033"/>
                </a:cubicBezTo>
                <a:cubicBezTo>
                  <a:pt x="315402" y="127204"/>
                  <a:pt x="307010" y="85433"/>
                  <a:pt x="311159" y="41681"/>
                </a:cubicBezTo>
                <a:cubicBezTo>
                  <a:pt x="312102" y="31686"/>
                  <a:pt x="307670" y="19428"/>
                  <a:pt x="320683" y="13959"/>
                </a:cubicBezTo>
                <a:close/>
                <a:moveTo>
                  <a:pt x="15304" y="169"/>
                </a:moveTo>
                <a:cubicBezTo>
                  <a:pt x="20667" y="806"/>
                  <a:pt x="26301" y="3116"/>
                  <a:pt x="30733" y="4907"/>
                </a:cubicBezTo>
                <a:cubicBezTo>
                  <a:pt x="106827" y="35929"/>
                  <a:pt x="177075" y="74966"/>
                  <a:pt x="226201" y="144460"/>
                </a:cubicBezTo>
                <a:cubicBezTo>
                  <a:pt x="255054" y="185194"/>
                  <a:pt x="286548" y="224042"/>
                  <a:pt x="316910" y="263740"/>
                </a:cubicBezTo>
                <a:cubicBezTo>
                  <a:pt x="341050" y="271943"/>
                  <a:pt x="354250" y="292970"/>
                  <a:pt x="370751" y="310037"/>
                </a:cubicBezTo>
                <a:cubicBezTo>
                  <a:pt x="376409" y="315883"/>
                  <a:pt x="382067" y="324370"/>
                  <a:pt x="374712" y="332195"/>
                </a:cubicBezTo>
                <a:cubicBezTo>
                  <a:pt x="366791" y="340588"/>
                  <a:pt x="359342" y="333421"/>
                  <a:pt x="353118" y="328047"/>
                </a:cubicBezTo>
                <a:cubicBezTo>
                  <a:pt x="338220" y="315223"/>
                  <a:pt x="323982" y="301739"/>
                  <a:pt x="316910" y="282598"/>
                </a:cubicBezTo>
                <a:cubicBezTo>
                  <a:pt x="287208" y="253933"/>
                  <a:pt x="249491" y="237715"/>
                  <a:pt x="214131" y="218102"/>
                </a:cubicBezTo>
                <a:cubicBezTo>
                  <a:pt x="131155" y="171805"/>
                  <a:pt x="68356" y="104102"/>
                  <a:pt x="11686" y="29706"/>
                </a:cubicBezTo>
                <a:cubicBezTo>
                  <a:pt x="6123" y="22351"/>
                  <a:pt x="-3778" y="13299"/>
                  <a:pt x="1503" y="5473"/>
                </a:cubicBezTo>
                <a:cubicBezTo>
                  <a:pt x="4850" y="570"/>
                  <a:pt x="9942" y="-468"/>
                  <a:pt x="15304" y="16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52"/>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9" name="Google Shape;169;p52"/>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0" name="Google Shape;170;p52"/>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1" name="Google Shape;171;p52"/>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2" name="Google Shape;172;p52"/>
          <p:cNvSpPr/>
          <p:nvPr/>
        </p:nvSpPr>
        <p:spPr>
          <a:xfrm>
            <a:off x="10335337" y="5940198"/>
            <a:ext cx="927186" cy="919256"/>
          </a:xfrm>
          <a:custGeom>
            <a:avLst/>
            <a:gdLst/>
            <a:ahLst/>
            <a:cxnLst/>
            <a:rect l="l" t="t" r="r" b="b"/>
            <a:pathLst>
              <a:path w="927186" h="919256" extrusionOk="0">
                <a:moveTo>
                  <a:pt x="410383" y="817527"/>
                </a:moveTo>
                <a:cubicBezTo>
                  <a:pt x="415569" y="817208"/>
                  <a:pt x="421344" y="818599"/>
                  <a:pt x="426342" y="819495"/>
                </a:cubicBezTo>
                <a:cubicBezTo>
                  <a:pt x="473864" y="828169"/>
                  <a:pt x="520728" y="840616"/>
                  <a:pt x="565800" y="857495"/>
                </a:cubicBezTo>
                <a:cubicBezTo>
                  <a:pt x="614738" y="875788"/>
                  <a:pt x="666221" y="888706"/>
                  <a:pt x="709973" y="919256"/>
                </a:cubicBezTo>
                <a:cubicBezTo>
                  <a:pt x="644346" y="919256"/>
                  <a:pt x="578812" y="919256"/>
                  <a:pt x="513185" y="919256"/>
                </a:cubicBezTo>
                <a:cubicBezTo>
                  <a:pt x="487066" y="902189"/>
                  <a:pt x="460852" y="885122"/>
                  <a:pt x="434827" y="867867"/>
                </a:cubicBezTo>
                <a:cubicBezTo>
                  <a:pt x="426907" y="862681"/>
                  <a:pt x="418798" y="857683"/>
                  <a:pt x="411632" y="851554"/>
                </a:cubicBezTo>
                <a:cubicBezTo>
                  <a:pt x="403712" y="844859"/>
                  <a:pt x="392868" y="837222"/>
                  <a:pt x="397960" y="825812"/>
                </a:cubicBezTo>
                <a:cubicBezTo>
                  <a:pt x="400600" y="819872"/>
                  <a:pt x="405197" y="817845"/>
                  <a:pt x="410383" y="817527"/>
                </a:cubicBezTo>
                <a:close/>
                <a:moveTo>
                  <a:pt x="37856" y="0"/>
                </a:moveTo>
                <a:cubicBezTo>
                  <a:pt x="59166" y="25836"/>
                  <a:pt x="87076" y="39509"/>
                  <a:pt x="119797" y="44223"/>
                </a:cubicBezTo>
                <a:cubicBezTo>
                  <a:pt x="136203" y="66570"/>
                  <a:pt x="163265" y="74962"/>
                  <a:pt x="183161" y="93632"/>
                </a:cubicBezTo>
                <a:cubicBezTo>
                  <a:pt x="232853" y="140307"/>
                  <a:pt x="266609" y="198580"/>
                  <a:pt x="305646" y="252986"/>
                </a:cubicBezTo>
                <a:cubicBezTo>
                  <a:pt x="314745" y="265622"/>
                  <a:pt x="326555" y="275923"/>
                  <a:pt x="337859" y="286684"/>
                </a:cubicBezTo>
                <a:lnTo>
                  <a:pt x="366597" y="322596"/>
                </a:lnTo>
                <a:lnTo>
                  <a:pt x="368822" y="320028"/>
                </a:lnTo>
                <a:cubicBezTo>
                  <a:pt x="384098" y="310410"/>
                  <a:pt x="372594" y="298529"/>
                  <a:pt x="369483" y="289477"/>
                </a:cubicBezTo>
                <a:cubicBezTo>
                  <a:pt x="360243" y="262698"/>
                  <a:pt x="349775" y="236108"/>
                  <a:pt x="338083" y="210461"/>
                </a:cubicBezTo>
                <a:cubicBezTo>
                  <a:pt x="312153" y="153413"/>
                  <a:pt x="304421" y="94009"/>
                  <a:pt x="308099" y="32342"/>
                </a:cubicBezTo>
                <a:cubicBezTo>
                  <a:pt x="308758" y="21970"/>
                  <a:pt x="307910" y="9524"/>
                  <a:pt x="319319" y="4715"/>
                </a:cubicBezTo>
                <a:cubicBezTo>
                  <a:pt x="331105" y="-189"/>
                  <a:pt x="339403" y="9617"/>
                  <a:pt x="346004" y="17161"/>
                </a:cubicBezTo>
                <a:cubicBezTo>
                  <a:pt x="386267" y="62987"/>
                  <a:pt x="420401" y="109190"/>
                  <a:pt x="429830" y="174912"/>
                </a:cubicBezTo>
                <a:cubicBezTo>
                  <a:pt x="436808" y="223379"/>
                  <a:pt x="431056" y="273919"/>
                  <a:pt x="448971" y="320782"/>
                </a:cubicBezTo>
                <a:cubicBezTo>
                  <a:pt x="444823" y="376321"/>
                  <a:pt x="449915" y="388296"/>
                  <a:pt x="505735" y="453452"/>
                </a:cubicBezTo>
                <a:cubicBezTo>
                  <a:pt x="494986" y="390370"/>
                  <a:pt x="499229" y="325969"/>
                  <a:pt x="487725" y="262887"/>
                </a:cubicBezTo>
                <a:cubicBezTo>
                  <a:pt x="483482" y="214798"/>
                  <a:pt x="505641" y="175101"/>
                  <a:pt x="528743" y="135969"/>
                </a:cubicBezTo>
                <a:cubicBezTo>
                  <a:pt x="536191" y="123334"/>
                  <a:pt x="550241" y="123051"/>
                  <a:pt x="562971" y="127012"/>
                </a:cubicBezTo>
                <a:cubicBezTo>
                  <a:pt x="583809" y="133801"/>
                  <a:pt x="592202" y="149642"/>
                  <a:pt x="590504" y="171140"/>
                </a:cubicBezTo>
                <a:cubicBezTo>
                  <a:pt x="587676" y="176704"/>
                  <a:pt x="584093" y="181513"/>
                  <a:pt x="585884" y="188773"/>
                </a:cubicBezTo>
                <a:cubicBezTo>
                  <a:pt x="607005" y="275522"/>
                  <a:pt x="599085" y="362271"/>
                  <a:pt x="567403" y="443174"/>
                </a:cubicBezTo>
                <a:cubicBezTo>
                  <a:pt x="544395" y="501824"/>
                  <a:pt x="556370" y="545198"/>
                  <a:pt x="592390" y="589422"/>
                </a:cubicBezTo>
                <a:cubicBezTo>
                  <a:pt x="600876" y="599793"/>
                  <a:pt x="607288" y="611863"/>
                  <a:pt x="621054" y="622706"/>
                </a:cubicBezTo>
                <a:cubicBezTo>
                  <a:pt x="621054" y="610920"/>
                  <a:pt x="621149" y="599133"/>
                  <a:pt x="621054" y="587347"/>
                </a:cubicBezTo>
                <a:cubicBezTo>
                  <a:pt x="619734" y="488057"/>
                  <a:pt x="620017" y="388956"/>
                  <a:pt x="657358" y="294380"/>
                </a:cubicBezTo>
                <a:cubicBezTo>
                  <a:pt x="662166" y="282123"/>
                  <a:pt x="662354" y="262227"/>
                  <a:pt x="678196" y="263358"/>
                </a:cubicBezTo>
                <a:cubicBezTo>
                  <a:pt x="691585" y="264396"/>
                  <a:pt x="694603" y="283160"/>
                  <a:pt x="697903" y="296266"/>
                </a:cubicBezTo>
                <a:cubicBezTo>
                  <a:pt x="718741" y="379244"/>
                  <a:pt x="717704" y="460807"/>
                  <a:pt x="681119" y="539918"/>
                </a:cubicBezTo>
                <a:cubicBezTo>
                  <a:pt x="676687" y="549441"/>
                  <a:pt x="675084" y="560662"/>
                  <a:pt x="669144" y="569054"/>
                </a:cubicBezTo>
                <a:cubicBezTo>
                  <a:pt x="618603" y="640716"/>
                  <a:pt x="654623" y="698517"/>
                  <a:pt x="702806" y="761693"/>
                </a:cubicBezTo>
                <a:cubicBezTo>
                  <a:pt x="702617" y="710021"/>
                  <a:pt x="704786" y="664572"/>
                  <a:pt x="709595" y="619218"/>
                </a:cubicBezTo>
                <a:cubicBezTo>
                  <a:pt x="716667" y="552836"/>
                  <a:pt x="730151" y="488623"/>
                  <a:pt x="765133" y="430633"/>
                </a:cubicBezTo>
                <a:cubicBezTo>
                  <a:pt x="770885" y="421109"/>
                  <a:pt x="777109" y="406777"/>
                  <a:pt x="790215" y="409983"/>
                </a:cubicBezTo>
                <a:cubicBezTo>
                  <a:pt x="803039" y="413095"/>
                  <a:pt x="802945" y="429313"/>
                  <a:pt x="803604" y="439685"/>
                </a:cubicBezTo>
                <a:cubicBezTo>
                  <a:pt x="808602" y="517853"/>
                  <a:pt x="808319" y="595456"/>
                  <a:pt x="774563" y="668910"/>
                </a:cubicBezTo>
                <a:cubicBezTo>
                  <a:pt x="758345" y="704175"/>
                  <a:pt x="744201" y="740383"/>
                  <a:pt x="728265" y="775837"/>
                </a:cubicBezTo>
                <a:cubicBezTo>
                  <a:pt x="716007" y="803088"/>
                  <a:pt x="732509" y="825058"/>
                  <a:pt x="741372" y="847593"/>
                </a:cubicBezTo>
                <a:cubicBezTo>
                  <a:pt x="748915" y="866829"/>
                  <a:pt x="762022" y="883991"/>
                  <a:pt x="776731" y="909072"/>
                </a:cubicBezTo>
                <a:cubicBezTo>
                  <a:pt x="784935" y="867395"/>
                  <a:pt x="792573" y="832507"/>
                  <a:pt x="798513" y="797336"/>
                </a:cubicBezTo>
                <a:cubicBezTo>
                  <a:pt x="814259" y="704270"/>
                  <a:pt x="838964" y="614503"/>
                  <a:pt x="892145" y="534826"/>
                </a:cubicBezTo>
                <a:cubicBezTo>
                  <a:pt x="898368" y="525491"/>
                  <a:pt x="903366" y="510781"/>
                  <a:pt x="917227" y="514930"/>
                </a:cubicBezTo>
                <a:cubicBezTo>
                  <a:pt x="932125" y="519456"/>
                  <a:pt x="926184" y="535203"/>
                  <a:pt x="925147" y="545387"/>
                </a:cubicBezTo>
                <a:cubicBezTo>
                  <a:pt x="912795" y="662309"/>
                  <a:pt x="884697" y="775083"/>
                  <a:pt x="833212" y="881445"/>
                </a:cubicBezTo>
                <a:cubicBezTo>
                  <a:pt x="827272" y="893703"/>
                  <a:pt x="822840" y="906621"/>
                  <a:pt x="817748" y="919162"/>
                </a:cubicBezTo>
                <a:cubicBezTo>
                  <a:pt x="798702" y="919162"/>
                  <a:pt x="779655" y="919162"/>
                  <a:pt x="760608" y="919162"/>
                </a:cubicBezTo>
                <a:cubicBezTo>
                  <a:pt x="747878" y="864472"/>
                  <a:pt x="718648" y="827038"/>
                  <a:pt x="659432" y="817420"/>
                </a:cubicBezTo>
                <a:cubicBezTo>
                  <a:pt x="561273" y="801485"/>
                  <a:pt x="466887" y="772537"/>
                  <a:pt x="377875" y="727748"/>
                </a:cubicBezTo>
                <a:cubicBezTo>
                  <a:pt x="364674" y="721148"/>
                  <a:pt x="352132" y="713321"/>
                  <a:pt x="339309" y="705967"/>
                </a:cubicBezTo>
                <a:cubicBezTo>
                  <a:pt x="332142" y="701818"/>
                  <a:pt x="321959" y="698612"/>
                  <a:pt x="325259" y="688051"/>
                </a:cubicBezTo>
                <a:cubicBezTo>
                  <a:pt x="328183" y="678527"/>
                  <a:pt x="338177" y="678339"/>
                  <a:pt x="346664" y="678622"/>
                </a:cubicBezTo>
                <a:cubicBezTo>
                  <a:pt x="411631" y="680885"/>
                  <a:pt x="474336" y="693803"/>
                  <a:pt x="532514" y="723128"/>
                </a:cubicBezTo>
                <a:cubicBezTo>
                  <a:pt x="591635" y="753019"/>
                  <a:pt x="649720" y="784984"/>
                  <a:pt x="716761" y="820532"/>
                </a:cubicBezTo>
                <a:cubicBezTo>
                  <a:pt x="692340" y="777346"/>
                  <a:pt x="673670" y="740195"/>
                  <a:pt x="646796" y="708041"/>
                </a:cubicBezTo>
                <a:cubicBezTo>
                  <a:pt x="638970" y="698706"/>
                  <a:pt x="624356" y="705589"/>
                  <a:pt x="613323" y="702666"/>
                </a:cubicBezTo>
                <a:cubicBezTo>
                  <a:pt x="534023" y="681922"/>
                  <a:pt x="453497" y="665609"/>
                  <a:pt x="376744" y="635624"/>
                </a:cubicBezTo>
                <a:cubicBezTo>
                  <a:pt x="348362" y="624498"/>
                  <a:pt x="319602" y="614314"/>
                  <a:pt x="292635" y="599888"/>
                </a:cubicBezTo>
                <a:cubicBezTo>
                  <a:pt x="278396" y="592250"/>
                  <a:pt x="266138" y="582538"/>
                  <a:pt x="255766" y="570374"/>
                </a:cubicBezTo>
                <a:cubicBezTo>
                  <a:pt x="249543" y="563019"/>
                  <a:pt x="242942" y="555193"/>
                  <a:pt x="248034" y="544915"/>
                </a:cubicBezTo>
                <a:cubicBezTo>
                  <a:pt x="252843" y="535203"/>
                  <a:pt x="262932" y="538127"/>
                  <a:pt x="270759" y="538692"/>
                </a:cubicBezTo>
                <a:cubicBezTo>
                  <a:pt x="329220" y="542369"/>
                  <a:pt x="383910" y="562077"/>
                  <a:pt x="438410" y="581312"/>
                </a:cubicBezTo>
                <a:cubicBezTo>
                  <a:pt x="498098" y="602340"/>
                  <a:pt x="557218" y="625347"/>
                  <a:pt x="602290" y="673341"/>
                </a:cubicBezTo>
                <a:cubicBezTo>
                  <a:pt x="609079" y="680602"/>
                  <a:pt x="620206" y="683902"/>
                  <a:pt x="629258" y="688900"/>
                </a:cubicBezTo>
                <a:cubicBezTo>
                  <a:pt x="636990" y="679942"/>
                  <a:pt x="630861" y="674473"/>
                  <a:pt x="626900" y="668532"/>
                </a:cubicBezTo>
                <a:cubicBezTo>
                  <a:pt x="615869" y="651843"/>
                  <a:pt x="603894" y="635719"/>
                  <a:pt x="593993" y="618369"/>
                </a:cubicBezTo>
                <a:cubicBezTo>
                  <a:pt x="573532" y="582350"/>
                  <a:pt x="545338" y="562737"/>
                  <a:pt x="502435" y="555570"/>
                </a:cubicBezTo>
                <a:cubicBezTo>
                  <a:pt x="438410" y="544821"/>
                  <a:pt x="376272" y="523228"/>
                  <a:pt x="313096" y="508801"/>
                </a:cubicBezTo>
                <a:cubicBezTo>
                  <a:pt x="251901" y="494846"/>
                  <a:pt x="212675" y="447700"/>
                  <a:pt x="158362" y="425541"/>
                </a:cubicBezTo>
                <a:cubicBezTo>
                  <a:pt x="143181" y="419318"/>
                  <a:pt x="149970" y="409228"/>
                  <a:pt x="151950" y="399611"/>
                </a:cubicBezTo>
                <a:cubicBezTo>
                  <a:pt x="159966" y="390276"/>
                  <a:pt x="170526" y="390653"/>
                  <a:pt x="180898" y="393010"/>
                </a:cubicBezTo>
                <a:cubicBezTo>
                  <a:pt x="234645" y="405080"/>
                  <a:pt x="289900" y="411114"/>
                  <a:pt x="341949" y="430350"/>
                </a:cubicBezTo>
                <a:cubicBezTo>
                  <a:pt x="403145" y="460335"/>
                  <a:pt x="468207" y="482776"/>
                  <a:pt x="523934" y="523699"/>
                </a:cubicBezTo>
                <a:cubicBezTo>
                  <a:pt x="478108" y="474951"/>
                  <a:pt x="447557" y="404137"/>
                  <a:pt x="362976" y="413189"/>
                </a:cubicBezTo>
                <a:cubicBezTo>
                  <a:pt x="288392" y="394990"/>
                  <a:pt x="212297" y="383110"/>
                  <a:pt x="139787" y="356519"/>
                </a:cubicBezTo>
                <a:cubicBezTo>
                  <a:pt x="100561" y="342092"/>
                  <a:pt x="68879" y="315407"/>
                  <a:pt x="32764" y="295983"/>
                </a:cubicBezTo>
                <a:cubicBezTo>
                  <a:pt x="18338" y="288252"/>
                  <a:pt x="17018" y="274202"/>
                  <a:pt x="34368" y="264113"/>
                </a:cubicBezTo>
                <a:cubicBezTo>
                  <a:pt x="49360" y="255343"/>
                  <a:pt x="65201" y="248743"/>
                  <a:pt x="82551" y="252138"/>
                </a:cubicBezTo>
                <a:cubicBezTo>
                  <a:pt x="172412" y="270147"/>
                  <a:pt x="262743" y="287403"/>
                  <a:pt x="339969" y="341150"/>
                </a:cubicBezTo>
                <a:cubicBezTo>
                  <a:pt x="362694" y="356991"/>
                  <a:pt x="360430" y="340301"/>
                  <a:pt x="362694" y="327100"/>
                </a:cubicBezTo>
                <a:lnTo>
                  <a:pt x="366446" y="322770"/>
                </a:lnTo>
                <a:lnTo>
                  <a:pt x="348514" y="320971"/>
                </a:lnTo>
                <a:cubicBezTo>
                  <a:pt x="343057" y="318449"/>
                  <a:pt x="338413" y="314229"/>
                  <a:pt x="334594" y="308902"/>
                </a:cubicBezTo>
                <a:cubicBezTo>
                  <a:pt x="304704" y="267507"/>
                  <a:pt x="258217" y="248649"/>
                  <a:pt x="216728" y="224227"/>
                </a:cubicBezTo>
                <a:cubicBezTo>
                  <a:pt x="154212" y="187453"/>
                  <a:pt x="96223" y="147662"/>
                  <a:pt x="57092" y="84297"/>
                </a:cubicBezTo>
                <a:cubicBezTo>
                  <a:pt x="46908" y="67796"/>
                  <a:pt x="29181" y="56010"/>
                  <a:pt x="15792" y="41394"/>
                </a:cubicBezTo>
                <a:cubicBezTo>
                  <a:pt x="9097" y="34039"/>
                  <a:pt x="-2596" y="28288"/>
                  <a:pt x="517" y="15652"/>
                </a:cubicBezTo>
                <a:cubicBezTo>
                  <a:pt x="4194" y="660"/>
                  <a:pt x="17772" y="8203"/>
                  <a:pt x="26918" y="5469"/>
                </a:cubicBezTo>
                <a:cubicBezTo>
                  <a:pt x="30690" y="4243"/>
                  <a:pt x="34178" y="1792"/>
                  <a:pt x="3785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4" name="Google Shape;174;p52"/>
          <p:cNvSpPr txBox="1"/>
          <p:nvPr/>
        </p:nvSpPr>
        <p:spPr>
          <a:xfrm>
            <a:off x="68146" y="49654"/>
            <a:ext cx="12192000" cy="123788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800"/>
              <a:buFont typeface="Arial"/>
              <a:buNone/>
            </a:pPr>
            <a:r>
              <a:rPr lang="en-US" sz="4000" b="1" i="0" u="none" strike="noStrike" cap="none">
                <a:solidFill>
                  <a:schemeClr val="dk1"/>
                </a:solidFill>
                <a:latin typeface="Arial"/>
                <a:ea typeface="Arial"/>
                <a:cs typeface="Arial"/>
                <a:sym typeface="Arial"/>
              </a:rPr>
              <a:t>What are the other hidden costs of food waste?</a:t>
            </a:r>
            <a:endParaRPr sz="1100" b="0" i="0" u="none" strike="noStrike" cap="none">
              <a:solidFill>
                <a:srgbClr val="000000"/>
              </a:solidFill>
              <a:latin typeface="Arial"/>
              <a:ea typeface="Arial"/>
              <a:cs typeface="Arial"/>
              <a:sym typeface="Arial"/>
            </a:endParaRPr>
          </a:p>
        </p:txBody>
      </p:sp>
      <p:grpSp>
        <p:nvGrpSpPr>
          <p:cNvPr id="175" name="Google Shape;175;p52"/>
          <p:cNvGrpSpPr/>
          <p:nvPr/>
        </p:nvGrpSpPr>
        <p:grpSpPr>
          <a:xfrm>
            <a:off x="8239506" y="1483799"/>
            <a:ext cx="3063642" cy="1741675"/>
            <a:chOff x="177698" y="3391968"/>
            <a:chExt cx="2488599" cy="1741675"/>
          </a:xfrm>
        </p:grpSpPr>
        <p:sp>
          <p:nvSpPr>
            <p:cNvPr id="176" name="Google Shape;176;p52"/>
            <p:cNvSpPr txBox="1"/>
            <p:nvPr/>
          </p:nvSpPr>
          <p:spPr>
            <a:xfrm>
              <a:off x="249299" y="4210354"/>
              <a:ext cx="2416998"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Water used to prepare meals and used for front of house activities</a:t>
              </a:r>
              <a:endParaRPr sz="2000" b="0" i="0" u="none" strike="noStrike" cap="none">
                <a:solidFill>
                  <a:srgbClr val="3F3F3F"/>
                </a:solidFill>
                <a:latin typeface="Arial"/>
                <a:ea typeface="Arial"/>
                <a:cs typeface="Arial"/>
                <a:sym typeface="Arial"/>
              </a:endParaRPr>
            </a:p>
          </p:txBody>
        </p:sp>
        <p:sp>
          <p:nvSpPr>
            <p:cNvPr id="177" name="Google Shape;177;p52"/>
            <p:cNvSpPr txBox="1"/>
            <p:nvPr/>
          </p:nvSpPr>
          <p:spPr>
            <a:xfrm>
              <a:off x="177698" y="3391968"/>
              <a:ext cx="2452244"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Arial"/>
                  <a:ea typeface="Arial"/>
                  <a:cs typeface="Arial"/>
                  <a:sym typeface="Arial"/>
                </a:rPr>
                <a:t>Water</a:t>
              </a:r>
              <a:endParaRPr sz="3200" b="1" i="0" u="none" strike="noStrike" cap="none">
                <a:solidFill>
                  <a:schemeClr val="dk1"/>
                </a:solidFill>
                <a:latin typeface="Arial"/>
                <a:ea typeface="Arial"/>
                <a:cs typeface="Arial"/>
                <a:sym typeface="Arial"/>
              </a:endParaRPr>
            </a:p>
          </p:txBody>
        </p:sp>
      </p:grpSp>
      <p:grpSp>
        <p:nvGrpSpPr>
          <p:cNvPr id="178" name="Google Shape;178;p52"/>
          <p:cNvGrpSpPr/>
          <p:nvPr/>
        </p:nvGrpSpPr>
        <p:grpSpPr>
          <a:xfrm>
            <a:off x="7847573" y="3637336"/>
            <a:ext cx="4248011" cy="1787267"/>
            <a:chOff x="308327" y="3614295"/>
            <a:chExt cx="4339052" cy="1787267"/>
          </a:xfrm>
        </p:grpSpPr>
        <p:sp>
          <p:nvSpPr>
            <p:cNvPr id="179" name="Google Shape;179;p52"/>
            <p:cNvSpPr txBox="1"/>
            <p:nvPr/>
          </p:nvSpPr>
          <p:spPr>
            <a:xfrm>
              <a:off x="896628" y="4478273"/>
              <a:ext cx="306408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The excess waste management required to dispose of the food waste</a:t>
              </a:r>
              <a:endParaRPr sz="2000" b="0" i="0" u="none" strike="noStrike" cap="none">
                <a:solidFill>
                  <a:srgbClr val="3F3F3F"/>
                </a:solidFill>
                <a:latin typeface="Arial"/>
                <a:ea typeface="Arial"/>
                <a:cs typeface="Arial"/>
                <a:sym typeface="Arial"/>
              </a:endParaRPr>
            </a:p>
          </p:txBody>
        </p:sp>
        <p:sp>
          <p:nvSpPr>
            <p:cNvPr id="180" name="Google Shape;180;p52"/>
            <p:cNvSpPr txBox="1"/>
            <p:nvPr/>
          </p:nvSpPr>
          <p:spPr>
            <a:xfrm>
              <a:off x="308327" y="3614295"/>
              <a:ext cx="4339052"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Arial"/>
                  <a:ea typeface="Arial"/>
                  <a:cs typeface="Arial"/>
                  <a:sym typeface="Arial"/>
                </a:rPr>
                <a:t>Waste disposal</a:t>
              </a:r>
              <a:endParaRPr sz="3200" b="1" i="0" u="none" strike="noStrike" cap="none">
                <a:solidFill>
                  <a:schemeClr val="dk1"/>
                </a:solidFill>
                <a:latin typeface="Arial"/>
                <a:ea typeface="Arial"/>
                <a:cs typeface="Arial"/>
                <a:sym typeface="Arial"/>
              </a:endParaRPr>
            </a:p>
          </p:txBody>
        </p:sp>
      </p:grpSp>
      <p:grpSp>
        <p:nvGrpSpPr>
          <p:cNvPr id="181" name="Google Shape;181;p52"/>
          <p:cNvGrpSpPr/>
          <p:nvPr/>
        </p:nvGrpSpPr>
        <p:grpSpPr>
          <a:xfrm>
            <a:off x="788534" y="3637337"/>
            <a:ext cx="3121175" cy="1737828"/>
            <a:chOff x="170262" y="3284461"/>
            <a:chExt cx="3184886" cy="1737828"/>
          </a:xfrm>
        </p:grpSpPr>
        <p:sp>
          <p:nvSpPr>
            <p:cNvPr id="182" name="Google Shape;182;p52"/>
            <p:cNvSpPr txBox="1"/>
            <p:nvPr/>
          </p:nvSpPr>
          <p:spPr>
            <a:xfrm>
              <a:off x="291068" y="4099000"/>
              <a:ext cx="306408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The transport costs of collecting and delivering products</a:t>
              </a:r>
              <a:endParaRPr sz="2000" b="0" i="0" u="none" strike="noStrike" cap="none">
                <a:solidFill>
                  <a:srgbClr val="3F3F3F"/>
                </a:solidFill>
                <a:latin typeface="Arial"/>
                <a:ea typeface="Arial"/>
                <a:cs typeface="Arial"/>
                <a:sym typeface="Arial"/>
              </a:endParaRPr>
            </a:p>
          </p:txBody>
        </p:sp>
        <p:sp>
          <p:nvSpPr>
            <p:cNvPr id="183" name="Google Shape;183;p52"/>
            <p:cNvSpPr txBox="1"/>
            <p:nvPr/>
          </p:nvSpPr>
          <p:spPr>
            <a:xfrm>
              <a:off x="170262" y="3284461"/>
              <a:ext cx="3108761"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Arial"/>
                  <a:ea typeface="Arial"/>
                  <a:cs typeface="Arial"/>
                  <a:sym typeface="Arial"/>
                </a:rPr>
                <a:t>Transport</a:t>
              </a:r>
              <a:endParaRPr sz="3200" b="1" i="0" u="none" strike="noStrike" cap="none">
                <a:solidFill>
                  <a:schemeClr val="dk1"/>
                </a:solidFill>
                <a:latin typeface="Arial"/>
                <a:ea typeface="Arial"/>
                <a:cs typeface="Arial"/>
                <a:sym typeface="Arial"/>
              </a:endParaRPr>
            </a:p>
          </p:txBody>
        </p:sp>
      </p:grpSp>
      <p:grpSp>
        <p:nvGrpSpPr>
          <p:cNvPr id="184" name="Google Shape;184;p52"/>
          <p:cNvGrpSpPr/>
          <p:nvPr/>
        </p:nvGrpSpPr>
        <p:grpSpPr>
          <a:xfrm>
            <a:off x="888736" y="1498031"/>
            <a:ext cx="3037876" cy="1490763"/>
            <a:chOff x="482200" y="3291926"/>
            <a:chExt cx="2454456" cy="1490763"/>
          </a:xfrm>
        </p:grpSpPr>
        <p:sp>
          <p:nvSpPr>
            <p:cNvPr id="185" name="Google Shape;185;p52"/>
            <p:cNvSpPr txBox="1"/>
            <p:nvPr/>
          </p:nvSpPr>
          <p:spPr>
            <a:xfrm>
              <a:off x="519658" y="4136399"/>
              <a:ext cx="241699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Energy used to store produce and prepare meals</a:t>
              </a:r>
              <a:endParaRPr sz="2000" b="0" i="0" u="none" strike="noStrike" cap="none">
                <a:solidFill>
                  <a:srgbClr val="3F3F3F"/>
                </a:solidFill>
                <a:latin typeface="Arial"/>
                <a:ea typeface="Arial"/>
                <a:cs typeface="Arial"/>
                <a:sym typeface="Arial"/>
              </a:endParaRPr>
            </a:p>
          </p:txBody>
        </p:sp>
        <p:sp>
          <p:nvSpPr>
            <p:cNvPr id="186" name="Google Shape;186;p52"/>
            <p:cNvSpPr txBox="1"/>
            <p:nvPr/>
          </p:nvSpPr>
          <p:spPr>
            <a:xfrm>
              <a:off x="482200" y="3291926"/>
              <a:ext cx="2452244"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Arial"/>
                  <a:ea typeface="Arial"/>
                  <a:cs typeface="Arial"/>
                  <a:sym typeface="Arial"/>
                </a:rPr>
                <a:t>Energy</a:t>
              </a:r>
              <a:endParaRPr sz="3200" b="1" i="0" u="none" strike="noStrike" cap="none">
                <a:solidFill>
                  <a:schemeClr val="dk1"/>
                </a:solidFill>
                <a:latin typeface="Arial"/>
                <a:ea typeface="Arial"/>
                <a:cs typeface="Arial"/>
                <a:sym typeface="Arial"/>
              </a:endParaRPr>
            </a:p>
          </p:txBody>
        </p:sp>
      </p:grpSp>
      <p:sp>
        <p:nvSpPr>
          <p:cNvPr id="187" name="Google Shape;187;p52"/>
          <p:cNvSpPr/>
          <p:nvPr/>
        </p:nvSpPr>
        <p:spPr>
          <a:xfrm>
            <a:off x="5694174" y="2562765"/>
            <a:ext cx="317209" cy="316282"/>
          </a:xfrm>
          <a:custGeom>
            <a:avLst/>
            <a:gdLst/>
            <a:ahLst/>
            <a:cxnLst/>
            <a:rect l="l" t="t" r="r" b="b"/>
            <a:pathLst>
              <a:path w="3240000" h="3230531" extrusionOk="0">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8" name="Google Shape;188;p52"/>
          <p:cNvSpPr/>
          <p:nvPr/>
        </p:nvSpPr>
        <p:spPr>
          <a:xfrm>
            <a:off x="4995450" y="3107361"/>
            <a:ext cx="318434" cy="318434"/>
          </a:xfrm>
          <a:custGeom>
            <a:avLst/>
            <a:gdLst/>
            <a:ahLst/>
            <a:cxnLst/>
            <a:rect l="l" t="t" r="r" b="b"/>
            <a:pathLst>
              <a:path w="3240000" h="3240000" extrusionOk="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9" name="Google Shape;189;p52"/>
          <p:cNvSpPr/>
          <p:nvPr/>
        </p:nvSpPr>
        <p:spPr>
          <a:xfrm>
            <a:off x="6384508" y="3097310"/>
            <a:ext cx="351990" cy="353588"/>
          </a:xfrm>
          <a:custGeom>
            <a:avLst/>
            <a:gdLst/>
            <a:ahLst/>
            <a:cxnLst/>
            <a:rect l="l" t="t" r="r" b="b"/>
            <a:pathLst>
              <a:path w="371900" h="373588" extrusionOk="0">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0" name="Google Shape;190;p52"/>
          <p:cNvSpPr/>
          <p:nvPr/>
        </p:nvSpPr>
        <p:spPr>
          <a:xfrm rot="-5400000">
            <a:off x="6128707" y="3918756"/>
            <a:ext cx="340647" cy="406141"/>
          </a:xfrm>
          <a:custGeom>
            <a:avLst/>
            <a:gdLst/>
            <a:ahLst/>
            <a:cxnLst/>
            <a:rect l="l" t="t" r="r" b="b"/>
            <a:pathLst>
              <a:path w="2708011" h="3228660" extrusionOk="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1" name="Google Shape;191;p52"/>
          <p:cNvSpPr/>
          <p:nvPr/>
        </p:nvSpPr>
        <p:spPr>
          <a:xfrm>
            <a:off x="5182550" y="3941461"/>
            <a:ext cx="407618" cy="407618"/>
          </a:xfrm>
          <a:custGeom>
            <a:avLst/>
            <a:gdLst/>
            <a:ahLst/>
            <a:cxnLst/>
            <a:rect l="l" t="t" r="r" b="b"/>
            <a:pathLst>
              <a:path w="3240000" h="3240000" extrusionOk="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92" name="Google Shape;192;p52"/>
          <p:cNvGrpSpPr/>
          <p:nvPr/>
        </p:nvGrpSpPr>
        <p:grpSpPr>
          <a:xfrm>
            <a:off x="4551721" y="1881486"/>
            <a:ext cx="3098714" cy="3567668"/>
            <a:chOff x="3618140" y="89170"/>
            <a:chExt cx="5385408" cy="6573539"/>
          </a:xfrm>
        </p:grpSpPr>
        <p:grpSp>
          <p:nvGrpSpPr>
            <p:cNvPr id="193" name="Google Shape;193;p52"/>
            <p:cNvGrpSpPr/>
            <p:nvPr/>
          </p:nvGrpSpPr>
          <p:grpSpPr>
            <a:xfrm>
              <a:off x="6435137" y="3458617"/>
              <a:ext cx="2568411" cy="3176464"/>
              <a:chOff x="6435137" y="3413352"/>
              <a:chExt cx="2568411" cy="3176464"/>
            </a:xfrm>
          </p:grpSpPr>
          <p:sp>
            <p:nvSpPr>
              <p:cNvPr id="194" name="Google Shape;194;p52"/>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5" name="Google Shape;195;p52"/>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6" name="Google Shape;196;p52"/>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197" name="Google Shape;197;p52"/>
            <p:cNvGrpSpPr/>
            <p:nvPr/>
          </p:nvGrpSpPr>
          <p:grpSpPr>
            <a:xfrm>
              <a:off x="3618140" y="3486245"/>
              <a:ext cx="2568411" cy="3176464"/>
              <a:chOff x="3618140" y="3440980"/>
              <a:chExt cx="2568411" cy="3176464"/>
            </a:xfrm>
          </p:grpSpPr>
          <p:sp>
            <p:nvSpPr>
              <p:cNvPr id="198" name="Google Shape;198;p52"/>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9" name="Google Shape;199;p52"/>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0" name="Google Shape;200;p52"/>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01" name="Google Shape;201;p52"/>
            <p:cNvGrpSpPr/>
            <p:nvPr/>
          </p:nvGrpSpPr>
          <p:grpSpPr>
            <a:xfrm>
              <a:off x="4056136" y="89170"/>
              <a:ext cx="4439320" cy="4434279"/>
              <a:chOff x="4056136" y="43905"/>
              <a:chExt cx="4439320" cy="4434279"/>
            </a:xfrm>
          </p:grpSpPr>
          <p:sp>
            <p:nvSpPr>
              <p:cNvPr id="202" name="Google Shape;202;p52"/>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3" name="Google Shape;203;p52"/>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4" name="Google Shape;204;p52"/>
              <p:cNvSpPr/>
              <p:nvPr/>
            </p:nvSpPr>
            <p:spPr>
              <a:xfrm>
                <a:off x="4551308" y="576748"/>
                <a:ext cx="3613089" cy="3894380"/>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5" name="Google Shape;205;p52"/>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Tree>
    <p:extLst>
      <p:ext uri="{BB962C8B-B14F-4D97-AF65-F5344CB8AC3E}">
        <p14:creationId xmlns:p14="http://schemas.microsoft.com/office/powerpoint/2010/main" val="2736526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3F4FF-8EFD-C712-3A33-03A81A8C184F}"/>
              </a:ext>
            </a:extLst>
          </p:cNvPr>
          <p:cNvSpPr>
            <a:spLocks noGrp="1"/>
          </p:cNvSpPr>
          <p:nvPr>
            <p:ph type="title"/>
          </p:nvPr>
        </p:nvSpPr>
        <p:spPr/>
        <p:txBody>
          <a:bodyPr/>
          <a:lstStyle/>
          <a:p>
            <a:r>
              <a:rPr lang="en-GB" dirty="0"/>
              <a:t>5 Steps to calculate food waste – a video</a:t>
            </a:r>
          </a:p>
        </p:txBody>
      </p:sp>
      <p:pic>
        <p:nvPicPr>
          <p:cNvPr id="6" name="Online Media 5" title="Calculate Food Cost | 5 Steps to Reduce Costs for Restaurant Management">
            <a:hlinkClick r:id="" action="ppaction://media"/>
            <a:extLst>
              <a:ext uri="{FF2B5EF4-FFF2-40B4-BE49-F238E27FC236}">
                <a16:creationId xmlns:a16="http://schemas.microsoft.com/office/drawing/2014/main" id="{CAD773ED-6640-487A-D2D0-B3CD39E23103}"/>
              </a:ext>
            </a:extLst>
          </p:cNvPr>
          <p:cNvPicPr>
            <a:picLocks noRot="1" noChangeAspect="1"/>
          </p:cNvPicPr>
          <p:nvPr>
            <a:videoFile r:link="rId1"/>
          </p:nvPr>
        </p:nvPicPr>
        <p:blipFill>
          <a:blip r:embed="rId3"/>
          <a:stretch>
            <a:fillRect/>
          </a:stretch>
        </p:blipFill>
        <p:spPr>
          <a:xfrm>
            <a:off x="1951001" y="1087076"/>
            <a:ext cx="7483753" cy="4228320"/>
          </a:xfrm>
          <a:prstGeom prst="rect">
            <a:avLst/>
          </a:prstGeom>
        </p:spPr>
      </p:pic>
    </p:spTree>
    <p:extLst>
      <p:ext uri="{BB962C8B-B14F-4D97-AF65-F5344CB8AC3E}">
        <p14:creationId xmlns:p14="http://schemas.microsoft.com/office/powerpoint/2010/main" val="111191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53"/>
          <p:cNvSpPr txBox="1"/>
          <p:nvPr/>
        </p:nvSpPr>
        <p:spPr>
          <a:xfrm>
            <a:off x="4630286" y="369660"/>
            <a:ext cx="2931427"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a:solidFill>
                  <a:schemeClr val="dk1"/>
                </a:solidFill>
                <a:latin typeface="Calibri"/>
                <a:ea typeface="Calibri"/>
                <a:cs typeface="Calibri"/>
                <a:sym typeface="Calibri"/>
              </a:rPr>
              <a:t>Discussion</a:t>
            </a:r>
            <a:endParaRPr sz="4400" b="1" i="0" u="none" strike="noStrike" cap="none">
              <a:solidFill>
                <a:schemeClr val="dk1"/>
              </a:solidFill>
              <a:latin typeface="Calibri"/>
              <a:ea typeface="Calibri"/>
              <a:cs typeface="Calibri"/>
              <a:sym typeface="Calibri"/>
            </a:endParaRPr>
          </a:p>
        </p:txBody>
      </p:sp>
      <p:sp>
        <p:nvSpPr>
          <p:cNvPr id="223" name="Google Shape;223;p53"/>
          <p:cNvSpPr/>
          <p:nvPr/>
        </p:nvSpPr>
        <p:spPr>
          <a:xfrm>
            <a:off x="1520919" y="1186661"/>
            <a:ext cx="8773037" cy="1715134"/>
          </a:xfrm>
          <a:prstGeom prst="roundRect">
            <a:avLst>
              <a:gd name="adj" fmla="val 3407"/>
            </a:avLst>
          </a:prstGeom>
          <a:solidFill>
            <a:srgbClr val="FFFFFF">
              <a:alpha val="88627"/>
            </a:srgb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3F3F3F"/>
                </a:solidFill>
                <a:latin typeface="Arial"/>
                <a:ea typeface="Arial"/>
                <a:cs typeface="Arial"/>
                <a:sym typeface="Arial"/>
              </a:rPr>
              <a:t>Beginning Inventory + Food Purchases – End Inventory = Cost of Goods (COGs)</a:t>
            </a:r>
            <a:endParaRPr sz="1400" b="1" i="0" u="none" strike="noStrike" cap="none">
              <a:solidFill>
                <a:srgbClr val="3F3F3F"/>
              </a:solidFill>
              <a:latin typeface="Arial"/>
              <a:ea typeface="Arial"/>
              <a:cs typeface="Arial"/>
              <a:sym typeface="Arial"/>
            </a:endParaRPr>
          </a:p>
          <a:p>
            <a:pPr marL="22860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3F3F3F"/>
              </a:solidFill>
              <a:latin typeface="Arial"/>
              <a:ea typeface="Arial"/>
              <a:cs typeface="Arial"/>
              <a:sym typeface="Arial"/>
            </a:endParaRPr>
          </a:p>
          <a:p>
            <a:pPr marL="22860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3F3F3F"/>
                </a:solidFill>
                <a:latin typeface="Arial"/>
                <a:ea typeface="Arial"/>
                <a:cs typeface="Arial"/>
                <a:sym typeface="Arial"/>
              </a:rPr>
              <a:t>COGs/Food Sales = Food Cost</a:t>
            </a:r>
            <a:endParaRPr sz="1400" b="1" i="0" u="none" strike="noStrike" cap="none">
              <a:solidFill>
                <a:srgbClr val="3F3F3F"/>
              </a:solidFill>
              <a:latin typeface="Arial"/>
              <a:ea typeface="Arial"/>
              <a:cs typeface="Arial"/>
              <a:sym typeface="Arial"/>
            </a:endParaRPr>
          </a:p>
        </p:txBody>
      </p:sp>
      <p:sp>
        <p:nvSpPr>
          <p:cNvPr id="225" name="Google Shape;225;p53"/>
          <p:cNvSpPr txBox="1"/>
          <p:nvPr/>
        </p:nvSpPr>
        <p:spPr>
          <a:xfrm>
            <a:off x="1440712" y="3015430"/>
            <a:ext cx="8933450" cy="3108503"/>
          </a:xfrm>
          <a:prstGeom prst="rect">
            <a:avLst/>
          </a:prstGeom>
          <a:noFill/>
          <a:ln>
            <a:noFill/>
          </a:ln>
        </p:spPr>
        <p:txBody>
          <a:bodyPr spcFirstLastPara="1" wrap="square" lIns="91425" tIns="45700" rIns="91425" bIns="45700" anchor="t" anchorCtr="0">
            <a:spAutoFit/>
          </a:bodyPr>
          <a:lstStyle/>
          <a:p>
            <a:pPr marL="2286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accent1"/>
                </a:solidFill>
                <a:latin typeface="Arial"/>
                <a:ea typeface="Arial"/>
                <a:cs typeface="Arial"/>
                <a:sym typeface="Arial"/>
              </a:rPr>
              <a:t>From the video, four elements need to be calculated. Which roles in the business may oversee collecting the data in order to carry out the calculations? E.g.</a:t>
            </a:r>
            <a:endParaRPr sz="1600" b="0" i="0" u="none" strike="noStrike" cap="none" dirty="0">
              <a:solidFill>
                <a:schemeClr val="accent1"/>
              </a:solidFill>
              <a:latin typeface="Arial"/>
              <a:ea typeface="Arial"/>
              <a:cs typeface="Arial"/>
              <a:sym typeface="Arial"/>
            </a:endParaRPr>
          </a:p>
          <a:p>
            <a:pPr marL="2286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accent1"/>
                </a:solidFill>
                <a:latin typeface="Arial"/>
                <a:ea typeface="Arial"/>
                <a:cs typeface="Arial"/>
                <a:sym typeface="Arial"/>
              </a:rPr>
              <a:t>chefs, wait staff, managers, waste champion?</a:t>
            </a:r>
            <a:endParaRPr sz="1600" b="0" i="0" u="none" strike="noStrike" cap="none" dirty="0">
              <a:solidFill>
                <a:schemeClr val="accent1"/>
              </a:solidFill>
              <a:latin typeface="Arial"/>
              <a:ea typeface="Arial"/>
              <a:cs typeface="Arial"/>
              <a:sym typeface="Arial"/>
            </a:endParaRPr>
          </a:p>
          <a:p>
            <a:pPr marL="571500" marR="0" lvl="0" indent="-234315" algn="ctr" rtl="0">
              <a:lnSpc>
                <a:spcPct val="100000"/>
              </a:lnSpc>
              <a:spcBef>
                <a:spcPts val="0"/>
              </a:spcBef>
              <a:spcAft>
                <a:spcPts val="0"/>
              </a:spcAft>
              <a:buClr>
                <a:schemeClr val="dk1"/>
              </a:buClr>
              <a:buSzPts val="1708"/>
              <a:buFont typeface="Arial"/>
              <a:buNone/>
            </a:pPr>
            <a:endParaRPr sz="1600" b="0" i="0" u="none" strike="noStrike" cap="none" dirty="0">
              <a:solidFill>
                <a:schemeClr val="accent1"/>
              </a:solidFill>
              <a:latin typeface="Arial"/>
              <a:ea typeface="Arial"/>
              <a:cs typeface="Arial"/>
              <a:sym typeface="Arial"/>
            </a:endParaRPr>
          </a:p>
          <a:p>
            <a:pPr marL="571500" marR="0" lvl="0" indent="-342900" algn="ctr" rtl="0">
              <a:lnSpc>
                <a:spcPct val="100000"/>
              </a:lnSpc>
              <a:spcBef>
                <a:spcPts val="0"/>
              </a:spcBef>
              <a:spcAft>
                <a:spcPts val="0"/>
              </a:spcAft>
              <a:buClr>
                <a:schemeClr val="dk1"/>
              </a:buClr>
              <a:buSzPts val="1952"/>
              <a:buFont typeface="Arial"/>
              <a:buChar char="•"/>
            </a:pPr>
            <a:r>
              <a:rPr lang="en-US" sz="1800" b="0" i="0" u="none" strike="noStrike" cap="none" dirty="0">
                <a:solidFill>
                  <a:schemeClr val="accent1"/>
                </a:solidFill>
                <a:latin typeface="Arial"/>
                <a:ea typeface="Arial"/>
                <a:cs typeface="Arial"/>
                <a:sym typeface="Arial"/>
              </a:rPr>
              <a:t>Beginning Inventory </a:t>
            </a:r>
            <a:endParaRPr sz="1600" b="0" i="0" u="none" strike="noStrike" cap="none" dirty="0">
              <a:solidFill>
                <a:schemeClr val="accent1"/>
              </a:solidFill>
              <a:latin typeface="Arial"/>
              <a:ea typeface="Arial"/>
              <a:cs typeface="Arial"/>
              <a:sym typeface="Arial"/>
            </a:endParaRPr>
          </a:p>
          <a:p>
            <a:pPr marL="571500" marR="0" lvl="0" indent="-342900" algn="ctr" rtl="0">
              <a:lnSpc>
                <a:spcPct val="100000"/>
              </a:lnSpc>
              <a:spcBef>
                <a:spcPts val="0"/>
              </a:spcBef>
              <a:spcAft>
                <a:spcPts val="0"/>
              </a:spcAft>
              <a:buClr>
                <a:schemeClr val="dk1"/>
              </a:buClr>
              <a:buSzPts val="1952"/>
              <a:buFont typeface="Arial"/>
              <a:buChar char="•"/>
            </a:pPr>
            <a:r>
              <a:rPr lang="en-US" sz="1800" b="0" i="0" u="none" strike="noStrike" cap="none" dirty="0">
                <a:solidFill>
                  <a:schemeClr val="accent1"/>
                </a:solidFill>
                <a:latin typeface="Arial"/>
                <a:ea typeface="Arial"/>
                <a:cs typeface="Arial"/>
                <a:sym typeface="Arial"/>
              </a:rPr>
              <a:t>Food Purchases </a:t>
            </a:r>
            <a:endParaRPr sz="1600" b="0" i="0" u="none" strike="noStrike" cap="none" dirty="0">
              <a:solidFill>
                <a:schemeClr val="accent1"/>
              </a:solidFill>
              <a:latin typeface="Arial"/>
              <a:ea typeface="Arial"/>
              <a:cs typeface="Arial"/>
              <a:sym typeface="Arial"/>
            </a:endParaRPr>
          </a:p>
          <a:p>
            <a:pPr marL="571500" marR="0" lvl="0" indent="-342900" algn="ctr" rtl="0">
              <a:lnSpc>
                <a:spcPct val="100000"/>
              </a:lnSpc>
              <a:spcBef>
                <a:spcPts val="0"/>
              </a:spcBef>
              <a:spcAft>
                <a:spcPts val="0"/>
              </a:spcAft>
              <a:buClr>
                <a:schemeClr val="dk1"/>
              </a:buClr>
              <a:buSzPts val="1952"/>
              <a:buFont typeface="Arial"/>
              <a:buChar char="•"/>
            </a:pPr>
            <a:r>
              <a:rPr lang="en-US" sz="1800" b="0" i="0" u="none" strike="noStrike" cap="none" dirty="0">
                <a:solidFill>
                  <a:schemeClr val="accent1"/>
                </a:solidFill>
                <a:latin typeface="Arial"/>
                <a:ea typeface="Arial"/>
                <a:cs typeface="Arial"/>
                <a:sym typeface="Arial"/>
              </a:rPr>
              <a:t>End Inventory </a:t>
            </a:r>
            <a:endParaRPr sz="1600" b="0" i="0" u="none" strike="noStrike" cap="none" dirty="0">
              <a:solidFill>
                <a:schemeClr val="accent1"/>
              </a:solidFill>
              <a:latin typeface="Arial"/>
              <a:ea typeface="Arial"/>
              <a:cs typeface="Arial"/>
              <a:sym typeface="Arial"/>
            </a:endParaRPr>
          </a:p>
          <a:p>
            <a:pPr marL="571500" marR="0" lvl="0" indent="-342900" algn="ctr" rtl="0">
              <a:lnSpc>
                <a:spcPct val="100000"/>
              </a:lnSpc>
              <a:spcBef>
                <a:spcPts val="0"/>
              </a:spcBef>
              <a:spcAft>
                <a:spcPts val="0"/>
              </a:spcAft>
              <a:buClr>
                <a:schemeClr val="dk1"/>
              </a:buClr>
              <a:buSzPts val="1952"/>
              <a:buFont typeface="Arial"/>
              <a:buChar char="•"/>
            </a:pPr>
            <a:r>
              <a:rPr lang="en-US" sz="1800" b="0" i="0" u="none" strike="noStrike" cap="none" dirty="0">
                <a:solidFill>
                  <a:schemeClr val="accent1"/>
                </a:solidFill>
                <a:latin typeface="Arial"/>
                <a:ea typeface="Arial"/>
                <a:cs typeface="Arial"/>
                <a:sym typeface="Arial"/>
              </a:rPr>
              <a:t>Food Sales</a:t>
            </a:r>
            <a:endParaRPr sz="1600" b="0" i="0" u="none" strike="noStrike" cap="none" dirty="0">
              <a:solidFill>
                <a:schemeClr val="accent1"/>
              </a:solidFill>
              <a:latin typeface="Arial"/>
              <a:ea typeface="Arial"/>
              <a:cs typeface="Arial"/>
              <a:sym typeface="Arial"/>
            </a:endParaRPr>
          </a:p>
          <a:p>
            <a:pPr marL="571500" marR="0" lvl="0" indent="-218440" algn="ctr" rtl="0">
              <a:lnSpc>
                <a:spcPct val="100000"/>
              </a:lnSpc>
              <a:spcBef>
                <a:spcPts val="0"/>
              </a:spcBef>
              <a:spcAft>
                <a:spcPts val="0"/>
              </a:spcAft>
              <a:buClr>
                <a:schemeClr val="dk1"/>
              </a:buClr>
              <a:buSzPts val="1952"/>
              <a:buFont typeface="Arial"/>
              <a:buNone/>
            </a:pPr>
            <a:endParaRPr sz="1800" b="0" i="0" u="none" strike="noStrike" cap="none" dirty="0">
              <a:solidFill>
                <a:schemeClr val="accen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accent1"/>
                </a:solidFill>
                <a:latin typeface="Arial"/>
                <a:ea typeface="Arial"/>
                <a:cs typeface="Arial"/>
                <a:sym typeface="Arial"/>
              </a:rPr>
              <a:t>Think about your own workplace, plan an efficient way of collecting this data and who would carry out each role.</a:t>
            </a:r>
            <a:endParaRPr sz="1600" b="0" i="0" u="none" strike="noStrike" cap="none" dirty="0">
              <a:solidFill>
                <a:schemeClr val="accent1"/>
              </a:solidFill>
              <a:latin typeface="Arial"/>
              <a:ea typeface="Arial"/>
              <a:cs typeface="Arial"/>
              <a:sym typeface="Arial"/>
            </a:endParaRPr>
          </a:p>
        </p:txBody>
      </p:sp>
    </p:spTree>
    <p:extLst>
      <p:ext uri="{BB962C8B-B14F-4D97-AF65-F5344CB8AC3E}">
        <p14:creationId xmlns:p14="http://schemas.microsoft.com/office/powerpoint/2010/main" val="3252493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07070-639E-6DCB-3845-2C9849207C26}"/>
              </a:ext>
            </a:extLst>
          </p:cNvPr>
          <p:cNvSpPr>
            <a:spLocks noGrp="1"/>
          </p:cNvSpPr>
          <p:nvPr>
            <p:ph type="title"/>
          </p:nvPr>
        </p:nvSpPr>
        <p:spPr/>
        <p:txBody>
          <a:bodyPr/>
          <a:lstStyle/>
          <a:p>
            <a:r>
              <a:rPr lang="en-GB" b="1" dirty="0">
                <a:latin typeface="+mn-lt"/>
              </a:rPr>
              <a:t>Unit 2.1 – Staff and the Business</a:t>
            </a:r>
          </a:p>
        </p:txBody>
      </p:sp>
      <p:sp>
        <p:nvSpPr>
          <p:cNvPr id="3" name="Content Placeholder 2">
            <a:extLst>
              <a:ext uri="{FF2B5EF4-FFF2-40B4-BE49-F238E27FC236}">
                <a16:creationId xmlns:a16="http://schemas.microsoft.com/office/drawing/2014/main" id="{7C4622BD-777E-A554-7287-285089C8DA89}"/>
              </a:ext>
            </a:extLst>
          </p:cNvPr>
          <p:cNvSpPr>
            <a:spLocks noGrp="1"/>
          </p:cNvSpPr>
          <p:nvPr>
            <p:ph idx="1"/>
          </p:nvPr>
        </p:nvSpPr>
        <p:spPr>
          <a:xfrm>
            <a:off x="695325" y="873125"/>
            <a:ext cx="6828340" cy="5184775"/>
          </a:xfrm>
        </p:spPr>
        <p:txBody>
          <a:bodyPr/>
          <a:lstStyle/>
          <a:p>
            <a:r>
              <a:rPr lang="en-US" dirty="0"/>
              <a:t>88 billion </a:t>
            </a:r>
            <a:r>
              <a:rPr lang="en-US" dirty="0" err="1"/>
              <a:t>tonnes</a:t>
            </a:r>
            <a:r>
              <a:rPr lang="en-US" dirty="0"/>
              <a:t> of food is wasted per year in EU</a:t>
            </a:r>
          </a:p>
          <a:p>
            <a:r>
              <a:rPr lang="en-US" dirty="0"/>
              <a:t>All staff in the business are responsible and have a role to play in reducing food waste </a:t>
            </a:r>
          </a:p>
          <a:p>
            <a:r>
              <a:rPr lang="en-US" dirty="0"/>
              <a:t>Understanding Who, What, When, Where is vital in reducing food waste and appointing a ‘food waste champion’ role could be helpful in making these decisions</a:t>
            </a:r>
          </a:p>
          <a:p>
            <a:r>
              <a:rPr lang="en-US" dirty="0"/>
              <a:t>Target, measure and act are 3 steps that are vital it a hospitality business in understanding their food waste and implementing change. </a:t>
            </a:r>
          </a:p>
          <a:p>
            <a:endParaRPr lang="en-US" dirty="0"/>
          </a:p>
          <a:p>
            <a:endParaRPr lang="en-GB" dirty="0"/>
          </a:p>
        </p:txBody>
      </p:sp>
      <p:pic>
        <p:nvPicPr>
          <p:cNvPr id="4" name="Google Shape;116;p8" descr="A group of people eating food&#10;&#10;Description automatically generated with low confidence">
            <a:extLst>
              <a:ext uri="{FF2B5EF4-FFF2-40B4-BE49-F238E27FC236}">
                <a16:creationId xmlns:a16="http://schemas.microsoft.com/office/drawing/2014/main" id="{3BDFEC09-6E2B-0015-3D9C-750583FD98B2}"/>
              </a:ext>
            </a:extLst>
          </p:cNvPr>
          <p:cNvPicPr preferRelativeResize="0"/>
          <p:nvPr/>
        </p:nvPicPr>
        <p:blipFill rotWithShape="1">
          <a:blip r:embed="rId2">
            <a:alphaModFix/>
          </a:blip>
          <a:srcRect/>
          <a:stretch/>
        </p:blipFill>
        <p:spPr>
          <a:xfrm>
            <a:off x="7692404" y="1946006"/>
            <a:ext cx="4499596" cy="2892208"/>
          </a:xfrm>
          <a:prstGeom prst="rect">
            <a:avLst/>
          </a:prstGeom>
          <a:noFill/>
          <a:ln>
            <a:noFill/>
          </a:ln>
        </p:spPr>
      </p:pic>
    </p:spTree>
    <p:extLst>
      <p:ext uri="{BB962C8B-B14F-4D97-AF65-F5344CB8AC3E}">
        <p14:creationId xmlns:p14="http://schemas.microsoft.com/office/powerpoint/2010/main" val="18121017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1" name="Google Shape;231;p12"/>
          <p:cNvSpPr txBox="1"/>
          <p:nvPr/>
        </p:nvSpPr>
        <p:spPr>
          <a:xfrm>
            <a:off x="218047" y="127724"/>
            <a:ext cx="11755903" cy="557038"/>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Calibri"/>
              <a:buNone/>
            </a:pPr>
            <a:r>
              <a:rPr lang="en-US" sz="4000" b="1" i="0" u="none" strike="noStrike" cap="none">
                <a:solidFill>
                  <a:schemeClr val="dk1"/>
                </a:solidFill>
                <a:latin typeface="Arial"/>
                <a:ea typeface="Arial"/>
                <a:cs typeface="Arial"/>
                <a:sym typeface="Arial"/>
              </a:rPr>
              <a:t>How can the savings cost of food waste be calculated?</a:t>
            </a:r>
            <a:endParaRPr sz="4000" b="1" i="0" u="none" strike="noStrike" cap="none">
              <a:solidFill>
                <a:schemeClr val="dk1"/>
              </a:solidFill>
              <a:latin typeface="Arial"/>
              <a:ea typeface="Arial"/>
              <a:cs typeface="Arial"/>
              <a:sym typeface="Arial"/>
            </a:endParaRPr>
          </a:p>
        </p:txBody>
      </p:sp>
      <p:sp>
        <p:nvSpPr>
          <p:cNvPr id="232" name="Google Shape;232;p12"/>
          <p:cNvSpPr txBox="1"/>
          <p:nvPr/>
        </p:nvSpPr>
        <p:spPr>
          <a:xfrm>
            <a:off x="736209" y="1386795"/>
            <a:ext cx="10719581"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accent1"/>
                </a:solidFill>
                <a:latin typeface="Arial"/>
                <a:ea typeface="Arial"/>
                <a:cs typeface="Arial"/>
                <a:sym typeface="Arial"/>
              </a:rPr>
              <a:t>Understanding how much you could save in terms of monetary cost and carbon is important. If you work somewhere that is reluctant to change, being able to show how much savings could be made is crucial to stimulate change. But how do we calculate the savings cost?</a:t>
            </a:r>
            <a:endParaRPr sz="1600" b="0" i="0" u="none" strike="noStrike" cap="none" dirty="0">
              <a:solidFill>
                <a:schemeClr val="accent1"/>
              </a:solidFill>
              <a:latin typeface="Arial"/>
              <a:ea typeface="Arial"/>
              <a:cs typeface="Arial"/>
              <a:sym typeface="Arial"/>
            </a:endParaRPr>
          </a:p>
        </p:txBody>
      </p:sp>
      <p:grpSp>
        <p:nvGrpSpPr>
          <p:cNvPr id="233" name="Google Shape;233;p12"/>
          <p:cNvGrpSpPr/>
          <p:nvPr/>
        </p:nvGrpSpPr>
        <p:grpSpPr>
          <a:xfrm>
            <a:off x="6272347" y="2416126"/>
            <a:ext cx="3948886" cy="3679176"/>
            <a:chOff x="526476" y="192964"/>
            <a:chExt cx="3948886" cy="3679176"/>
          </a:xfrm>
        </p:grpSpPr>
        <p:sp>
          <p:nvSpPr>
            <p:cNvPr id="234" name="Google Shape;234;p12"/>
            <p:cNvSpPr/>
            <p:nvPr/>
          </p:nvSpPr>
          <p:spPr>
            <a:xfrm>
              <a:off x="1218850" y="259893"/>
              <a:ext cx="3256512" cy="1017660"/>
            </a:xfrm>
            <a:prstGeom prst="rect">
              <a:avLst/>
            </a:prstGeom>
            <a:solidFill>
              <a:schemeClr val="lt1">
                <a:alpha val="40000"/>
              </a:schemeClr>
            </a:solidFill>
            <a:ln w="9525"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12"/>
            <p:cNvSpPr txBox="1"/>
            <p:nvPr/>
          </p:nvSpPr>
          <p:spPr>
            <a:xfrm>
              <a:off x="1218850" y="259893"/>
              <a:ext cx="3256512" cy="1017660"/>
            </a:xfrm>
            <a:prstGeom prst="rect">
              <a:avLst/>
            </a:prstGeom>
            <a:noFill/>
            <a:ln>
              <a:noFill/>
            </a:ln>
          </p:spPr>
          <p:txBody>
            <a:bodyPr spcFirstLastPara="1" wrap="square" lIns="689275"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dirty="0">
                  <a:solidFill>
                    <a:schemeClr val="accent1"/>
                  </a:solidFill>
                  <a:latin typeface="Arial"/>
                  <a:ea typeface="Arial"/>
                  <a:cs typeface="Arial"/>
                  <a:sym typeface="Arial"/>
                </a:rPr>
                <a:t>How many covers do you serve in a week?</a:t>
              </a:r>
              <a:endParaRPr sz="1400" b="0" i="0" u="none" strike="noStrike" cap="none" dirty="0">
                <a:solidFill>
                  <a:schemeClr val="accent1"/>
                </a:solidFill>
                <a:latin typeface="Arial"/>
                <a:ea typeface="Arial"/>
                <a:cs typeface="Arial"/>
                <a:sym typeface="Arial"/>
              </a:endParaRPr>
            </a:p>
          </p:txBody>
        </p:sp>
        <p:sp>
          <p:nvSpPr>
            <p:cNvPr id="236" name="Google Shape;236;p12"/>
            <p:cNvSpPr/>
            <p:nvPr/>
          </p:nvSpPr>
          <p:spPr>
            <a:xfrm>
              <a:off x="526486" y="192964"/>
              <a:ext cx="1206741" cy="1012871"/>
            </a:xfrm>
            <a:prstGeom prst="rect">
              <a:avLst/>
            </a:prstGeom>
            <a:blipFill rotWithShape="1">
              <a:blip r:embed="rId3">
                <a:alphaModFix/>
              </a:blip>
              <a:stretch>
                <a:fillRect t="-9996" b="-9996"/>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2"/>
            <p:cNvSpPr/>
            <p:nvPr/>
          </p:nvSpPr>
          <p:spPr>
            <a:xfrm>
              <a:off x="1210695" y="1545780"/>
              <a:ext cx="3256512" cy="1017660"/>
            </a:xfrm>
            <a:prstGeom prst="rect">
              <a:avLst/>
            </a:prstGeom>
            <a:solidFill>
              <a:schemeClr val="lt1">
                <a:alpha val="40000"/>
              </a:schemeClr>
            </a:solidFill>
            <a:ln w="9525"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2"/>
            <p:cNvSpPr txBox="1"/>
            <p:nvPr/>
          </p:nvSpPr>
          <p:spPr>
            <a:xfrm>
              <a:off x="1210695" y="1545780"/>
              <a:ext cx="3256512" cy="1017660"/>
            </a:xfrm>
            <a:prstGeom prst="rect">
              <a:avLst/>
            </a:prstGeom>
            <a:noFill/>
            <a:ln>
              <a:noFill/>
            </a:ln>
          </p:spPr>
          <p:txBody>
            <a:bodyPr spcFirstLastPara="1" wrap="square" lIns="689275"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dirty="0">
                  <a:solidFill>
                    <a:schemeClr val="accent1"/>
                  </a:solidFill>
                  <a:latin typeface="Arial"/>
                  <a:ea typeface="Arial"/>
                  <a:cs typeface="Arial"/>
                  <a:sym typeface="Arial"/>
                </a:rPr>
                <a:t>What sector do you work in? e.g., school, pub, full-service restaurant</a:t>
              </a:r>
              <a:endParaRPr sz="1400" b="0" i="0" u="none" strike="noStrike" cap="none" dirty="0">
                <a:solidFill>
                  <a:schemeClr val="accent1"/>
                </a:solidFill>
                <a:latin typeface="Arial"/>
                <a:ea typeface="Arial"/>
                <a:cs typeface="Arial"/>
                <a:sym typeface="Arial"/>
              </a:endParaRPr>
            </a:p>
          </p:txBody>
        </p:sp>
        <p:sp>
          <p:nvSpPr>
            <p:cNvPr id="239" name="Google Shape;239;p12"/>
            <p:cNvSpPr/>
            <p:nvPr/>
          </p:nvSpPr>
          <p:spPr>
            <a:xfrm>
              <a:off x="562772" y="1403603"/>
              <a:ext cx="1174122" cy="1078074"/>
            </a:xfrm>
            <a:prstGeom prst="rect">
              <a:avLst/>
            </a:prstGeom>
            <a:blipFill rotWithShape="1">
              <a:blip r:embed="rId4">
                <a:alphaModFix/>
              </a:blip>
              <a:stretch>
                <a:fillRect t="-3995" b="-3995"/>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2"/>
            <p:cNvSpPr/>
            <p:nvPr/>
          </p:nvSpPr>
          <p:spPr>
            <a:xfrm>
              <a:off x="1216474" y="2854480"/>
              <a:ext cx="3256512" cy="1017660"/>
            </a:xfrm>
            <a:prstGeom prst="rect">
              <a:avLst/>
            </a:prstGeom>
            <a:solidFill>
              <a:schemeClr val="lt1">
                <a:alpha val="40000"/>
              </a:schemeClr>
            </a:solidFill>
            <a:ln w="9525"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12"/>
            <p:cNvSpPr txBox="1"/>
            <p:nvPr/>
          </p:nvSpPr>
          <p:spPr>
            <a:xfrm>
              <a:off x="1216474" y="2854480"/>
              <a:ext cx="3256512" cy="1017660"/>
            </a:xfrm>
            <a:prstGeom prst="rect">
              <a:avLst/>
            </a:prstGeom>
            <a:noFill/>
            <a:ln>
              <a:noFill/>
            </a:ln>
          </p:spPr>
          <p:txBody>
            <a:bodyPr spcFirstLastPara="1" wrap="square" lIns="689275"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dirty="0">
                  <a:solidFill>
                    <a:schemeClr val="accent1"/>
                  </a:solidFill>
                  <a:latin typeface="Arial"/>
                  <a:ea typeface="Arial"/>
                  <a:cs typeface="Arial"/>
                  <a:sym typeface="Arial"/>
                </a:rPr>
                <a:t>What is your savings target?</a:t>
              </a:r>
              <a:endParaRPr sz="1400" b="0" i="0" u="none" strike="noStrike" cap="none" dirty="0">
                <a:solidFill>
                  <a:schemeClr val="accent1"/>
                </a:solidFill>
                <a:latin typeface="Arial"/>
                <a:ea typeface="Arial"/>
                <a:cs typeface="Arial"/>
                <a:sym typeface="Arial"/>
              </a:endParaRPr>
            </a:p>
          </p:txBody>
        </p:sp>
        <p:sp>
          <p:nvSpPr>
            <p:cNvPr id="242" name="Google Shape;242;p12"/>
            <p:cNvSpPr/>
            <p:nvPr/>
          </p:nvSpPr>
          <p:spPr>
            <a:xfrm>
              <a:off x="526476" y="2681839"/>
              <a:ext cx="1197238" cy="1123701"/>
            </a:xfrm>
            <a:prstGeom prst="rect">
              <a:avLst/>
            </a:prstGeom>
            <a:blipFill rotWithShape="1">
              <a:blip r:embed="rId5">
                <a:alphaModFix/>
              </a:blip>
              <a:stretch>
                <a:fillRect t="-2997" b="-2996"/>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43" name="Google Shape;243;p12"/>
          <p:cNvSpPr/>
          <p:nvPr/>
        </p:nvSpPr>
        <p:spPr>
          <a:xfrm>
            <a:off x="736210" y="2891541"/>
            <a:ext cx="5359790" cy="3002822"/>
          </a:xfrm>
          <a:prstGeom prst="rightArrow">
            <a:avLst>
              <a:gd name="adj1" fmla="val 50000"/>
              <a:gd name="adj2" fmla="val 50000"/>
            </a:avLst>
          </a:prstGeom>
          <a:solidFill>
            <a:schemeClr val="accent1"/>
          </a:solidFill>
          <a:ln w="25400" cap="flat" cmpd="sng">
            <a:solidFill>
              <a:srgbClr val="809D4D">
                <a:alpha val="84705"/>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4" name="Google Shape;244;p12"/>
          <p:cNvSpPr txBox="1"/>
          <p:nvPr/>
        </p:nvSpPr>
        <p:spPr>
          <a:xfrm>
            <a:off x="992554" y="3609013"/>
            <a:ext cx="353255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Guardians of Grub have simplified the calculation. By following their calculator, you can find out how much money and carbon equivalent you could save by answering the following three questions</a:t>
            </a:r>
            <a:r>
              <a:rPr lang="en-US" sz="1400" b="0" i="0" u="none" strike="noStrike" cap="none">
                <a:solidFill>
                  <a:srgbClr val="000000"/>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245" name="Google Shape;245;p12"/>
          <p:cNvSpPr txBox="1"/>
          <p:nvPr/>
        </p:nvSpPr>
        <p:spPr>
          <a:xfrm>
            <a:off x="8401538" y="6381559"/>
            <a:ext cx="265566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rgbClr val="FFFFFF"/>
                </a:solidFill>
                <a:latin typeface="Arial"/>
                <a:ea typeface="Arial"/>
                <a:cs typeface="Arial"/>
                <a:sym typeface="Arial"/>
                <a:hlinkClick r:id="rId6">
                  <a:extLst>
                    <a:ext uri="{A12FA001-AC4F-418D-AE19-62706E023703}">
                      <ahyp:hlinkClr xmlns:ahyp="http://schemas.microsoft.com/office/drawing/2018/hyperlinkcolor" val="tx"/>
                    </a:ext>
                  </a:extLst>
                </a:hlinkClick>
              </a:rPr>
              <a:t> </a:t>
            </a:r>
            <a:r>
              <a:rPr lang="en-US" sz="1400" b="0" i="0" u="sng" strike="noStrike" cap="none">
                <a:solidFill>
                  <a:srgbClr val="323F4F"/>
                </a:solidFill>
                <a:latin typeface="Arial"/>
                <a:ea typeface="Arial"/>
                <a:cs typeface="Arial"/>
                <a:sym typeface="Arial"/>
                <a:hlinkClick r:id="rId6">
                  <a:extLst>
                    <a:ext uri="{A12FA001-AC4F-418D-AE19-62706E023703}">
                      <ahyp:hlinkClr xmlns:ahyp="http://schemas.microsoft.com/office/drawing/2018/hyperlinkcolor" val="tx"/>
                    </a:ext>
                  </a:extLst>
                </a:hlinkClick>
              </a:rPr>
              <a:t>Guardians of Grub</a:t>
            </a:r>
            <a:endParaRPr sz="1400" b="0" i="0" u="none" strike="noStrike" cap="none">
              <a:solidFill>
                <a:srgbClr val="323F4F"/>
              </a:solidFill>
              <a:latin typeface="Arial"/>
              <a:ea typeface="Arial"/>
              <a:cs typeface="Arial"/>
              <a:sym typeface="Arial"/>
            </a:endParaRPr>
          </a:p>
        </p:txBody>
      </p:sp>
    </p:spTree>
    <p:extLst>
      <p:ext uri="{BB962C8B-B14F-4D97-AF65-F5344CB8AC3E}">
        <p14:creationId xmlns:p14="http://schemas.microsoft.com/office/powerpoint/2010/main" val="11551185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Google Shape;251;p54"/>
          <p:cNvSpPr txBox="1"/>
          <p:nvPr/>
        </p:nvSpPr>
        <p:spPr>
          <a:xfrm>
            <a:off x="1797702" y="-135468"/>
            <a:ext cx="12705411"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Case study: Harrington Arms</a:t>
            </a:r>
            <a:endParaRPr sz="1200" b="0" i="0" u="none" strike="noStrike" cap="none">
              <a:solidFill>
                <a:srgbClr val="000000"/>
              </a:solidFill>
              <a:latin typeface="Arial"/>
              <a:ea typeface="Arial"/>
              <a:cs typeface="Arial"/>
              <a:sym typeface="Arial"/>
            </a:endParaRPr>
          </a:p>
        </p:txBody>
      </p:sp>
      <p:sp>
        <p:nvSpPr>
          <p:cNvPr id="252" name="Google Shape;252;p54"/>
          <p:cNvSpPr txBox="1"/>
          <p:nvPr/>
        </p:nvSpPr>
        <p:spPr>
          <a:xfrm>
            <a:off x="714907" y="4640548"/>
            <a:ext cx="4418162" cy="70784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3F3F3F"/>
                </a:solidFill>
                <a:latin typeface="Arial"/>
                <a:ea typeface="Arial"/>
                <a:cs typeface="Arial"/>
                <a:sym typeface="Arial"/>
              </a:rPr>
              <a:t>When accounting for energy, staff time, waste disposal and water…</a:t>
            </a:r>
            <a:endParaRPr sz="2000" b="0" i="0" u="none" strike="noStrike" cap="none">
              <a:solidFill>
                <a:srgbClr val="3F3F3F"/>
              </a:solidFill>
              <a:latin typeface="Arial"/>
              <a:ea typeface="Arial"/>
              <a:cs typeface="Arial"/>
              <a:sym typeface="Arial"/>
            </a:endParaRPr>
          </a:p>
        </p:txBody>
      </p:sp>
      <p:grpSp>
        <p:nvGrpSpPr>
          <p:cNvPr id="253" name="Google Shape;253;p54"/>
          <p:cNvGrpSpPr/>
          <p:nvPr/>
        </p:nvGrpSpPr>
        <p:grpSpPr>
          <a:xfrm>
            <a:off x="1031202" y="1692712"/>
            <a:ext cx="3512363" cy="2731838"/>
            <a:chOff x="428" y="43612"/>
            <a:chExt cx="3512363" cy="2731838"/>
          </a:xfrm>
        </p:grpSpPr>
        <p:sp>
          <p:nvSpPr>
            <p:cNvPr id="254" name="Google Shape;254;p54"/>
            <p:cNvSpPr/>
            <p:nvPr/>
          </p:nvSpPr>
          <p:spPr>
            <a:xfrm>
              <a:off x="428" y="43612"/>
              <a:ext cx="156105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5" name="Google Shape;255;p54"/>
            <p:cNvSpPr txBox="1"/>
            <p:nvPr/>
          </p:nvSpPr>
          <p:spPr>
            <a:xfrm>
              <a:off x="23289" y="66473"/>
              <a:ext cx="151532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53325" tIns="35550" rIns="53325" bIns="35550"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0" i="0" u="none" strike="noStrike" cap="none">
                  <a:solidFill>
                    <a:schemeClr val="dk1"/>
                  </a:solidFill>
                  <a:latin typeface="Arial"/>
                  <a:ea typeface="Arial"/>
                  <a:cs typeface="Arial"/>
                  <a:sym typeface="Arial"/>
                </a:rPr>
                <a:t>Daily</a:t>
              </a:r>
              <a:endParaRPr sz="2800" b="0" i="0" u="none" strike="noStrike" cap="none">
                <a:solidFill>
                  <a:schemeClr val="dk1"/>
                </a:solidFill>
                <a:latin typeface="Arial"/>
                <a:ea typeface="Arial"/>
                <a:cs typeface="Arial"/>
                <a:sym typeface="Arial"/>
              </a:endParaRPr>
            </a:p>
          </p:txBody>
        </p:sp>
        <p:sp>
          <p:nvSpPr>
            <p:cNvPr id="256" name="Google Shape;256;p54"/>
            <p:cNvSpPr/>
            <p:nvPr/>
          </p:nvSpPr>
          <p:spPr>
            <a:xfrm>
              <a:off x="156533" y="824138"/>
              <a:ext cx="156105" cy="585393"/>
            </a:xfrm>
            <a:custGeom>
              <a:avLst/>
              <a:gdLst/>
              <a:ahLst/>
              <a:cxnLst/>
              <a:rect l="l" t="t" r="r" b="b"/>
              <a:pathLst>
                <a:path w="120000" h="120000" extrusionOk="0">
                  <a:moveTo>
                    <a:pt x="0" y="0"/>
                  </a:moveTo>
                  <a:lnTo>
                    <a:pt x="0" y="120000"/>
                  </a:lnTo>
                  <a:lnTo>
                    <a:pt x="120000" y="120000"/>
                  </a:lnTo>
                </a:path>
              </a:pathLst>
            </a:custGeom>
            <a:solidFill>
              <a:schemeClr val="lt1"/>
            </a:solidFill>
            <a:ln w="25400" cap="flat" cmpd="sng">
              <a:solidFill>
                <a:schemeClr val="accent4"/>
              </a:solidFill>
              <a:prstDash val="solid"/>
              <a:round/>
              <a:headEnd type="none" w="sm" len="sm"/>
              <a:tailEnd type="none" w="sm" len="sm"/>
            </a:ln>
          </p:spPr>
        </p:sp>
        <p:sp>
          <p:nvSpPr>
            <p:cNvPr id="257" name="Google Shape;257;p54"/>
            <p:cNvSpPr/>
            <p:nvPr/>
          </p:nvSpPr>
          <p:spPr>
            <a:xfrm>
              <a:off x="312638" y="1019269"/>
              <a:ext cx="124884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8" name="Google Shape;258;p54"/>
            <p:cNvSpPr txBox="1"/>
            <p:nvPr/>
          </p:nvSpPr>
          <p:spPr>
            <a:xfrm>
              <a:off x="335499" y="1042130"/>
              <a:ext cx="120311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21.5kg</a:t>
              </a:r>
              <a:endParaRPr sz="2500" b="0" i="0" u="none" strike="noStrike" cap="none">
                <a:solidFill>
                  <a:srgbClr val="000000"/>
                </a:solidFill>
                <a:latin typeface="Arial"/>
                <a:ea typeface="Arial"/>
                <a:cs typeface="Arial"/>
                <a:sym typeface="Arial"/>
              </a:endParaRPr>
            </a:p>
          </p:txBody>
        </p:sp>
        <p:sp>
          <p:nvSpPr>
            <p:cNvPr id="259" name="Google Shape;259;p54"/>
            <p:cNvSpPr/>
            <p:nvPr/>
          </p:nvSpPr>
          <p:spPr>
            <a:xfrm>
              <a:off x="156533" y="824138"/>
              <a:ext cx="156105" cy="1561050"/>
            </a:xfrm>
            <a:custGeom>
              <a:avLst/>
              <a:gdLst/>
              <a:ahLst/>
              <a:cxnLst/>
              <a:rect l="l" t="t" r="r" b="b"/>
              <a:pathLst>
                <a:path w="120000" h="120000" extrusionOk="0">
                  <a:moveTo>
                    <a:pt x="0" y="0"/>
                  </a:moveTo>
                  <a:lnTo>
                    <a:pt x="0" y="120000"/>
                  </a:lnTo>
                  <a:lnTo>
                    <a:pt x="120000" y="120000"/>
                  </a:lnTo>
                </a:path>
              </a:pathLst>
            </a:custGeom>
            <a:solidFill>
              <a:schemeClr val="lt1"/>
            </a:solidFill>
            <a:ln w="25400" cap="flat" cmpd="sng">
              <a:solidFill>
                <a:schemeClr val="accent4"/>
              </a:solidFill>
              <a:prstDash val="solid"/>
              <a:round/>
              <a:headEnd type="none" w="sm" len="sm"/>
              <a:tailEnd type="none" w="sm" len="sm"/>
            </a:ln>
          </p:spPr>
        </p:sp>
        <p:sp>
          <p:nvSpPr>
            <p:cNvPr id="260" name="Google Shape;260;p54"/>
            <p:cNvSpPr/>
            <p:nvPr/>
          </p:nvSpPr>
          <p:spPr>
            <a:xfrm>
              <a:off x="312638" y="1994925"/>
              <a:ext cx="124884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61" name="Google Shape;261;p54"/>
            <p:cNvSpPr txBox="1"/>
            <p:nvPr/>
          </p:nvSpPr>
          <p:spPr>
            <a:xfrm>
              <a:off x="335499" y="2017786"/>
              <a:ext cx="120311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£25.79</a:t>
              </a:r>
              <a:endParaRPr sz="2500" b="0" i="0" u="none" strike="noStrike" cap="none">
                <a:solidFill>
                  <a:srgbClr val="000000"/>
                </a:solidFill>
                <a:latin typeface="Arial"/>
                <a:ea typeface="Arial"/>
                <a:cs typeface="Arial"/>
                <a:sym typeface="Arial"/>
              </a:endParaRPr>
            </a:p>
          </p:txBody>
        </p:sp>
        <p:sp>
          <p:nvSpPr>
            <p:cNvPr id="262" name="Google Shape;262;p54"/>
            <p:cNvSpPr/>
            <p:nvPr/>
          </p:nvSpPr>
          <p:spPr>
            <a:xfrm>
              <a:off x="1951741" y="43612"/>
              <a:ext cx="156105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63" name="Google Shape;263;p54"/>
            <p:cNvSpPr txBox="1"/>
            <p:nvPr/>
          </p:nvSpPr>
          <p:spPr>
            <a:xfrm>
              <a:off x="1974602" y="66473"/>
              <a:ext cx="151532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53325" tIns="35550" rIns="53325" bIns="35550"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0" i="0" u="none" strike="noStrike" cap="none">
                  <a:solidFill>
                    <a:schemeClr val="dk1"/>
                  </a:solidFill>
                  <a:latin typeface="Arial"/>
                  <a:ea typeface="Arial"/>
                  <a:cs typeface="Arial"/>
                  <a:sym typeface="Arial"/>
                </a:rPr>
                <a:t>Annually</a:t>
              </a:r>
              <a:endParaRPr sz="1400" b="0" i="0" u="none" strike="noStrike" cap="none">
                <a:solidFill>
                  <a:schemeClr val="dk1"/>
                </a:solidFill>
                <a:latin typeface="Arial"/>
                <a:ea typeface="Arial"/>
                <a:cs typeface="Arial"/>
                <a:sym typeface="Arial"/>
              </a:endParaRPr>
            </a:p>
          </p:txBody>
        </p:sp>
        <p:sp>
          <p:nvSpPr>
            <p:cNvPr id="264" name="Google Shape;264;p54"/>
            <p:cNvSpPr/>
            <p:nvPr/>
          </p:nvSpPr>
          <p:spPr>
            <a:xfrm>
              <a:off x="2107846" y="824138"/>
              <a:ext cx="156105" cy="585393"/>
            </a:xfrm>
            <a:custGeom>
              <a:avLst/>
              <a:gdLst/>
              <a:ahLst/>
              <a:cxnLst/>
              <a:rect l="l" t="t" r="r" b="b"/>
              <a:pathLst>
                <a:path w="120000" h="120000" extrusionOk="0">
                  <a:moveTo>
                    <a:pt x="0" y="0"/>
                  </a:moveTo>
                  <a:lnTo>
                    <a:pt x="0" y="120000"/>
                  </a:lnTo>
                  <a:lnTo>
                    <a:pt x="120000" y="120000"/>
                  </a:lnTo>
                </a:path>
              </a:pathLst>
            </a:custGeom>
            <a:solidFill>
              <a:schemeClr val="lt1"/>
            </a:solidFill>
            <a:ln w="25400" cap="flat" cmpd="sng">
              <a:solidFill>
                <a:schemeClr val="accent4"/>
              </a:solidFill>
              <a:prstDash val="solid"/>
              <a:round/>
              <a:headEnd type="none" w="sm" len="sm"/>
              <a:tailEnd type="none" w="sm" len="sm"/>
            </a:ln>
          </p:spPr>
        </p:sp>
        <p:sp>
          <p:nvSpPr>
            <p:cNvPr id="265" name="Google Shape;265;p54"/>
            <p:cNvSpPr/>
            <p:nvPr/>
          </p:nvSpPr>
          <p:spPr>
            <a:xfrm>
              <a:off x="2263951" y="1019269"/>
              <a:ext cx="124884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66" name="Google Shape;266;p54"/>
            <p:cNvSpPr txBox="1"/>
            <p:nvPr/>
          </p:nvSpPr>
          <p:spPr>
            <a:xfrm>
              <a:off x="2286812" y="1042130"/>
              <a:ext cx="120311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5 tonnes</a:t>
              </a:r>
              <a:endParaRPr sz="2500" b="0" i="0" u="none" strike="noStrike" cap="none">
                <a:solidFill>
                  <a:srgbClr val="000000"/>
                </a:solidFill>
                <a:latin typeface="Arial"/>
                <a:ea typeface="Arial"/>
                <a:cs typeface="Arial"/>
                <a:sym typeface="Arial"/>
              </a:endParaRPr>
            </a:p>
          </p:txBody>
        </p:sp>
        <p:sp>
          <p:nvSpPr>
            <p:cNvPr id="267" name="Google Shape;267;p54"/>
            <p:cNvSpPr/>
            <p:nvPr/>
          </p:nvSpPr>
          <p:spPr>
            <a:xfrm>
              <a:off x="2107846" y="824138"/>
              <a:ext cx="156105" cy="1561050"/>
            </a:xfrm>
            <a:custGeom>
              <a:avLst/>
              <a:gdLst/>
              <a:ahLst/>
              <a:cxnLst/>
              <a:rect l="l" t="t" r="r" b="b"/>
              <a:pathLst>
                <a:path w="120000" h="120000" extrusionOk="0">
                  <a:moveTo>
                    <a:pt x="0" y="0"/>
                  </a:moveTo>
                  <a:lnTo>
                    <a:pt x="0" y="120000"/>
                  </a:lnTo>
                  <a:lnTo>
                    <a:pt x="120000" y="120000"/>
                  </a:lnTo>
                </a:path>
              </a:pathLst>
            </a:custGeom>
            <a:solidFill>
              <a:schemeClr val="lt1"/>
            </a:solidFill>
            <a:ln w="25400" cap="flat" cmpd="sng">
              <a:solidFill>
                <a:schemeClr val="accent4"/>
              </a:solidFill>
              <a:prstDash val="solid"/>
              <a:round/>
              <a:headEnd type="none" w="sm" len="sm"/>
              <a:tailEnd type="none" w="sm" len="sm"/>
            </a:ln>
          </p:spPr>
        </p:sp>
        <p:sp>
          <p:nvSpPr>
            <p:cNvPr id="268" name="Google Shape;268;p54"/>
            <p:cNvSpPr/>
            <p:nvPr/>
          </p:nvSpPr>
          <p:spPr>
            <a:xfrm>
              <a:off x="2263951" y="1994925"/>
              <a:ext cx="1248840" cy="780525"/>
            </a:xfrm>
            <a:prstGeom prst="roundRect">
              <a:avLst>
                <a:gd name="adj" fmla="val 10000"/>
              </a:avLst>
            </a:prstGeom>
            <a:solidFill>
              <a:schemeClr val="lt1"/>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69" name="Google Shape;269;p54"/>
            <p:cNvSpPr txBox="1"/>
            <p:nvPr/>
          </p:nvSpPr>
          <p:spPr>
            <a:xfrm>
              <a:off x="2286812" y="2017786"/>
              <a:ext cx="1203118" cy="734803"/>
            </a:xfrm>
            <a:prstGeom prst="rect">
              <a:avLst/>
            </a:prstGeom>
            <a:solidFill>
              <a:schemeClr val="lt1"/>
            </a:solidFill>
            <a:ln w="25400" cap="flat" cmpd="sng">
              <a:solidFill>
                <a:schemeClr val="accent4"/>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£6,226</a:t>
              </a:r>
              <a:endParaRPr sz="2500" b="0" i="0" u="none" strike="noStrike" cap="none">
                <a:solidFill>
                  <a:srgbClr val="000000"/>
                </a:solidFill>
                <a:latin typeface="Arial"/>
                <a:ea typeface="Arial"/>
                <a:cs typeface="Arial"/>
                <a:sym typeface="Arial"/>
              </a:endParaRPr>
            </a:p>
          </p:txBody>
        </p:sp>
      </p:grpSp>
      <p:sp>
        <p:nvSpPr>
          <p:cNvPr id="270" name="Google Shape;270;p54"/>
          <p:cNvSpPr txBox="1"/>
          <p:nvPr/>
        </p:nvSpPr>
        <p:spPr>
          <a:xfrm>
            <a:off x="1210691" y="1089108"/>
            <a:ext cx="3313437" cy="369291"/>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Food Waste Cost</a:t>
            </a:r>
            <a:endParaRPr sz="1800" b="1" i="0" u="none" strike="noStrike" cap="none">
              <a:solidFill>
                <a:schemeClr val="dk1"/>
              </a:solidFill>
              <a:latin typeface="Arial"/>
              <a:ea typeface="Arial"/>
              <a:cs typeface="Arial"/>
              <a:sym typeface="Arial"/>
            </a:endParaRPr>
          </a:p>
        </p:txBody>
      </p:sp>
      <p:sp>
        <p:nvSpPr>
          <p:cNvPr id="271" name="Google Shape;271;p54"/>
          <p:cNvSpPr txBox="1"/>
          <p:nvPr/>
        </p:nvSpPr>
        <p:spPr>
          <a:xfrm>
            <a:off x="0" y="2748384"/>
            <a:ext cx="1697504" cy="46162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Weight</a:t>
            </a:r>
            <a:endParaRPr sz="2400" b="1" i="0" u="none" strike="noStrike" cap="none">
              <a:solidFill>
                <a:schemeClr val="dk1"/>
              </a:solidFill>
              <a:latin typeface="Arial"/>
              <a:ea typeface="Arial"/>
              <a:cs typeface="Arial"/>
              <a:sym typeface="Arial"/>
            </a:endParaRPr>
          </a:p>
        </p:txBody>
      </p:sp>
      <p:sp>
        <p:nvSpPr>
          <p:cNvPr id="272" name="Google Shape;272;p54"/>
          <p:cNvSpPr txBox="1"/>
          <p:nvPr/>
        </p:nvSpPr>
        <p:spPr>
          <a:xfrm>
            <a:off x="224387" y="3647992"/>
            <a:ext cx="986304" cy="46162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Cost</a:t>
            </a:r>
            <a:endParaRPr sz="2400" b="1" i="0" u="none" strike="noStrike" cap="none">
              <a:solidFill>
                <a:schemeClr val="dk1"/>
              </a:solidFill>
              <a:latin typeface="Arial"/>
              <a:ea typeface="Arial"/>
              <a:cs typeface="Arial"/>
              <a:sym typeface="Arial"/>
            </a:endParaRPr>
          </a:p>
        </p:txBody>
      </p:sp>
      <p:sp>
        <p:nvSpPr>
          <p:cNvPr id="273" name="Google Shape;273;p54"/>
          <p:cNvSpPr txBox="1"/>
          <p:nvPr/>
        </p:nvSpPr>
        <p:spPr>
          <a:xfrm>
            <a:off x="927438" y="5410713"/>
            <a:ext cx="2057400"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accent4"/>
                </a:solidFill>
                <a:latin typeface="Arial"/>
                <a:ea typeface="Arial"/>
                <a:cs typeface="Arial"/>
                <a:sym typeface="Arial"/>
              </a:rPr>
              <a:t>£10,999</a:t>
            </a:r>
            <a:endParaRPr sz="1400" b="0" i="0" u="none" strike="noStrike" cap="none">
              <a:solidFill>
                <a:schemeClr val="accent4"/>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54"/>
          <p:cNvSpPr txBox="1"/>
          <p:nvPr/>
        </p:nvSpPr>
        <p:spPr>
          <a:xfrm>
            <a:off x="2851260" y="5397667"/>
            <a:ext cx="2600248" cy="707846"/>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3F3F3F"/>
                </a:solidFill>
                <a:latin typeface="Arial"/>
                <a:ea typeface="Arial"/>
                <a:cs typeface="Arial"/>
                <a:sym typeface="Arial"/>
              </a:rPr>
              <a:t>spent on food waste per year</a:t>
            </a:r>
            <a:endParaRPr sz="2000" b="1" i="0" u="none" strike="noStrike" cap="none">
              <a:solidFill>
                <a:srgbClr val="3F3F3F"/>
              </a:solidFill>
              <a:latin typeface="Arial"/>
              <a:ea typeface="Arial"/>
              <a:cs typeface="Arial"/>
              <a:sym typeface="Arial"/>
            </a:endParaRPr>
          </a:p>
        </p:txBody>
      </p:sp>
      <p:sp>
        <p:nvSpPr>
          <p:cNvPr id="275" name="Google Shape;275;p54"/>
          <p:cNvSpPr/>
          <p:nvPr/>
        </p:nvSpPr>
        <p:spPr>
          <a:xfrm>
            <a:off x="4973628" y="2748384"/>
            <a:ext cx="2050174" cy="1488968"/>
          </a:xfrm>
          <a:prstGeom prst="rightArrow">
            <a:avLst>
              <a:gd name="adj1" fmla="val 50000"/>
              <a:gd name="adj2" fmla="val 50000"/>
            </a:avLst>
          </a:prstGeom>
          <a:solidFill>
            <a:schemeClr val="accen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6" name="Google Shape;276;p54"/>
          <p:cNvGrpSpPr/>
          <p:nvPr/>
        </p:nvGrpSpPr>
        <p:grpSpPr>
          <a:xfrm>
            <a:off x="7312485" y="1650941"/>
            <a:ext cx="4655127" cy="3767638"/>
            <a:chOff x="0" y="1841"/>
            <a:chExt cx="4655127" cy="3767638"/>
          </a:xfrm>
        </p:grpSpPr>
        <p:sp>
          <p:nvSpPr>
            <p:cNvPr id="277" name="Google Shape;277;p54"/>
            <p:cNvSpPr/>
            <p:nvPr/>
          </p:nvSpPr>
          <p:spPr>
            <a:xfrm rot="5400000">
              <a:off x="2679340" y="-880115"/>
              <a:ext cx="972293" cy="2979281"/>
            </a:xfrm>
            <a:prstGeom prst="round2SameRect">
              <a:avLst>
                <a:gd name="adj1" fmla="val 16667"/>
                <a:gd name="adj2" fmla="val 0"/>
              </a:avLst>
            </a:prstGeom>
            <a:solidFill>
              <a:srgbClr val="E3EFD3">
                <a:alpha val="89019"/>
              </a:srgbClr>
            </a:solidFill>
            <a:ln w="25400" cap="flat" cmpd="sng">
              <a:solidFill>
                <a:srgbClr val="E3EFD3">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54"/>
            <p:cNvSpPr txBox="1"/>
            <p:nvPr/>
          </p:nvSpPr>
          <p:spPr>
            <a:xfrm>
              <a:off x="1675847" y="170841"/>
              <a:ext cx="2931818" cy="877367"/>
            </a:xfrm>
            <a:prstGeom prst="rect">
              <a:avLst/>
            </a:prstGeom>
            <a:noFill/>
            <a:ln>
              <a:noFill/>
            </a:ln>
          </p:spPr>
          <p:txBody>
            <a:bodyPr spcFirstLastPara="1" wrap="square" lIns="110475" tIns="55225" rIns="110475" bIns="55225" anchor="ctr" anchorCtr="0">
              <a:noAutofit/>
            </a:bodyPr>
            <a:lstStyle/>
            <a:p>
              <a:pPr marL="285750" marR="0" lvl="1" indent="-28575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Reduction in food waste</a:t>
              </a:r>
              <a:endParaRPr sz="1400" b="0" i="0" u="none" strike="noStrike" cap="none">
                <a:solidFill>
                  <a:srgbClr val="000000"/>
                </a:solidFill>
                <a:latin typeface="Arial"/>
                <a:ea typeface="Arial"/>
                <a:cs typeface="Arial"/>
                <a:sym typeface="Arial"/>
              </a:endParaRPr>
            </a:p>
          </p:txBody>
        </p:sp>
        <p:sp>
          <p:nvSpPr>
            <p:cNvPr id="279" name="Google Shape;279;p54"/>
            <p:cNvSpPr/>
            <p:nvPr/>
          </p:nvSpPr>
          <p:spPr>
            <a:xfrm>
              <a:off x="0" y="1841"/>
              <a:ext cx="1675846" cy="1215367"/>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54"/>
            <p:cNvSpPr txBox="1"/>
            <p:nvPr/>
          </p:nvSpPr>
          <p:spPr>
            <a:xfrm>
              <a:off x="59329" y="61170"/>
              <a:ext cx="1557188" cy="1096709"/>
            </a:xfrm>
            <a:prstGeom prst="rect">
              <a:avLst/>
            </a:prstGeom>
            <a:noFill/>
            <a:ln>
              <a:noFill/>
            </a:ln>
          </p:spPr>
          <p:txBody>
            <a:bodyPr spcFirstLastPara="1" wrap="square" lIns="121900" tIns="60950" rIns="121900" bIns="60950"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0" i="0" u="none" strike="noStrike" cap="none">
                  <a:solidFill>
                    <a:schemeClr val="dk1"/>
                  </a:solidFill>
                  <a:latin typeface="Arial"/>
                  <a:ea typeface="Arial"/>
                  <a:cs typeface="Arial"/>
                  <a:sym typeface="Arial"/>
                </a:rPr>
                <a:t>33%</a:t>
              </a:r>
              <a:endParaRPr sz="1400" b="0" i="0" u="none" strike="noStrike" cap="none">
                <a:solidFill>
                  <a:srgbClr val="000000"/>
                </a:solidFill>
                <a:latin typeface="Arial"/>
                <a:ea typeface="Arial"/>
                <a:cs typeface="Arial"/>
                <a:sym typeface="Arial"/>
              </a:endParaRPr>
            </a:p>
          </p:txBody>
        </p:sp>
        <p:sp>
          <p:nvSpPr>
            <p:cNvPr id="281" name="Google Shape;281;p54"/>
            <p:cNvSpPr/>
            <p:nvPr/>
          </p:nvSpPr>
          <p:spPr>
            <a:xfrm rot="5400000">
              <a:off x="2679340" y="396019"/>
              <a:ext cx="972293" cy="2979281"/>
            </a:xfrm>
            <a:prstGeom prst="round2SameRect">
              <a:avLst>
                <a:gd name="adj1" fmla="val 16667"/>
                <a:gd name="adj2" fmla="val 0"/>
              </a:avLst>
            </a:prstGeom>
            <a:solidFill>
              <a:srgbClr val="E3EFD3">
                <a:alpha val="89019"/>
              </a:srgbClr>
            </a:solidFill>
            <a:ln w="25400" cap="flat" cmpd="sng">
              <a:solidFill>
                <a:srgbClr val="E3EFD3">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54"/>
            <p:cNvSpPr txBox="1"/>
            <p:nvPr/>
          </p:nvSpPr>
          <p:spPr>
            <a:xfrm>
              <a:off x="1675847" y="1446976"/>
              <a:ext cx="2931818" cy="877367"/>
            </a:xfrm>
            <a:prstGeom prst="rect">
              <a:avLst/>
            </a:prstGeom>
            <a:noFill/>
            <a:ln>
              <a:noFill/>
            </a:ln>
          </p:spPr>
          <p:txBody>
            <a:bodyPr spcFirstLastPara="1" wrap="square" lIns="110475" tIns="55225" rIns="110475" bIns="55225" anchor="ctr" anchorCtr="0">
              <a:noAutofit/>
            </a:bodyPr>
            <a:lstStyle/>
            <a:p>
              <a:pPr marL="285750" marR="0" lvl="1" indent="-28575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Annual saving </a:t>
              </a:r>
              <a:endParaRPr sz="1400" b="0" i="0" u="none" strike="noStrike" cap="none">
                <a:solidFill>
                  <a:srgbClr val="000000"/>
                </a:solidFill>
                <a:latin typeface="Arial"/>
                <a:ea typeface="Arial"/>
                <a:cs typeface="Arial"/>
                <a:sym typeface="Arial"/>
              </a:endParaRPr>
            </a:p>
          </p:txBody>
        </p:sp>
        <p:sp>
          <p:nvSpPr>
            <p:cNvPr id="283" name="Google Shape;283;p54"/>
            <p:cNvSpPr/>
            <p:nvPr/>
          </p:nvSpPr>
          <p:spPr>
            <a:xfrm>
              <a:off x="0" y="1277976"/>
              <a:ext cx="1675846" cy="1215367"/>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54"/>
            <p:cNvSpPr txBox="1"/>
            <p:nvPr/>
          </p:nvSpPr>
          <p:spPr>
            <a:xfrm>
              <a:off x="59329" y="1337305"/>
              <a:ext cx="1557188" cy="1096709"/>
            </a:xfrm>
            <a:prstGeom prst="rect">
              <a:avLst/>
            </a:prstGeom>
            <a:noFill/>
            <a:ln>
              <a:noFill/>
            </a:ln>
          </p:spPr>
          <p:txBody>
            <a:bodyPr spcFirstLastPara="1" wrap="square" lIns="121900" tIns="60950" rIns="121900" bIns="60950"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0" i="0" u="none" strike="noStrike" cap="none">
                  <a:solidFill>
                    <a:schemeClr val="dk1"/>
                  </a:solidFill>
                  <a:latin typeface="Arial"/>
                  <a:ea typeface="Arial"/>
                  <a:cs typeface="Arial"/>
                  <a:sym typeface="Arial"/>
                </a:rPr>
                <a:t>£2,069</a:t>
              </a:r>
              <a:endParaRPr sz="3200" b="0" i="0" u="none" strike="noStrike" cap="none">
                <a:solidFill>
                  <a:schemeClr val="dk1"/>
                </a:solidFill>
                <a:latin typeface="Arial"/>
                <a:ea typeface="Arial"/>
                <a:cs typeface="Arial"/>
                <a:sym typeface="Arial"/>
              </a:endParaRPr>
            </a:p>
          </p:txBody>
        </p:sp>
        <p:sp>
          <p:nvSpPr>
            <p:cNvPr id="285" name="Google Shape;285;p54"/>
            <p:cNvSpPr/>
            <p:nvPr/>
          </p:nvSpPr>
          <p:spPr>
            <a:xfrm rot="5400000">
              <a:off x="2679340" y="1672155"/>
              <a:ext cx="972293" cy="2979281"/>
            </a:xfrm>
            <a:prstGeom prst="round2SameRect">
              <a:avLst>
                <a:gd name="adj1" fmla="val 16667"/>
                <a:gd name="adj2" fmla="val 0"/>
              </a:avLst>
            </a:prstGeom>
            <a:solidFill>
              <a:srgbClr val="E3EFD3">
                <a:alpha val="89019"/>
              </a:srgbClr>
            </a:solidFill>
            <a:ln w="25400" cap="flat" cmpd="sng">
              <a:solidFill>
                <a:srgbClr val="E3EFD3">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54"/>
            <p:cNvSpPr txBox="1"/>
            <p:nvPr/>
          </p:nvSpPr>
          <p:spPr>
            <a:xfrm>
              <a:off x="1675847" y="2723112"/>
              <a:ext cx="2931818" cy="877367"/>
            </a:xfrm>
            <a:prstGeom prst="rect">
              <a:avLst/>
            </a:prstGeom>
            <a:noFill/>
            <a:ln>
              <a:noFill/>
            </a:ln>
          </p:spPr>
          <p:txBody>
            <a:bodyPr spcFirstLastPara="1" wrap="square" lIns="110475" tIns="55225" rIns="110475" bIns="55225" anchor="ctr" anchorCtr="0">
              <a:noAutofit/>
            </a:bodyPr>
            <a:lstStyle/>
            <a:p>
              <a:pPr marL="285750" marR="0" lvl="1" indent="-285750" algn="ctr" rtl="0">
                <a:lnSpc>
                  <a:spcPct val="90000"/>
                </a:lnSpc>
                <a:spcBef>
                  <a:spcPts val="0"/>
                </a:spcBef>
                <a:spcAft>
                  <a:spcPts val="0"/>
                </a:spcAft>
                <a:buClr>
                  <a:srgbClr val="000000"/>
                </a:buClr>
                <a:buSzPts val="2900"/>
                <a:buFont typeface="Arial"/>
                <a:buNone/>
              </a:pPr>
              <a:r>
                <a:rPr lang="en-US" sz="2900" b="0" i="0" u="none" strike="noStrike" cap="none">
                  <a:solidFill>
                    <a:srgbClr val="000000"/>
                  </a:solidFill>
                  <a:latin typeface="Arial"/>
                  <a:ea typeface="Arial"/>
                  <a:cs typeface="Arial"/>
                  <a:sym typeface="Arial"/>
                </a:rPr>
                <a:t>Gross profit increase</a:t>
              </a:r>
              <a:endParaRPr sz="1400" b="0" i="0" u="none" strike="noStrike" cap="none">
                <a:solidFill>
                  <a:srgbClr val="000000"/>
                </a:solidFill>
                <a:latin typeface="Arial"/>
                <a:ea typeface="Arial"/>
                <a:cs typeface="Arial"/>
                <a:sym typeface="Arial"/>
              </a:endParaRPr>
            </a:p>
          </p:txBody>
        </p:sp>
        <p:sp>
          <p:nvSpPr>
            <p:cNvPr id="287" name="Google Shape;287;p54"/>
            <p:cNvSpPr/>
            <p:nvPr/>
          </p:nvSpPr>
          <p:spPr>
            <a:xfrm>
              <a:off x="0" y="2554112"/>
              <a:ext cx="1675846" cy="1215367"/>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54"/>
            <p:cNvSpPr txBox="1"/>
            <p:nvPr/>
          </p:nvSpPr>
          <p:spPr>
            <a:xfrm>
              <a:off x="59329" y="2613441"/>
              <a:ext cx="1557188" cy="1096709"/>
            </a:xfrm>
            <a:prstGeom prst="rect">
              <a:avLst/>
            </a:prstGeom>
            <a:noFill/>
            <a:ln>
              <a:noFill/>
            </a:ln>
          </p:spPr>
          <p:txBody>
            <a:bodyPr spcFirstLastPara="1" wrap="square" lIns="121900" tIns="60950" rIns="121900" bIns="60950"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0" i="0" u="none" strike="noStrike" cap="none">
                  <a:solidFill>
                    <a:schemeClr val="dk1"/>
                  </a:solidFill>
                  <a:latin typeface="Arial"/>
                  <a:ea typeface="Arial"/>
                  <a:cs typeface="Arial"/>
                  <a:sym typeface="Arial"/>
                </a:rPr>
                <a:t>5-6%</a:t>
              </a:r>
              <a:endParaRPr sz="3200" b="0" i="0" u="none" strike="noStrike" cap="none">
                <a:solidFill>
                  <a:schemeClr val="dk1"/>
                </a:solidFill>
                <a:latin typeface="Arial"/>
                <a:ea typeface="Arial"/>
                <a:cs typeface="Arial"/>
                <a:sym typeface="Arial"/>
              </a:endParaRPr>
            </a:p>
          </p:txBody>
        </p:sp>
      </p:grpSp>
      <p:sp>
        <p:nvSpPr>
          <p:cNvPr id="289" name="Google Shape;289;p54"/>
          <p:cNvSpPr txBox="1"/>
          <p:nvPr/>
        </p:nvSpPr>
        <p:spPr>
          <a:xfrm>
            <a:off x="7667874" y="1089067"/>
            <a:ext cx="3643532"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Monetary and Waste Savings</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308592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Google Shape;295;p15"/>
          <p:cNvSpPr txBox="1"/>
          <p:nvPr/>
        </p:nvSpPr>
        <p:spPr>
          <a:xfrm>
            <a:off x="3757612"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Arial"/>
                <a:ea typeface="Arial"/>
                <a:cs typeface="Arial"/>
                <a:sym typeface="Arial"/>
              </a:rPr>
              <a:t>Conclusions – Unit 2.3</a:t>
            </a:r>
            <a:endParaRPr sz="1200" b="0" i="0" u="none" strike="noStrike" cap="none" dirty="0">
              <a:solidFill>
                <a:srgbClr val="000000"/>
              </a:solidFill>
              <a:latin typeface="Arial"/>
              <a:ea typeface="Arial"/>
              <a:cs typeface="Arial"/>
              <a:sym typeface="Arial"/>
            </a:endParaRPr>
          </a:p>
        </p:txBody>
      </p:sp>
      <p:pic>
        <p:nvPicPr>
          <p:cNvPr id="296" name="Google Shape;296;p15"/>
          <p:cNvPicPr preferRelativeResize="0"/>
          <p:nvPr/>
        </p:nvPicPr>
        <p:blipFill rotWithShape="1">
          <a:blip r:embed="rId3">
            <a:alphaModFix/>
          </a:blip>
          <a:srcRect l="6499" r="60729"/>
          <a:stretch/>
        </p:blipFill>
        <p:spPr>
          <a:xfrm>
            <a:off x="1" y="0"/>
            <a:ext cx="2684206" cy="6367089"/>
          </a:xfrm>
          <a:prstGeom prst="rect">
            <a:avLst/>
          </a:prstGeom>
          <a:noFill/>
          <a:ln>
            <a:noFill/>
          </a:ln>
        </p:spPr>
      </p:pic>
      <p:sp>
        <p:nvSpPr>
          <p:cNvPr id="298" name="Google Shape;298;p15"/>
          <p:cNvSpPr txBox="1"/>
          <p:nvPr/>
        </p:nvSpPr>
        <p:spPr>
          <a:xfrm>
            <a:off x="2972982" y="1133152"/>
            <a:ext cx="8169055" cy="4708941"/>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2000"/>
              <a:buFont typeface="Arial"/>
              <a:buChar char="•"/>
            </a:pPr>
            <a:r>
              <a:rPr lang="en-US" sz="2000" dirty="0">
                <a:solidFill>
                  <a:srgbClr val="7030A0"/>
                </a:solidFill>
                <a:sym typeface="Arial"/>
              </a:rPr>
              <a:t>You have learned that for a hospitality business the cost and carbon savings that can be made by reducing food waste is significant.</a:t>
            </a:r>
            <a:endParaRPr sz="2000" dirty="0">
              <a:solidFill>
                <a:srgbClr val="7030A0"/>
              </a:solidFill>
              <a:sym typeface="Arial"/>
            </a:endParaRPr>
          </a:p>
          <a:p>
            <a:pPr marL="342900" marR="0" lvl="0" indent="-215900" algn="l" rtl="0">
              <a:lnSpc>
                <a:spcPct val="100000"/>
              </a:lnSpc>
              <a:spcBef>
                <a:spcPts val="0"/>
              </a:spcBef>
              <a:spcAft>
                <a:spcPts val="0"/>
              </a:spcAft>
              <a:buClr>
                <a:srgbClr val="000000"/>
              </a:buClr>
              <a:buSzPts val="2000"/>
              <a:buFont typeface="Arial"/>
              <a:buNone/>
            </a:pPr>
            <a:endParaRPr sz="2000" dirty="0">
              <a:solidFill>
                <a:srgbClr val="7030A0"/>
              </a:solidFil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dirty="0">
                <a:solidFill>
                  <a:srgbClr val="7030A0"/>
                </a:solidFill>
                <a:sym typeface="Arial"/>
              </a:rPr>
              <a:t>You can now identify the many hidden costs that come from food waste and that labor and purchasing are the costliest, however steps can be taken to avoid them. </a:t>
            </a:r>
            <a:endParaRPr sz="2000" dirty="0">
              <a:solidFill>
                <a:srgbClr val="7030A0"/>
              </a:solidFill>
              <a:sym typeface="Arial"/>
            </a:endParaRPr>
          </a:p>
          <a:p>
            <a:pPr marL="342900" marR="0" lvl="0" indent="-215900" algn="l" rtl="0">
              <a:lnSpc>
                <a:spcPct val="100000"/>
              </a:lnSpc>
              <a:spcBef>
                <a:spcPts val="0"/>
              </a:spcBef>
              <a:spcAft>
                <a:spcPts val="0"/>
              </a:spcAft>
              <a:buClr>
                <a:srgbClr val="000000"/>
              </a:buClr>
              <a:buSzPts val="2000"/>
              <a:buFont typeface="Arial"/>
              <a:buNone/>
            </a:pPr>
            <a:endParaRPr sz="2000" dirty="0">
              <a:solidFill>
                <a:srgbClr val="7030A0"/>
              </a:solidFil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dirty="0">
                <a:solidFill>
                  <a:srgbClr val="7030A0"/>
                </a:solidFill>
                <a:sym typeface="Arial"/>
              </a:rPr>
              <a:t>You have understood the importance and value of calculating food waste cost and calculating the food waste savings cost. Additionally, you have brainstormed and </a:t>
            </a:r>
            <a:r>
              <a:rPr lang="en-US" sz="2000" dirty="0" err="1">
                <a:solidFill>
                  <a:srgbClr val="7030A0"/>
                </a:solidFill>
                <a:sym typeface="Arial"/>
              </a:rPr>
              <a:t>theorised</a:t>
            </a:r>
            <a:r>
              <a:rPr lang="en-US" sz="2000" dirty="0">
                <a:solidFill>
                  <a:srgbClr val="7030A0"/>
                </a:solidFill>
                <a:sym typeface="Arial"/>
              </a:rPr>
              <a:t> how the data for these steps should be collected and whose role it is to carry this out. </a:t>
            </a:r>
            <a:endParaRPr sz="2000" dirty="0">
              <a:solidFill>
                <a:srgbClr val="7030A0"/>
              </a:solidFill>
              <a:sym typeface="Arial"/>
            </a:endParaRPr>
          </a:p>
          <a:p>
            <a:pPr marL="342900" marR="0" lvl="0" indent="-215900" algn="l" rtl="0">
              <a:lnSpc>
                <a:spcPct val="100000"/>
              </a:lnSpc>
              <a:spcBef>
                <a:spcPts val="0"/>
              </a:spcBef>
              <a:spcAft>
                <a:spcPts val="0"/>
              </a:spcAft>
              <a:buClr>
                <a:srgbClr val="000000"/>
              </a:buClr>
              <a:buSzPts val="2000"/>
              <a:buFont typeface="Arial"/>
              <a:buNone/>
            </a:pPr>
            <a:endParaRPr sz="2000" dirty="0">
              <a:solidFill>
                <a:srgbClr val="7030A0"/>
              </a:solidFil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dirty="0">
                <a:solidFill>
                  <a:srgbClr val="7030A0"/>
                </a:solidFill>
                <a:sym typeface="Arial"/>
              </a:rPr>
              <a:t>These calculations offer clear benefits to the business including increasing saving, profitability and reducing costs and environmental impact. </a:t>
            </a:r>
            <a:endParaRPr sz="2000" dirty="0">
              <a:solidFill>
                <a:srgbClr val="7030A0"/>
              </a:solidFill>
              <a:sym typeface="Arial"/>
            </a:endParaRPr>
          </a:p>
          <a:p>
            <a:pPr marL="342900" marR="0" lvl="0" indent="-215900" algn="l" rtl="0">
              <a:lnSpc>
                <a:spcPct val="100000"/>
              </a:lnSpc>
              <a:spcBef>
                <a:spcPts val="0"/>
              </a:spcBef>
              <a:spcAft>
                <a:spcPts val="0"/>
              </a:spcAft>
              <a:buClr>
                <a:srgbClr val="000000"/>
              </a:buClr>
              <a:buSzPts val="2000"/>
              <a:buFont typeface="Arial"/>
              <a:buNone/>
            </a:pPr>
            <a:endParaRPr sz="2000" b="0"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4341922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86514-C66E-AE7F-A7F6-24ECC1CBB672}"/>
              </a:ext>
            </a:extLst>
          </p:cNvPr>
          <p:cNvSpPr>
            <a:spLocks noGrp="1"/>
          </p:cNvSpPr>
          <p:nvPr>
            <p:ph type="ctrTitle"/>
          </p:nvPr>
        </p:nvSpPr>
        <p:spPr/>
        <p:txBody>
          <a:bodyPr/>
          <a:lstStyle/>
          <a:p>
            <a:r>
              <a:rPr lang="en-GB" dirty="0"/>
              <a:t>Unit 2.4 – What happens to Food Waste</a:t>
            </a:r>
          </a:p>
        </p:txBody>
      </p:sp>
      <p:sp>
        <p:nvSpPr>
          <p:cNvPr id="3" name="Subtitle 2">
            <a:extLst>
              <a:ext uri="{FF2B5EF4-FFF2-40B4-BE49-F238E27FC236}">
                <a16:creationId xmlns:a16="http://schemas.microsoft.com/office/drawing/2014/main" id="{FF9318B5-C67B-F499-F4E0-EF53A6E8D562}"/>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171833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D6623-83F7-5F2B-D77E-39DEEDE00439}"/>
              </a:ext>
            </a:extLst>
          </p:cNvPr>
          <p:cNvSpPr>
            <a:spLocks noGrp="1"/>
          </p:cNvSpPr>
          <p:nvPr>
            <p:ph type="title"/>
          </p:nvPr>
        </p:nvSpPr>
        <p:spPr/>
        <p:txBody>
          <a:bodyPr/>
          <a:lstStyle/>
          <a:p>
            <a:r>
              <a:rPr lang="en-GB" b="1" dirty="0">
                <a:latin typeface="+mn-lt"/>
              </a:rPr>
              <a:t>Unit 2.4 - What happens to Food Waste</a:t>
            </a:r>
          </a:p>
        </p:txBody>
      </p:sp>
      <p:sp>
        <p:nvSpPr>
          <p:cNvPr id="3" name="Content Placeholder 2">
            <a:extLst>
              <a:ext uri="{FF2B5EF4-FFF2-40B4-BE49-F238E27FC236}">
                <a16:creationId xmlns:a16="http://schemas.microsoft.com/office/drawing/2014/main" id="{92946241-3ED0-3952-4610-AB23DF98B411}"/>
              </a:ext>
            </a:extLst>
          </p:cNvPr>
          <p:cNvSpPr>
            <a:spLocks noGrp="1"/>
          </p:cNvSpPr>
          <p:nvPr>
            <p:ph idx="1"/>
          </p:nvPr>
        </p:nvSpPr>
        <p:spPr>
          <a:xfrm>
            <a:off x="695324" y="873125"/>
            <a:ext cx="6653587" cy="5184775"/>
          </a:xfrm>
        </p:spPr>
        <p:txBody>
          <a:bodyPr/>
          <a:lstStyle/>
          <a:p>
            <a:r>
              <a:rPr lang="en-US" dirty="0"/>
              <a:t>88 million </a:t>
            </a:r>
            <a:r>
              <a:rPr lang="en-US" dirty="0" err="1"/>
              <a:t>tonnes</a:t>
            </a:r>
            <a:r>
              <a:rPr lang="en-US" dirty="0"/>
              <a:t> of food wasted annually = 8% of global greenhouse gases</a:t>
            </a:r>
          </a:p>
          <a:p>
            <a:endParaRPr lang="en-US" dirty="0"/>
          </a:p>
          <a:p>
            <a:r>
              <a:rPr lang="en-US" dirty="0"/>
              <a:t>Food waste hierarchy shows the most and least preferred options for tackling waste </a:t>
            </a:r>
          </a:p>
          <a:p>
            <a:endParaRPr lang="en-US" dirty="0"/>
          </a:p>
          <a:p>
            <a:r>
              <a:rPr lang="en-US" dirty="0"/>
              <a:t>The EU is committed to meeting Sustainable Development Target 12.3 to halve per capita food waste at the retail and consumer level</a:t>
            </a:r>
          </a:p>
          <a:p>
            <a:endParaRPr lang="en-GB" dirty="0"/>
          </a:p>
        </p:txBody>
      </p:sp>
      <p:pic>
        <p:nvPicPr>
          <p:cNvPr id="4" name="Google Shape;120;p8" descr="sharing takeaway meal on dining table - cafe photos stock pictures, royalty-free photos &amp; images">
            <a:extLst>
              <a:ext uri="{FF2B5EF4-FFF2-40B4-BE49-F238E27FC236}">
                <a16:creationId xmlns:a16="http://schemas.microsoft.com/office/drawing/2014/main" id="{ABD1C9B8-9218-F546-BF23-485B3DB8B5B8}"/>
              </a:ext>
            </a:extLst>
          </p:cNvPr>
          <p:cNvPicPr preferRelativeResize="0"/>
          <p:nvPr/>
        </p:nvPicPr>
        <p:blipFill rotWithShape="1">
          <a:blip r:embed="rId2">
            <a:alphaModFix/>
          </a:blip>
          <a:srcRect/>
          <a:stretch/>
        </p:blipFill>
        <p:spPr>
          <a:xfrm>
            <a:off x="7913563" y="1483266"/>
            <a:ext cx="4103516" cy="2973778"/>
          </a:xfrm>
          <a:prstGeom prst="rect">
            <a:avLst/>
          </a:prstGeom>
          <a:noFill/>
          <a:ln>
            <a:noFill/>
          </a:ln>
        </p:spPr>
      </p:pic>
    </p:spTree>
    <p:extLst>
      <p:ext uri="{BB962C8B-B14F-4D97-AF65-F5344CB8AC3E}">
        <p14:creationId xmlns:p14="http://schemas.microsoft.com/office/powerpoint/2010/main" val="4119378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p9"/>
          <p:cNvSpPr txBox="1"/>
          <p:nvPr/>
        </p:nvSpPr>
        <p:spPr>
          <a:xfrm>
            <a:off x="4386328" y="414076"/>
            <a:ext cx="341934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Arial"/>
              <a:buNone/>
            </a:pPr>
            <a:r>
              <a:rPr lang="en-GB" sz="4400" b="1" i="0" u="none" strike="noStrike" cap="none">
                <a:solidFill>
                  <a:schemeClr val="dk1"/>
                </a:solidFill>
                <a:latin typeface="Arial"/>
                <a:ea typeface="Arial"/>
                <a:cs typeface="Arial"/>
                <a:sym typeface="Arial"/>
              </a:rPr>
              <a:t>Discussion</a:t>
            </a:r>
            <a:endParaRPr sz="4400" b="1" i="0" u="none" strike="noStrike" cap="none">
              <a:solidFill>
                <a:schemeClr val="dk1"/>
              </a:solidFill>
              <a:latin typeface="Arial"/>
              <a:ea typeface="Arial"/>
              <a:cs typeface="Arial"/>
              <a:sym typeface="Arial"/>
            </a:endParaRPr>
          </a:p>
        </p:txBody>
      </p:sp>
      <p:sp>
        <p:nvSpPr>
          <p:cNvPr id="127" name="Google Shape;127;p9"/>
          <p:cNvSpPr/>
          <p:nvPr/>
        </p:nvSpPr>
        <p:spPr>
          <a:xfrm>
            <a:off x="1145119" y="2012821"/>
            <a:ext cx="6050173" cy="4202890"/>
          </a:xfrm>
          <a:prstGeom prst="roundRect">
            <a:avLst>
              <a:gd name="adj" fmla="val 3407"/>
            </a:avLst>
          </a:prstGeom>
          <a:solidFill>
            <a:srgbClr val="FFFFFF">
              <a:alpha val="89019"/>
            </a:srgbClr>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571500" marR="0" lvl="0" indent="-571500" algn="l" rtl="0">
              <a:lnSpc>
                <a:spcPct val="100000"/>
              </a:lnSpc>
              <a:spcBef>
                <a:spcPts val="0"/>
              </a:spcBef>
              <a:spcAft>
                <a:spcPts val="0"/>
              </a:spcAft>
              <a:buClr>
                <a:schemeClr val="dk1"/>
              </a:buClr>
              <a:buSzPts val="2800"/>
              <a:buFont typeface="Arial"/>
              <a:buChar char="•"/>
            </a:pPr>
            <a:r>
              <a:rPr lang="en-GB" sz="2800" dirty="0">
                <a:solidFill>
                  <a:srgbClr val="7030A0"/>
                </a:solidFill>
                <a:sym typeface="Arial"/>
              </a:rPr>
              <a:t>When you throw away food, do you think about where it goes?</a:t>
            </a:r>
            <a:endParaRPr sz="2800" dirty="0">
              <a:solidFill>
                <a:srgbClr val="7030A0"/>
              </a:solidFill>
              <a:sym typeface="Arial"/>
            </a:endParaRPr>
          </a:p>
          <a:p>
            <a:pPr marL="571500" marR="0" lvl="0" indent="-393700" algn="l" rtl="0">
              <a:lnSpc>
                <a:spcPct val="100000"/>
              </a:lnSpc>
              <a:spcBef>
                <a:spcPts val="0"/>
              </a:spcBef>
              <a:spcAft>
                <a:spcPts val="0"/>
              </a:spcAft>
              <a:buClr>
                <a:schemeClr val="dk1"/>
              </a:buClr>
              <a:buSzPts val="2800"/>
              <a:buFont typeface="Arial"/>
              <a:buNone/>
            </a:pPr>
            <a:endParaRPr sz="2800" dirty="0">
              <a:solidFill>
                <a:srgbClr val="7030A0"/>
              </a:solidFill>
              <a:sym typeface="Arial"/>
            </a:endParaRPr>
          </a:p>
          <a:p>
            <a:pPr marL="571500" marR="0" lvl="0" indent="-571500" algn="l" rtl="0">
              <a:lnSpc>
                <a:spcPct val="100000"/>
              </a:lnSpc>
              <a:spcBef>
                <a:spcPts val="0"/>
              </a:spcBef>
              <a:spcAft>
                <a:spcPts val="0"/>
              </a:spcAft>
              <a:buClr>
                <a:schemeClr val="dk1"/>
              </a:buClr>
              <a:buSzPts val="2800"/>
              <a:buFont typeface="Arial"/>
              <a:buChar char="•"/>
            </a:pPr>
            <a:r>
              <a:rPr lang="en-GB" sz="2800" dirty="0">
                <a:solidFill>
                  <a:srgbClr val="7030A0"/>
                </a:solidFill>
                <a:sym typeface="Arial"/>
              </a:rPr>
              <a:t>Where do you think it goes?</a:t>
            </a:r>
            <a:endParaRPr sz="2800" dirty="0">
              <a:solidFill>
                <a:srgbClr val="7030A0"/>
              </a:solidFill>
              <a:sym typeface="Arial"/>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dirty="0">
              <a:solidFill>
                <a:srgbClr val="3F3F3F"/>
              </a:solidFill>
              <a:latin typeface="Arial"/>
              <a:ea typeface="Arial"/>
              <a:cs typeface="Arial"/>
              <a:sym typeface="Arial"/>
            </a:endParaRPr>
          </a:p>
        </p:txBody>
      </p:sp>
      <p:pic>
        <p:nvPicPr>
          <p:cNvPr id="128" name="Google Shape;128;p9" descr="A picture containing messy, cluttered&#10;&#10;Description automatically generated"/>
          <p:cNvPicPr preferRelativeResize="0"/>
          <p:nvPr/>
        </p:nvPicPr>
        <p:blipFill rotWithShape="1">
          <a:blip r:embed="rId3">
            <a:alphaModFix/>
          </a:blip>
          <a:srcRect t="2281" b="14909"/>
          <a:stretch/>
        </p:blipFill>
        <p:spPr>
          <a:xfrm>
            <a:off x="7805672" y="2012821"/>
            <a:ext cx="3110940" cy="3582264"/>
          </a:xfrm>
          <a:prstGeom prst="roundRect">
            <a:avLst>
              <a:gd name="adj" fmla="val 16667"/>
            </a:avLst>
          </a:prstGeom>
          <a:noFill/>
          <a:ln w="9525" cap="flat" cmpd="sng">
            <a:solidFill>
              <a:schemeClr val="dk1"/>
            </a:solidFill>
            <a:prstDash val="solid"/>
            <a:round/>
            <a:headEnd type="none" w="sm" len="sm"/>
            <a:tailEnd type="none" w="sm" len="sm"/>
          </a:ln>
          <a:effectLst>
            <a:outerShdw blurRad="76200" dist="38100" dir="7800000" algn="tl" rotWithShape="0">
              <a:srgbClr val="000000">
                <a:alpha val="40000"/>
              </a:srgbClr>
            </a:outerShdw>
          </a:effectLst>
        </p:spPr>
      </p:pic>
    </p:spTree>
    <p:extLst>
      <p:ext uri="{BB962C8B-B14F-4D97-AF65-F5344CB8AC3E}">
        <p14:creationId xmlns:p14="http://schemas.microsoft.com/office/powerpoint/2010/main" val="2769481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0"/>
          <p:cNvSpPr/>
          <p:nvPr/>
        </p:nvSpPr>
        <p:spPr>
          <a:xfrm>
            <a:off x="1433401" y="1062123"/>
            <a:ext cx="6755220" cy="680743"/>
          </a:xfrm>
          <a:custGeom>
            <a:avLst/>
            <a:gdLst/>
            <a:ahLst/>
            <a:cxnLst/>
            <a:rect l="l" t="t" r="r" b="b"/>
            <a:pathLst>
              <a:path w="6755220" h="680743" extrusionOk="0">
                <a:moveTo>
                  <a:pt x="0" y="0"/>
                </a:moveTo>
                <a:lnTo>
                  <a:pt x="6755220" y="0"/>
                </a:lnTo>
                <a:lnTo>
                  <a:pt x="6318777" y="680743"/>
                </a:lnTo>
                <a:lnTo>
                  <a:pt x="436444" y="680743"/>
                </a:lnTo>
                <a:lnTo>
                  <a:pt x="0" y="0"/>
                </a:lnTo>
                <a:close/>
              </a:path>
            </a:pathLst>
          </a:custGeom>
          <a:solidFill>
            <a:srgbClr val="00B05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4" name="Google Shape;134;p10"/>
          <p:cNvSpPr/>
          <p:nvPr/>
        </p:nvSpPr>
        <p:spPr>
          <a:xfrm>
            <a:off x="1899156" y="1788584"/>
            <a:ext cx="5823710" cy="769176"/>
          </a:xfrm>
          <a:custGeom>
            <a:avLst/>
            <a:gdLst/>
            <a:ahLst/>
            <a:cxnLst/>
            <a:rect l="l" t="t" r="r" b="b"/>
            <a:pathLst>
              <a:path w="5823710" h="769176" extrusionOk="0">
                <a:moveTo>
                  <a:pt x="0" y="0"/>
                </a:moveTo>
                <a:lnTo>
                  <a:pt x="5823710" y="0"/>
                </a:lnTo>
                <a:lnTo>
                  <a:pt x="5330570" y="769176"/>
                </a:lnTo>
                <a:lnTo>
                  <a:pt x="493141" y="769176"/>
                </a:lnTo>
                <a:lnTo>
                  <a:pt x="0" y="0"/>
                </a:lnTo>
                <a:close/>
              </a:path>
            </a:pathLst>
          </a:custGeom>
          <a:solidFill>
            <a:srgbClr val="92D05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5" name="Google Shape;135;p10"/>
          <p:cNvSpPr/>
          <p:nvPr/>
        </p:nvSpPr>
        <p:spPr>
          <a:xfrm>
            <a:off x="2421608" y="2603479"/>
            <a:ext cx="4778806" cy="769176"/>
          </a:xfrm>
          <a:custGeom>
            <a:avLst/>
            <a:gdLst/>
            <a:ahLst/>
            <a:cxnLst/>
            <a:rect l="l" t="t" r="r" b="b"/>
            <a:pathLst>
              <a:path w="4778806" h="769176" extrusionOk="0">
                <a:moveTo>
                  <a:pt x="0" y="0"/>
                </a:moveTo>
                <a:lnTo>
                  <a:pt x="4778806" y="0"/>
                </a:lnTo>
                <a:lnTo>
                  <a:pt x="4285666" y="769176"/>
                </a:lnTo>
                <a:lnTo>
                  <a:pt x="493141" y="769176"/>
                </a:lnTo>
                <a:lnTo>
                  <a:pt x="0" y="0"/>
                </a:lnTo>
                <a:close/>
              </a:path>
            </a:pathLst>
          </a:custGeom>
          <a:solidFill>
            <a:srgbClr val="AFD76B"/>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10"/>
          <p:cNvSpPr/>
          <p:nvPr/>
        </p:nvSpPr>
        <p:spPr>
          <a:xfrm>
            <a:off x="2944060" y="3418375"/>
            <a:ext cx="3733902" cy="769177"/>
          </a:xfrm>
          <a:custGeom>
            <a:avLst/>
            <a:gdLst/>
            <a:ahLst/>
            <a:cxnLst/>
            <a:rect l="l" t="t" r="r" b="b"/>
            <a:pathLst>
              <a:path w="3733902" h="769177" extrusionOk="0">
                <a:moveTo>
                  <a:pt x="0" y="0"/>
                </a:moveTo>
                <a:lnTo>
                  <a:pt x="3733902" y="0"/>
                </a:lnTo>
                <a:lnTo>
                  <a:pt x="3240761" y="769177"/>
                </a:lnTo>
                <a:lnTo>
                  <a:pt x="493141" y="769177"/>
                </a:lnTo>
                <a:lnTo>
                  <a:pt x="0" y="0"/>
                </a:lnTo>
                <a:close/>
              </a:path>
            </a:pathLst>
          </a:custGeom>
          <a:solidFill>
            <a:srgbClr val="FFC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7" name="Google Shape;137;p10"/>
          <p:cNvSpPr/>
          <p:nvPr/>
        </p:nvSpPr>
        <p:spPr>
          <a:xfrm>
            <a:off x="3466513" y="4233271"/>
            <a:ext cx="2688996" cy="769177"/>
          </a:xfrm>
          <a:custGeom>
            <a:avLst/>
            <a:gdLst/>
            <a:ahLst/>
            <a:cxnLst/>
            <a:rect l="l" t="t" r="r" b="b"/>
            <a:pathLst>
              <a:path w="2688996" h="769177" extrusionOk="0">
                <a:moveTo>
                  <a:pt x="0" y="0"/>
                </a:moveTo>
                <a:lnTo>
                  <a:pt x="2688996" y="0"/>
                </a:lnTo>
                <a:lnTo>
                  <a:pt x="2195855" y="769177"/>
                </a:lnTo>
                <a:lnTo>
                  <a:pt x="493141" y="769177"/>
                </a:lnTo>
                <a:lnTo>
                  <a:pt x="0" y="0"/>
                </a:lnTo>
                <a:close/>
              </a:path>
            </a:pathLst>
          </a:custGeom>
          <a:solidFill>
            <a:srgbClr val="F479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8" name="Google Shape;138;p10"/>
          <p:cNvSpPr/>
          <p:nvPr/>
        </p:nvSpPr>
        <p:spPr>
          <a:xfrm>
            <a:off x="3988967" y="5048166"/>
            <a:ext cx="1644091" cy="1282186"/>
          </a:xfrm>
          <a:custGeom>
            <a:avLst/>
            <a:gdLst/>
            <a:ahLst/>
            <a:cxnLst/>
            <a:rect l="l" t="t" r="r" b="b"/>
            <a:pathLst>
              <a:path w="1644091" h="1282186" extrusionOk="0">
                <a:moveTo>
                  <a:pt x="0" y="0"/>
                </a:moveTo>
                <a:lnTo>
                  <a:pt x="1644091" y="0"/>
                </a:lnTo>
                <a:lnTo>
                  <a:pt x="822045" y="1282186"/>
                </a:lnTo>
                <a:lnTo>
                  <a:pt x="0" y="0"/>
                </a:lnTo>
                <a:close/>
              </a:path>
            </a:pathLst>
          </a:custGeom>
          <a:solidFill>
            <a:srgbClr val="FF0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0" name="Google Shape;140;p10"/>
          <p:cNvSpPr txBox="1"/>
          <p:nvPr/>
        </p:nvSpPr>
        <p:spPr>
          <a:xfrm>
            <a:off x="1772900" y="-90322"/>
            <a:ext cx="8434388"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000"/>
              <a:buFont typeface="Arial"/>
              <a:buNone/>
            </a:pPr>
            <a:r>
              <a:rPr lang="en-GB" sz="4400" b="1" i="0" u="none" strike="noStrike" cap="none">
                <a:solidFill>
                  <a:schemeClr val="dk1"/>
                </a:solidFill>
                <a:latin typeface="Arial"/>
                <a:ea typeface="Arial"/>
                <a:cs typeface="Arial"/>
                <a:sym typeface="Arial"/>
              </a:rPr>
              <a:t>Food Waste Hierarchy</a:t>
            </a:r>
            <a:endParaRPr sz="1600" b="0" i="0" u="none" strike="noStrike" cap="none">
              <a:solidFill>
                <a:srgbClr val="000000"/>
              </a:solidFill>
              <a:latin typeface="Arial"/>
              <a:ea typeface="Arial"/>
              <a:cs typeface="Arial"/>
              <a:sym typeface="Arial"/>
            </a:endParaRPr>
          </a:p>
        </p:txBody>
      </p:sp>
      <p:sp>
        <p:nvSpPr>
          <p:cNvPr id="141" name="Google Shape;141;p10"/>
          <p:cNvSpPr/>
          <p:nvPr/>
        </p:nvSpPr>
        <p:spPr>
          <a:xfrm rot="3478053">
            <a:off x="563762" y="2028404"/>
            <a:ext cx="2637260"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Arial"/>
                <a:ea typeface="Arial"/>
                <a:cs typeface="Arial"/>
                <a:sym typeface="Arial"/>
              </a:rPr>
              <a:t>Prevention</a:t>
            </a:r>
            <a:endParaRPr sz="1400" b="0" i="0" u="none" strike="noStrike" cap="none">
              <a:solidFill>
                <a:srgbClr val="000000"/>
              </a:solidFill>
              <a:latin typeface="Arial"/>
              <a:ea typeface="Arial"/>
              <a:cs typeface="Arial"/>
              <a:sym typeface="Arial"/>
            </a:endParaRPr>
          </a:p>
        </p:txBody>
      </p:sp>
      <p:sp>
        <p:nvSpPr>
          <p:cNvPr id="142" name="Google Shape;142;p10"/>
          <p:cNvSpPr/>
          <p:nvPr/>
        </p:nvSpPr>
        <p:spPr>
          <a:xfrm rot="3478053">
            <a:off x="2598820" y="4749866"/>
            <a:ext cx="186621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Arial"/>
                <a:ea typeface="Arial"/>
                <a:cs typeface="Arial"/>
                <a:sym typeface="Arial"/>
              </a:rPr>
              <a:t>Waste</a:t>
            </a:r>
            <a:endParaRPr sz="1400" b="0" i="0" u="none" strike="noStrike" cap="none">
              <a:solidFill>
                <a:srgbClr val="000000"/>
              </a:solidFill>
              <a:latin typeface="Arial"/>
              <a:ea typeface="Arial"/>
              <a:cs typeface="Arial"/>
              <a:sym typeface="Arial"/>
            </a:endParaRPr>
          </a:p>
        </p:txBody>
      </p:sp>
      <p:sp>
        <p:nvSpPr>
          <p:cNvPr id="143" name="Google Shape;143;p10"/>
          <p:cNvSpPr/>
          <p:nvPr/>
        </p:nvSpPr>
        <p:spPr>
          <a:xfrm rot="-1891649">
            <a:off x="3656373" y="3215656"/>
            <a:ext cx="138578" cy="3376587"/>
          </a:xfrm>
          <a:prstGeom prst="upDownArrow">
            <a:avLst>
              <a:gd name="adj1" fmla="val 50000"/>
              <a:gd name="adj2" fmla="val 50000"/>
            </a:avLst>
          </a:prstGeom>
          <a:solidFill>
            <a:schemeClr val="accent5"/>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4" name="Google Shape;144;p10"/>
          <p:cNvSpPr/>
          <p:nvPr/>
        </p:nvSpPr>
        <p:spPr>
          <a:xfrm>
            <a:off x="3584129" y="1046854"/>
            <a:ext cx="239039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GB" sz="3600" b="0" i="0" u="none" strike="noStrike" cap="none">
                <a:solidFill>
                  <a:schemeClr val="dk1"/>
                </a:solidFill>
                <a:latin typeface="Arial"/>
                <a:ea typeface="Arial"/>
                <a:cs typeface="Arial"/>
                <a:sym typeface="Arial"/>
              </a:rPr>
              <a:t>Prevention</a:t>
            </a:r>
            <a:endParaRPr sz="1400" b="0" i="0" u="none" strike="noStrike" cap="none">
              <a:solidFill>
                <a:srgbClr val="000000"/>
              </a:solidFill>
              <a:latin typeface="Arial"/>
              <a:ea typeface="Arial"/>
              <a:cs typeface="Arial"/>
              <a:sym typeface="Arial"/>
            </a:endParaRPr>
          </a:p>
        </p:txBody>
      </p:sp>
      <p:sp>
        <p:nvSpPr>
          <p:cNvPr id="145" name="Google Shape;145;p10"/>
          <p:cNvSpPr/>
          <p:nvPr/>
        </p:nvSpPr>
        <p:spPr>
          <a:xfrm>
            <a:off x="3567511" y="1864873"/>
            <a:ext cx="2509020" cy="61555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GB" sz="3400" b="0" i="0" u="none" strike="noStrike" cap="none">
                <a:solidFill>
                  <a:schemeClr val="dk1"/>
                </a:solidFill>
                <a:latin typeface="Arial"/>
                <a:ea typeface="Arial"/>
                <a:cs typeface="Arial"/>
                <a:sym typeface="Arial"/>
              </a:rPr>
              <a:t>Redistribute</a:t>
            </a:r>
            <a:endParaRPr sz="1400" b="0" i="0" u="none" strike="noStrike" cap="none">
              <a:solidFill>
                <a:srgbClr val="000000"/>
              </a:solidFill>
              <a:latin typeface="Arial"/>
              <a:ea typeface="Arial"/>
              <a:cs typeface="Arial"/>
              <a:sym typeface="Arial"/>
            </a:endParaRPr>
          </a:p>
        </p:txBody>
      </p:sp>
      <p:sp>
        <p:nvSpPr>
          <p:cNvPr id="146" name="Google Shape;146;p10"/>
          <p:cNvSpPr/>
          <p:nvPr/>
        </p:nvSpPr>
        <p:spPr>
          <a:xfrm>
            <a:off x="3588867" y="2659459"/>
            <a:ext cx="234872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GB" sz="3200" b="0" i="0" u="none" strike="noStrike" cap="none">
                <a:solidFill>
                  <a:schemeClr val="dk1"/>
                </a:solidFill>
                <a:latin typeface="Arial"/>
                <a:ea typeface="Arial"/>
                <a:cs typeface="Arial"/>
                <a:sym typeface="Arial"/>
              </a:rPr>
              <a:t>Animal feed</a:t>
            </a:r>
            <a:endParaRPr sz="1400" b="0" i="0" u="none" strike="noStrike" cap="none">
              <a:solidFill>
                <a:srgbClr val="000000"/>
              </a:solidFill>
              <a:latin typeface="Arial"/>
              <a:ea typeface="Arial"/>
              <a:cs typeface="Arial"/>
              <a:sym typeface="Arial"/>
            </a:endParaRPr>
          </a:p>
        </p:txBody>
      </p:sp>
      <p:sp>
        <p:nvSpPr>
          <p:cNvPr id="147" name="Google Shape;147;p10"/>
          <p:cNvSpPr/>
          <p:nvPr/>
        </p:nvSpPr>
        <p:spPr>
          <a:xfrm>
            <a:off x="4074367" y="3521050"/>
            <a:ext cx="1463862"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Arial"/>
                <a:ea typeface="Arial"/>
                <a:cs typeface="Arial"/>
                <a:sym typeface="Arial"/>
              </a:rPr>
              <a:t>Recycle</a:t>
            </a:r>
            <a:endParaRPr sz="1400" b="0" i="0" u="none" strike="noStrike" cap="none">
              <a:solidFill>
                <a:srgbClr val="000000"/>
              </a:solidFill>
              <a:latin typeface="Arial"/>
              <a:ea typeface="Arial"/>
              <a:cs typeface="Arial"/>
              <a:sym typeface="Arial"/>
            </a:endParaRPr>
          </a:p>
        </p:txBody>
      </p:sp>
      <p:sp>
        <p:nvSpPr>
          <p:cNvPr id="148" name="Google Shape;148;p10"/>
          <p:cNvSpPr/>
          <p:nvPr/>
        </p:nvSpPr>
        <p:spPr>
          <a:xfrm>
            <a:off x="4048623" y="4328739"/>
            <a:ext cx="152477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chemeClr val="dk1"/>
                </a:solidFill>
                <a:latin typeface="Arial"/>
                <a:ea typeface="Arial"/>
                <a:cs typeface="Arial"/>
                <a:sym typeface="Arial"/>
              </a:rPr>
              <a:t>Recover</a:t>
            </a:r>
            <a:endParaRPr sz="1400" b="0" i="0" u="none" strike="noStrike" cap="none">
              <a:solidFill>
                <a:srgbClr val="000000"/>
              </a:solidFill>
              <a:latin typeface="Arial"/>
              <a:ea typeface="Arial"/>
              <a:cs typeface="Arial"/>
              <a:sym typeface="Arial"/>
            </a:endParaRPr>
          </a:p>
        </p:txBody>
      </p:sp>
      <p:sp>
        <p:nvSpPr>
          <p:cNvPr id="149" name="Google Shape;149;p10"/>
          <p:cNvSpPr/>
          <p:nvPr/>
        </p:nvSpPr>
        <p:spPr>
          <a:xfrm>
            <a:off x="4090090" y="4966127"/>
            <a:ext cx="1463862" cy="49244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dk1"/>
                </a:solidFill>
                <a:latin typeface="Arial"/>
                <a:ea typeface="Arial"/>
                <a:cs typeface="Arial"/>
                <a:sym typeface="Arial"/>
              </a:rPr>
              <a:t>Disposal</a:t>
            </a:r>
            <a:endParaRPr sz="1400" b="0" i="0" u="none" strike="noStrike" cap="none">
              <a:solidFill>
                <a:srgbClr val="000000"/>
              </a:solidFill>
              <a:latin typeface="Arial"/>
              <a:ea typeface="Arial"/>
              <a:cs typeface="Arial"/>
              <a:sym typeface="Arial"/>
            </a:endParaRPr>
          </a:p>
        </p:txBody>
      </p:sp>
      <p:sp>
        <p:nvSpPr>
          <p:cNvPr id="150" name="Google Shape;150;p10"/>
          <p:cNvSpPr/>
          <p:nvPr/>
        </p:nvSpPr>
        <p:spPr>
          <a:xfrm rot="-1891649">
            <a:off x="2024631" y="877033"/>
            <a:ext cx="135683" cy="2781589"/>
          </a:xfrm>
          <a:prstGeom prst="upDownArrow">
            <a:avLst>
              <a:gd name="adj1" fmla="val 50000"/>
              <a:gd name="adj2" fmla="val 50000"/>
            </a:avLst>
          </a:prstGeom>
          <a:solidFill>
            <a:schemeClr val="accent5"/>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1" name="Google Shape;151;p10"/>
          <p:cNvSpPr txBox="1"/>
          <p:nvPr/>
        </p:nvSpPr>
        <p:spPr>
          <a:xfrm>
            <a:off x="8188621" y="1077631"/>
            <a:ext cx="239039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Reduce food waste at source</a:t>
            </a:r>
            <a:endParaRPr sz="1600" b="0" i="0" u="none" strike="noStrike" cap="none">
              <a:solidFill>
                <a:srgbClr val="000000"/>
              </a:solidFill>
              <a:latin typeface="Arial"/>
              <a:ea typeface="Arial"/>
              <a:cs typeface="Arial"/>
              <a:sym typeface="Arial"/>
            </a:endParaRPr>
          </a:p>
        </p:txBody>
      </p:sp>
      <p:sp>
        <p:nvSpPr>
          <p:cNvPr id="152" name="Google Shape;152;p10"/>
          <p:cNvSpPr txBox="1"/>
          <p:nvPr/>
        </p:nvSpPr>
        <p:spPr>
          <a:xfrm>
            <a:off x="7644977" y="1924915"/>
            <a:ext cx="299563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Donate to charities, food banks and homeless</a:t>
            </a:r>
            <a:endParaRPr sz="1600" b="0" i="0" u="none" strike="noStrike" cap="none">
              <a:solidFill>
                <a:srgbClr val="000000"/>
              </a:solidFill>
              <a:latin typeface="Arial"/>
              <a:ea typeface="Arial"/>
              <a:cs typeface="Arial"/>
              <a:sym typeface="Arial"/>
            </a:endParaRPr>
          </a:p>
        </p:txBody>
      </p:sp>
      <p:sp>
        <p:nvSpPr>
          <p:cNvPr id="153" name="Google Shape;153;p10"/>
          <p:cNvSpPr txBox="1"/>
          <p:nvPr/>
        </p:nvSpPr>
        <p:spPr>
          <a:xfrm>
            <a:off x="7034533" y="2820269"/>
            <a:ext cx="3544486"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Use food waste as feed for animals</a:t>
            </a:r>
            <a:endParaRPr sz="1600" b="0" i="0" u="none" strike="noStrike" cap="none">
              <a:solidFill>
                <a:srgbClr val="000000"/>
              </a:solidFill>
              <a:latin typeface="Arial"/>
              <a:ea typeface="Arial"/>
              <a:cs typeface="Arial"/>
              <a:sym typeface="Arial"/>
            </a:endParaRPr>
          </a:p>
        </p:txBody>
      </p:sp>
      <p:sp>
        <p:nvSpPr>
          <p:cNvPr id="154" name="Google Shape;154;p10"/>
          <p:cNvSpPr txBox="1"/>
          <p:nvPr/>
        </p:nvSpPr>
        <p:spPr>
          <a:xfrm>
            <a:off x="6419252" y="3660576"/>
            <a:ext cx="415976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Composted or sent for anaerobic digestion</a:t>
            </a:r>
            <a:endParaRPr sz="1600" b="0" i="0" u="none" strike="noStrike" cap="none">
              <a:solidFill>
                <a:srgbClr val="000000"/>
              </a:solidFill>
              <a:latin typeface="Arial"/>
              <a:ea typeface="Arial"/>
              <a:cs typeface="Arial"/>
              <a:sym typeface="Arial"/>
            </a:endParaRPr>
          </a:p>
        </p:txBody>
      </p:sp>
      <p:sp>
        <p:nvSpPr>
          <p:cNvPr id="155" name="Google Shape;155;p10"/>
          <p:cNvSpPr txBox="1"/>
          <p:nvPr/>
        </p:nvSpPr>
        <p:spPr>
          <a:xfrm>
            <a:off x="6069270" y="4421072"/>
            <a:ext cx="3151415"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Incinerated with energy recovery</a:t>
            </a:r>
            <a:endParaRPr sz="1600" b="0" i="0" u="none" strike="noStrike" cap="none">
              <a:solidFill>
                <a:srgbClr val="000000"/>
              </a:solidFill>
              <a:latin typeface="Arial"/>
              <a:ea typeface="Arial"/>
              <a:cs typeface="Arial"/>
              <a:sym typeface="Arial"/>
            </a:endParaRPr>
          </a:p>
        </p:txBody>
      </p:sp>
      <p:sp>
        <p:nvSpPr>
          <p:cNvPr id="156" name="Google Shape;156;p10"/>
          <p:cNvSpPr txBox="1"/>
          <p:nvPr/>
        </p:nvSpPr>
        <p:spPr>
          <a:xfrm>
            <a:off x="5767136" y="5264957"/>
            <a:ext cx="1715316"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Buried in landfill</a:t>
            </a:r>
            <a:endParaRPr sz="16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59400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2" name="Google Shape;162;p11"/>
          <p:cNvSpPr txBox="1"/>
          <p:nvPr/>
        </p:nvSpPr>
        <p:spPr>
          <a:xfrm>
            <a:off x="257944" y="100704"/>
            <a:ext cx="3737265"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Arial"/>
              <a:buNone/>
            </a:pPr>
            <a:r>
              <a:rPr lang="en-GB" sz="4400" b="1" i="0" u="none" strike="noStrike" cap="none" dirty="0">
                <a:solidFill>
                  <a:schemeClr val="dk1"/>
                </a:solidFill>
                <a:latin typeface="Arial"/>
                <a:ea typeface="Arial"/>
                <a:cs typeface="Arial"/>
                <a:sym typeface="Arial"/>
              </a:rPr>
              <a:t>Discussion</a:t>
            </a:r>
            <a:endParaRPr sz="4400" b="1" i="0" u="none" strike="noStrike" cap="none" dirty="0">
              <a:solidFill>
                <a:schemeClr val="dk1"/>
              </a:solidFill>
              <a:latin typeface="Arial"/>
              <a:ea typeface="Arial"/>
              <a:cs typeface="Arial"/>
              <a:sym typeface="Arial"/>
            </a:endParaRPr>
          </a:p>
        </p:txBody>
      </p:sp>
      <p:sp>
        <p:nvSpPr>
          <p:cNvPr id="163" name="Google Shape;163;p11"/>
          <p:cNvSpPr/>
          <p:nvPr/>
        </p:nvSpPr>
        <p:spPr>
          <a:xfrm>
            <a:off x="627213" y="1207714"/>
            <a:ext cx="6582642" cy="4202890"/>
          </a:xfrm>
          <a:prstGeom prst="roundRect">
            <a:avLst>
              <a:gd name="adj" fmla="val 3407"/>
            </a:avLst>
          </a:prstGeom>
          <a:solidFill>
            <a:srgbClr val="FFFFFF">
              <a:alpha val="89019"/>
            </a:srgbClr>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571500" marR="0" lvl="0" indent="-571500" algn="l" rtl="0">
              <a:lnSpc>
                <a:spcPct val="100000"/>
              </a:lnSpc>
              <a:spcBef>
                <a:spcPts val="0"/>
              </a:spcBef>
              <a:spcAft>
                <a:spcPts val="0"/>
              </a:spcAft>
              <a:buClr>
                <a:schemeClr val="dk1"/>
              </a:buClr>
              <a:buSzPts val="2800"/>
              <a:buFont typeface="Arial"/>
              <a:buChar char="•"/>
            </a:pPr>
            <a:r>
              <a:rPr lang="en-GB" sz="2800" dirty="0">
                <a:solidFill>
                  <a:srgbClr val="7030A0"/>
                </a:solidFill>
                <a:sym typeface="Arial"/>
              </a:rPr>
              <a:t>When looking at the food waste hierarchy, estimate the percentage of how much food waste you think goes to the top and bottom half of the hierarchy in the EU?</a:t>
            </a:r>
            <a:endParaRPr sz="2800" dirty="0">
              <a:solidFill>
                <a:srgbClr val="7030A0"/>
              </a:solidFill>
              <a:sym typeface="Arial"/>
            </a:endParaRPr>
          </a:p>
          <a:p>
            <a:pPr marL="571500" marR="0" lvl="0" indent="-393700" algn="l" rtl="0">
              <a:lnSpc>
                <a:spcPct val="100000"/>
              </a:lnSpc>
              <a:spcBef>
                <a:spcPts val="0"/>
              </a:spcBef>
              <a:spcAft>
                <a:spcPts val="0"/>
              </a:spcAft>
              <a:buClr>
                <a:schemeClr val="dk1"/>
              </a:buClr>
              <a:buSzPts val="2800"/>
              <a:buFont typeface="Arial"/>
              <a:buNone/>
            </a:pPr>
            <a:endParaRPr sz="2800" dirty="0">
              <a:solidFill>
                <a:srgbClr val="7030A0"/>
              </a:solidFill>
              <a:sym typeface="Arial"/>
            </a:endParaRPr>
          </a:p>
          <a:p>
            <a:pPr marL="571500" marR="0" lvl="0" indent="-571500" algn="l" rtl="0">
              <a:lnSpc>
                <a:spcPct val="100000"/>
              </a:lnSpc>
              <a:spcBef>
                <a:spcPts val="0"/>
              </a:spcBef>
              <a:spcAft>
                <a:spcPts val="0"/>
              </a:spcAft>
              <a:buClr>
                <a:schemeClr val="dk1"/>
              </a:buClr>
              <a:buSzPts val="2800"/>
              <a:buFont typeface="Arial"/>
              <a:buChar char="•"/>
            </a:pPr>
            <a:r>
              <a:rPr lang="en-GB" sz="2800" dirty="0">
                <a:solidFill>
                  <a:srgbClr val="7030A0"/>
                </a:solidFill>
                <a:sym typeface="Arial"/>
              </a:rPr>
              <a:t>Think about the last time you left food on your plate at a restaurant or café, do you know what happened to that food?</a:t>
            </a:r>
            <a:endParaRPr sz="2800" dirty="0">
              <a:solidFill>
                <a:srgbClr val="7030A0"/>
              </a:solidFill>
              <a:sym typeface="Arial"/>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2800" dirty="0">
              <a:solidFill>
                <a:srgbClr val="7030A0"/>
              </a:solidFill>
              <a:sym typeface="Arial"/>
            </a:endParaRPr>
          </a:p>
        </p:txBody>
      </p:sp>
      <p:pic>
        <p:nvPicPr>
          <p:cNvPr id="3" name="Picture 2">
            <a:extLst>
              <a:ext uri="{FF2B5EF4-FFF2-40B4-BE49-F238E27FC236}">
                <a16:creationId xmlns:a16="http://schemas.microsoft.com/office/drawing/2014/main" id="{BAF65D78-ADCF-D964-E6D1-BAFA45199AAE}"/>
              </a:ext>
            </a:extLst>
          </p:cNvPr>
          <p:cNvPicPr>
            <a:picLocks noChangeAspect="1"/>
          </p:cNvPicPr>
          <p:nvPr/>
        </p:nvPicPr>
        <p:blipFill>
          <a:blip r:embed="rId3"/>
          <a:stretch>
            <a:fillRect/>
          </a:stretch>
        </p:blipFill>
        <p:spPr>
          <a:xfrm>
            <a:off x="7298345" y="1747034"/>
            <a:ext cx="4603908" cy="2681949"/>
          </a:xfrm>
          <a:prstGeom prst="rect">
            <a:avLst/>
          </a:prstGeom>
        </p:spPr>
      </p:pic>
    </p:spTree>
    <p:extLst>
      <p:ext uri="{BB962C8B-B14F-4D97-AF65-F5344CB8AC3E}">
        <p14:creationId xmlns:p14="http://schemas.microsoft.com/office/powerpoint/2010/main" val="12979938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0" name="Google Shape;170;p12"/>
          <p:cNvSpPr txBox="1"/>
          <p:nvPr/>
        </p:nvSpPr>
        <p:spPr>
          <a:xfrm>
            <a:off x="1589649" y="-33537"/>
            <a:ext cx="9483809"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000"/>
              <a:buFont typeface="Arial"/>
              <a:buNone/>
            </a:pPr>
            <a:r>
              <a:rPr lang="en-GB" sz="4400" b="1" i="0" u="none" strike="noStrike" cap="none">
                <a:solidFill>
                  <a:schemeClr val="dk1"/>
                </a:solidFill>
                <a:latin typeface="Arial"/>
                <a:ea typeface="Arial"/>
                <a:cs typeface="Arial"/>
                <a:sym typeface="Arial"/>
              </a:rPr>
              <a:t>Food Waste: The Current Picture</a:t>
            </a:r>
            <a:endParaRPr sz="1600" b="0" i="0" u="none" strike="noStrike" cap="none">
              <a:solidFill>
                <a:srgbClr val="000000"/>
              </a:solidFill>
              <a:latin typeface="Arial"/>
              <a:ea typeface="Arial"/>
              <a:cs typeface="Arial"/>
              <a:sym typeface="Arial"/>
            </a:endParaRPr>
          </a:p>
        </p:txBody>
      </p:sp>
      <p:graphicFrame>
        <p:nvGraphicFramePr>
          <p:cNvPr id="171" name="Google Shape;171;p12"/>
          <p:cNvGraphicFramePr/>
          <p:nvPr>
            <p:extLst>
              <p:ext uri="{D42A27DB-BD31-4B8C-83A1-F6EECF244321}">
                <p14:modId xmlns:p14="http://schemas.microsoft.com/office/powerpoint/2010/main" val="2392150940"/>
              </p:ext>
            </p:extLst>
          </p:nvPr>
        </p:nvGraphicFramePr>
        <p:xfrm>
          <a:off x="-512696" y="818492"/>
          <a:ext cx="8113132" cy="5558244"/>
        </p:xfrm>
        <a:graphic>
          <a:graphicData uri="http://schemas.openxmlformats.org/drawingml/2006/chart">
            <c:chart xmlns:c="http://schemas.openxmlformats.org/drawingml/2006/chart" xmlns:r="http://schemas.openxmlformats.org/officeDocument/2006/relationships" r:id="rId3"/>
          </a:graphicData>
        </a:graphic>
      </p:graphicFrame>
      <p:sp>
        <p:nvSpPr>
          <p:cNvPr id="172" name="Google Shape;172;p12"/>
          <p:cNvSpPr txBox="1"/>
          <p:nvPr/>
        </p:nvSpPr>
        <p:spPr>
          <a:xfrm>
            <a:off x="7624332" y="1919667"/>
            <a:ext cx="353193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1" i="0" u="none" strike="noStrike" cap="none" dirty="0">
                <a:solidFill>
                  <a:srgbClr val="3F3F3F"/>
                </a:solidFill>
                <a:latin typeface="Arial"/>
                <a:ea typeface="Arial"/>
                <a:cs typeface="Arial"/>
                <a:sym typeface="Arial"/>
              </a:rPr>
              <a:t>Not so circular (yet) </a:t>
            </a:r>
            <a:endParaRPr sz="1400" b="0" i="0" u="none" strike="noStrike" cap="none" dirty="0">
              <a:solidFill>
                <a:srgbClr val="3F3F3F"/>
              </a:solidFill>
              <a:latin typeface="Arial"/>
              <a:ea typeface="Arial"/>
              <a:cs typeface="Arial"/>
              <a:sym typeface="Arial"/>
            </a:endParaRPr>
          </a:p>
        </p:txBody>
      </p:sp>
      <p:sp>
        <p:nvSpPr>
          <p:cNvPr id="173" name="Google Shape;173;p12"/>
          <p:cNvSpPr txBox="1"/>
          <p:nvPr/>
        </p:nvSpPr>
        <p:spPr>
          <a:xfrm>
            <a:off x="7495674" y="2584293"/>
            <a:ext cx="3792054" cy="3108503"/>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More than half of all EU food is wasted and at the lower end of the hierarchy </a:t>
            </a:r>
            <a:endParaRPr sz="2800" dirty="0">
              <a:solidFill>
                <a:srgbClr val="7030A0"/>
              </a:solidFill>
              <a:sym typeface="Arial"/>
            </a:endParaRPr>
          </a:p>
          <a:p>
            <a:pPr marL="342900" marR="0" lvl="0" indent="-215900" algn="l" rtl="0">
              <a:lnSpc>
                <a:spcPct val="100000"/>
              </a:lnSpc>
              <a:spcBef>
                <a:spcPts val="0"/>
              </a:spcBef>
              <a:spcAft>
                <a:spcPts val="0"/>
              </a:spcAft>
              <a:buClr>
                <a:schemeClr val="dk1"/>
              </a:buClr>
              <a:buSzPts val="2000"/>
              <a:buFont typeface="Arial"/>
              <a:buNone/>
            </a:pPr>
            <a:endParaRPr sz="2800" dirty="0">
              <a:solidFill>
                <a:srgbClr val="7030A0"/>
              </a:solidFill>
              <a:sym typeface="Arial"/>
            </a:endParaRPr>
          </a:p>
          <a:p>
            <a:pPr marL="342900" marR="0" lvl="0" indent="-3429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How can hospitality help change this? </a:t>
            </a:r>
            <a:endParaRPr sz="2800" dirty="0">
              <a:solidFill>
                <a:srgbClr val="7030A0"/>
              </a:solidFill>
              <a:sym typeface="Arial"/>
            </a:endParaRPr>
          </a:p>
        </p:txBody>
      </p:sp>
      <p:sp>
        <p:nvSpPr>
          <p:cNvPr id="174" name="Google Shape;174;p12"/>
          <p:cNvSpPr txBox="1"/>
          <p:nvPr/>
        </p:nvSpPr>
        <p:spPr>
          <a:xfrm>
            <a:off x="7714793" y="5769945"/>
            <a:ext cx="29718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chemeClr val="dk1"/>
                </a:solidFill>
                <a:latin typeface="Arial"/>
                <a:ea typeface="Arial"/>
                <a:cs typeface="Arial"/>
                <a:sym typeface="Arial"/>
              </a:rPr>
              <a:t>Source: </a:t>
            </a:r>
            <a:r>
              <a:rPr lang="en-GB" sz="1800" b="0" i="0" u="sng" strike="noStrike" cap="none" dirty="0">
                <a:solidFill>
                  <a:srgbClr val="0070C0"/>
                </a:solidFill>
                <a:latin typeface="Arial"/>
                <a:ea typeface="Arial"/>
                <a:cs typeface="Arial"/>
                <a:sym typeface="Arial"/>
                <a:hlinkClick r:id="rId4">
                  <a:extLst>
                    <a:ext uri="{A12FA001-AC4F-418D-AE19-62706E023703}">
                      <ahyp:hlinkClr xmlns:ahyp="http://schemas.microsoft.com/office/drawing/2018/hyperlinkcolor" val="tx"/>
                    </a:ext>
                  </a:extLst>
                </a:hlinkClick>
              </a:rPr>
              <a:t>EU Parliament</a:t>
            </a:r>
            <a:endParaRPr sz="1800" b="0" i="0" u="none" strike="noStrike" cap="none" dirty="0">
              <a:solidFill>
                <a:srgbClr val="0070C0"/>
              </a:solidFill>
              <a:latin typeface="Arial"/>
              <a:ea typeface="Arial"/>
              <a:cs typeface="Arial"/>
              <a:sym typeface="Arial"/>
            </a:endParaRPr>
          </a:p>
        </p:txBody>
      </p:sp>
      <p:grpSp>
        <p:nvGrpSpPr>
          <p:cNvPr id="175" name="Google Shape;175;p12"/>
          <p:cNvGrpSpPr/>
          <p:nvPr/>
        </p:nvGrpSpPr>
        <p:grpSpPr>
          <a:xfrm>
            <a:off x="1959649" y="1919667"/>
            <a:ext cx="4775260" cy="3176341"/>
            <a:chOff x="589219" y="1717595"/>
            <a:chExt cx="4775260" cy="3176341"/>
          </a:xfrm>
        </p:grpSpPr>
        <p:sp>
          <p:nvSpPr>
            <p:cNvPr id="176" name="Google Shape;176;p12"/>
            <p:cNvSpPr/>
            <p:nvPr/>
          </p:nvSpPr>
          <p:spPr>
            <a:xfrm>
              <a:off x="589219" y="1717595"/>
              <a:ext cx="3238723" cy="3176341"/>
            </a:xfrm>
            <a:prstGeom prst="ellipse">
              <a:avLst/>
            </a:prstGeom>
            <a:blipFill rotWithShape="1">
              <a:blip r:embed="rId5">
                <a:alphaModFix/>
              </a:blip>
              <a:stretch>
                <a:fillRect l="-21991" r="-21990"/>
              </a:stretch>
            </a:blip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2"/>
            <p:cNvSpPr/>
            <p:nvPr/>
          </p:nvSpPr>
          <p:spPr>
            <a:xfrm>
              <a:off x="2763519" y="2835317"/>
              <a:ext cx="2600960" cy="134112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2"/>
            <p:cNvSpPr txBox="1"/>
            <p:nvPr/>
          </p:nvSpPr>
          <p:spPr>
            <a:xfrm>
              <a:off x="2763519" y="2835317"/>
              <a:ext cx="2600960" cy="134112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Clr>
                  <a:schemeClr val="dk1"/>
                </a:buClr>
                <a:buSzPts val="6500"/>
                <a:buFont typeface="Arial"/>
                <a:buNone/>
              </a:pPr>
              <a:endParaRPr sz="65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951700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13" descr="Logo&#10;&#10;Description automatically generated"/>
          <p:cNvPicPr preferRelativeResize="0"/>
          <p:nvPr/>
        </p:nvPicPr>
        <p:blipFill rotWithShape="1">
          <a:blip r:embed="rId3">
            <a:alphaModFix/>
          </a:blip>
          <a:srcRect l="11666" t="3141" r="10448" b="4462"/>
          <a:stretch/>
        </p:blipFill>
        <p:spPr>
          <a:xfrm>
            <a:off x="1283885" y="3802884"/>
            <a:ext cx="2181422" cy="2484270"/>
          </a:xfrm>
          <a:prstGeom prst="rect">
            <a:avLst/>
          </a:prstGeom>
          <a:noFill/>
          <a:ln w="9525" cap="flat" cmpd="sng">
            <a:solidFill>
              <a:srgbClr val="757070"/>
            </a:solidFill>
            <a:prstDash val="solid"/>
            <a:round/>
            <a:headEnd type="none" w="sm" len="sm"/>
            <a:tailEnd type="none" w="sm" len="sm"/>
          </a:ln>
        </p:spPr>
      </p:pic>
      <p:grpSp>
        <p:nvGrpSpPr>
          <p:cNvPr id="185" name="Google Shape;185;p13"/>
          <p:cNvGrpSpPr/>
          <p:nvPr/>
        </p:nvGrpSpPr>
        <p:grpSpPr>
          <a:xfrm>
            <a:off x="3107007" y="165081"/>
            <a:ext cx="8015904" cy="599154"/>
            <a:chOff x="2866102" y="1482609"/>
            <a:chExt cx="9145618" cy="683594"/>
          </a:xfrm>
        </p:grpSpPr>
        <p:sp>
          <p:nvSpPr>
            <p:cNvPr id="186" name="Google Shape;186;p13"/>
            <p:cNvSpPr/>
            <p:nvPr/>
          </p:nvSpPr>
          <p:spPr>
            <a:xfrm>
              <a:off x="2866102" y="1483505"/>
              <a:ext cx="6755221" cy="680743"/>
            </a:xfrm>
            <a:custGeom>
              <a:avLst/>
              <a:gdLst/>
              <a:ahLst/>
              <a:cxnLst/>
              <a:rect l="l" t="t" r="r" b="b"/>
              <a:pathLst>
                <a:path w="6755220" h="680743" extrusionOk="0">
                  <a:moveTo>
                    <a:pt x="0" y="0"/>
                  </a:moveTo>
                  <a:lnTo>
                    <a:pt x="6755220" y="0"/>
                  </a:lnTo>
                  <a:lnTo>
                    <a:pt x="6318777" y="680743"/>
                  </a:lnTo>
                  <a:lnTo>
                    <a:pt x="436444" y="680743"/>
                  </a:lnTo>
                  <a:lnTo>
                    <a:pt x="0" y="0"/>
                  </a:lnTo>
                  <a:close/>
                </a:path>
              </a:pathLst>
            </a:custGeom>
            <a:solidFill>
              <a:srgbClr val="00B05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7" name="Google Shape;187;p13"/>
            <p:cNvSpPr/>
            <p:nvPr/>
          </p:nvSpPr>
          <p:spPr>
            <a:xfrm>
              <a:off x="4911096" y="1482609"/>
              <a:ext cx="2419177" cy="59691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1" i="0" u="none" strike="noStrike" cap="none">
                  <a:solidFill>
                    <a:schemeClr val="dk1"/>
                  </a:solidFill>
                  <a:latin typeface="Arial"/>
                  <a:ea typeface="Arial"/>
                  <a:cs typeface="Arial"/>
                  <a:sym typeface="Arial"/>
                </a:rPr>
                <a:t>Prevention</a:t>
              </a:r>
              <a:endParaRPr sz="1400" b="1" i="0" u="none" strike="noStrike" cap="none">
                <a:solidFill>
                  <a:schemeClr val="dk1"/>
                </a:solidFill>
                <a:latin typeface="Arial"/>
                <a:ea typeface="Arial"/>
                <a:cs typeface="Arial"/>
                <a:sym typeface="Arial"/>
              </a:endParaRPr>
            </a:p>
          </p:txBody>
        </p:sp>
        <p:sp>
          <p:nvSpPr>
            <p:cNvPr id="188" name="Google Shape;188;p13"/>
            <p:cNvSpPr txBox="1"/>
            <p:nvPr/>
          </p:nvSpPr>
          <p:spPr>
            <a:xfrm>
              <a:off x="9621323" y="1499013"/>
              <a:ext cx="2390397" cy="6671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Arial"/>
                  <a:ea typeface="Arial"/>
                  <a:cs typeface="Arial"/>
                  <a:sym typeface="Arial"/>
                </a:rPr>
                <a:t>Avoid generating food waste</a:t>
              </a:r>
              <a:endParaRPr sz="1400" b="0" i="0" u="none" strike="noStrike" cap="none">
                <a:solidFill>
                  <a:srgbClr val="000000"/>
                </a:solidFill>
                <a:latin typeface="Arial"/>
                <a:ea typeface="Arial"/>
                <a:cs typeface="Arial"/>
                <a:sym typeface="Arial"/>
              </a:endParaRPr>
            </a:p>
          </p:txBody>
        </p:sp>
      </p:grpSp>
      <p:sp>
        <p:nvSpPr>
          <p:cNvPr id="189" name="Google Shape;189;p13"/>
          <p:cNvSpPr txBox="1"/>
          <p:nvPr/>
        </p:nvSpPr>
        <p:spPr>
          <a:xfrm>
            <a:off x="360074" y="2364376"/>
            <a:ext cx="4029045"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3F3F3F"/>
                </a:solidFill>
                <a:latin typeface="Arial"/>
                <a:ea typeface="Arial"/>
                <a:cs typeface="Arial"/>
                <a:sym typeface="Arial"/>
              </a:rPr>
              <a:t>Case study:  </a:t>
            </a:r>
            <a:r>
              <a:rPr lang="en-GB" sz="1800" b="0" i="0" u="none" strike="noStrike" cap="none">
                <a:solidFill>
                  <a:srgbClr val="3F3F3F"/>
                </a:solidFill>
                <a:latin typeface="Arial"/>
                <a:ea typeface="Arial"/>
                <a:cs typeface="Arial"/>
                <a:sym typeface="Arial"/>
              </a:rPr>
              <a:t>By leaving skin on potatoes, KFC saved 7,000 tonnes of food waste (equivalent to 35 million potatoes) </a:t>
            </a:r>
            <a:endParaRPr sz="1400" b="0" i="0" u="none" strike="noStrike" cap="none">
              <a:solidFill>
                <a:srgbClr val="3F3F3F"/>
              </a:solidFill>
              <a:latin typeface="Arial"/>
              <a:ea typeface="Arial"/>
              <a:cs typeface="Arial"/>
              <a:sym typeface="Arial"/>
            </a:endParaRPr>
          </a:p>
        </p:txBody>
      </p:sp>
      <p:sp>
        <p:nvSpPr>
          <p:cNvPr id="190" name="Google Shape;190;p13"/>
          <p:cNvSpPr txBox="1"/>
          <p:nvPr/>
        </p:nvSpPr>
        <p:spPr>
          <a:xfrm>
            <a:off x="360075" y="1354852"/>
            <a:ext cx="4029045" cy="147732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220"/>
              <a:buFont typeface="Arial"/>
              <a:buNone/>
            </a:pPr>
            <a:r>
              <a:rPr lang="en-GB" sz="1800" b="0" i="0" u="none" strike="noStrike" cap="none">
                <a:solidFill>
                  <a:srgbClr val="3F3F3F"/>
                </a:solidFill>
                <a:latin typeface="Arial"/>
                <a:ea typeface="Arial"/>
                <a:cs typeface="Arial"/>
                <a:sym typeface="Arial"/>
              </a:rPr>
              <a:t>Prevention is the single best way to reduce food waste, you cannot waste what you do not have! </a:t>
            </a:r>
            <a:endParaRPr sz="1400" b="0" i="0" u="none" strike="noStrike" cap="none">
              <a:solidFill>
                <a:srgbClr val="3F3F3F"/>
              </a:solidFill>
              <a:latin typeface="Arial"/>
              <a:ea typeface="Arial"/>
              <a:cs typeface="Arial"/>
              <a:sym typeface="Arial"/>
            </a:endParaRPr>
          </a:p>
          <a:p>
            <a:pPr marL="228600" marR="0" lvl="0" indent="-87629" algn="l" rtl="0">
              <a:lnSpc>
                <a:spcPct val="90000"/>
              </a:lnSpc>
              <a:spcBef>
                <a:spcPts val="0"/>
              </a:spcBef>
              <a:spcAft>
                <a:spcPts val="0"/>
              </a:spcAft>
              <a:buClr>
                <a:srgbClr val="7F7F7F"/>
              </a:buClr>
              <a:buSzPts val="2220"/>
              <a:buFont typeface="Arial"/>
              <a:buNone/>
            </a:pPr>
            <a:endParaRPr sz="3600" b="1" i="0" u="none" strike="noStrike" cap="none">
              <a:solidFill>
                <a:srgbClr val="3F3F3F"/>
              </a:solidFill>
              <a:latin typeface="Arial"/>
              <a:ea typeface="Arial"/>
              <a:cs typeface="Arial"/>
              <a:sym typeface="Arial"/>
            </a:endParaRPr>
          </a:p>
        </p:txBody>
      </p:sp>
      <p:sp>
        <p:nvSpPr>
          <p:cNvPr id="191" name="Google Shape;191;p13"/>
          <p:cNvSpPr/>
          <p:nvPr/>
        </p:nvSpPr>
        <p:spPr>
          <a:xfrm>
            <a:off x="5289811" y="1687787"/>
            <a:ext cx="512114" cy="51211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2" name="Google Shape;192;p13"/>
          <p:cNvSpPr txBox="1"/>
          <p:nvPr/>
        </p:nvSpPr>
        <p:spPr>
          <a:xfrm>
            <a:off x="5305300" y="1774567"/>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01</a:t>
            </a:r>
            <a:endParaRPr sz="1600" b="1" i="0" u="none" strike="noStrike" cap="none">
              <a:solidFill>
                <a:schemeClr val="lt1"/>
              </a:solidFill>
              <a:latin typeface="Arial"/>
              <a:ea typeface="Arial"/>
              <a:cs typeface="Arial"/>
              <a:sym typeface="Arial"/>
            </a:endParaRPr>
          </a:p>
        </p:txBody>
      </p:sp>
      <p:sp>
        <p:nvSpPr>
          <p:cNvPr id="193" name="Google Shape;193;p13"/>
          <p:cNvSpPr/>
          <p:nvPr/>
        </p:nvSpPr>
        <p:spPr>
          <a:xfrm>
            <a:off x="5291058" y="2891957"/>
            <a:ext cx="512114" cy="51211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4" name="Google Shape;194;p13"/>
          <p:cNvSpPr txBox="1"/>
          <p:nvPr/>
        </p:nvSpPr>
        <p:spPr>
          <a:xfrm>
            <a:off x="5305300" y="2978737"/>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02</a:t>
            </a:r>
            <a:endParaRPr sz="1600" b="1" i="0" u="none" strike="noStrike" cap="none">
              <a:solidFill>
                <a:schemeClr val="lt1"/>
              </a:solidFill>
              <a:latin typeface="Arial"/>
              <a:ea typeface="Arial"/>
              <a:cs typeface="Arial"/>
              <a:sym typeface="Arial"/>
            </a:endParaRPr>
          </a:p>
        </p:txBody>
      </p:sp>
      <p:sp>
        <p:nvSpPr>
          <p:cNvPr id="195" name="Google Shape;195;p13"/>
          <p:cNvSpPr/>
          <p:nvPr/>
        </p:nvSpPr>
        <p:spPr>
          <a:xfrm>
            <a:off x="5291058" y="4090321"/>
            <a:ext cx="512114" cy="51211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6" name="Google Shape;196;p13"/>
          <p:cNvSpPr txBox="1"/>
          <p:nvPr/>
        </p:nvSpPr>
        <p:spPr>
          <a:xfrm>
            <a:off x="5305300" y="4177101"/>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03</a:t>
            </a:r>
            <a:endParaRPr sz="1600" b="1" i="0" u="none" strike="noStrike" cap="none">
              <a:solidFill>
                <a:schemeClr val="lt1"/>
              </a:solidFill>
              <a:latin typeface="Arial"/>
              <a:ea typeface="Arial"/>
              <a:cs typeface="Arial"/>
              <a:sym typeface="Arial"/>
            </a:endParaRPr>
          </a:p>
        </p:txBody>
      </p:sp>
      <p:sp>
        <p:nvSpPr>
          <p:cNvPr id="197" name="Google Shape;197;p13"/>
          <p:cNvSpPr/>
          <p:nvPr/>
        </p:nvSpPr>
        <p:spPr>
          <a:xfrm>
            <a:off x="5301265" y="5288684"/>
            <a:ext cx="512114" cy="51211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8" name="Google Shape;198;p13"/>
          <p:cNvSpPr txBox="1"/>
          <p:nvPr/>
        </p:nvSpPr>
        <p:spPr>
          <a:xfrm>
            <a:off x="5312720" y="5375464"/>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04</a:t>
            </a:r>
            <a:endParaRPr sz="1600" b="1" i="0" u="none" strike="noStrike" cap="none">
              <a:solidFill>
                <a:schemeClr val="lt1"/>
              </a:solidFill>
              <a:latin typeface="Arial"/>
              <a:ea typeface="Arial"/>
              <a:cs typeface="Arial"/>
              <a:sym typeface="Arial"/>
            </a:endParaRPr>
          </a:p>
        </p:txBody>
      </p:sp>
      <p:grpSp>
        <p:nvGrpSpPr>
          <p:cNvPr id="199" name="Google Shape;199;p13"/>
          <p:cNvGrpSpPr/>
          <p:nvPr/>
        </p:nvGrpSpPr>
        <p:grpSpPr>
          <a:xfrm>
            <a:off x="5959212" y="1774567"/>
            <a:ext cx="5651863" cy="837112"/>
            <a:chOff x="7395558" y="2278378"/>
            <a:chExt cx="3732743" cy="837112"/>
          </a:xfrm>
        </p:grpSpPr>
        <p:sp>
          <p:nvSpPr>
            <p:cNvPr id="200" name="Google Shape;200;p13"/>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Staff Engagement </a:t>
              </a:r>
              <a:endParaRPr sz="1400" b="0" i="0" u="none" strike="noStrike" cap="none">
                <a:solidFill>
                  <a:srgbClr val="3F3F3F"/>
                </a:solidFill>
                <a:latin typeface="Arial"/>
                <a:ea typeface="Arial"/>
                <a:cs typeface="Arial"/>
                <a:sym typeface="Arial"/>
              </a:endParaRPr>
            </a:p>
          </p:txBody>
        </p:sp>
        <p:sp>
          <p:nvSpPr>
            <p:cNvPr id="201" name="Google Shape;201;p13"/>
            <p:cNvSpPr txBox="1"/>
            <p:nvPr/>
          </p:nvSpPr>
          <p:spPr>
            <a:xfrm>
              <a:off x="8201860" y="2592310"/>
              <a:ext cx="292644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What would your plan of action be to engage staff on food prevention? What do they need to know?</a:t>
              </a:r>
              <a:endParaRPr sz="1600" b="0" i="0" u="none" strike="noStrike" cap="none">
                <a:solidFill>
                  <a:srgbClr val="3F3F3F"/>
                </a:solidFill>
                <a:latin typeface="Arial"/>
                <a:ea typeface="Arial"/>
                <a:cs typeface="Arial"/>
                <a:sym typeface="Arial"/>
              </a:endParaRPr>
            </a:p>
          </p:txBody>
        </p:sp>
      </p:grpSp>
      <p:grpSp>
        <p:nvGrpSpPr>
          <p:cNvPr id="202" name="Google Shape;202;p13"/>
          <p:cNvGrpSpPr/>
          <p:nvPr/>
        </p:nvGrpSpPr>
        <p:grpSpPr>
          <a:xfrm>
            <a:off x="5959211" y="2978737"/>
            <a:ext cx="5651865" cy="1052555"/>
            <a:chOff x="7395557" y="2278378"/>
            <a:chExt cx="3732744" cy="1052555"/>
          </a:xfrm>
        </p:grpSpPr>
        <p:sp>
          <p:nvSpPr>
            <p:cNvPr id="203" name="Google Shape;203;p13"/>
            <p:cNvSpPr txBox="1"/>
            <p:nvPr/>
          </p:nvSpPr>
          <p:spPr>
            <a:xfrm>
              <a:off x="7395557"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Stock Rotation</a:t>
              </a:r>
              <a:endParaRPr sz="1400" b="0" i="0" u="none" strike="noStrike" cap="none">
                <a:solidFill>
                  <a:srgbClr val="3F3F3F"/>
                </a:solidFill>
                <a:latin typeface="Arial"/>
                <a:ea typeface="Arial"/>
                <a:cs typeface="Arial"/>
                <a:sym typeface="Arial"/>
              </a:endParaRPr>
            </a:p>
          </p:txBody>
        </p:sp>
        <p:sp>
          <p:nvSpPr>
            <p:cNvPr id="204" name="Google Shape;204;p13"/>
            <p:cNvSpPr txBox="1"/>
            <p:nvPr/>
          </p:nvSpPr>
          <p:spPr>
            <a:xfrm>
              <a:off x="8201860" y="2592310"/>
              <a:ext cx="2926441"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First In First Out method, use the earliest sell-by date first, create and efficient storage system to successfully do this</a:t>
              </a:r>
              <a:endParaRPr sz="1600" b="0" i="0" u="none" strike="noStrike" cap="none">
                <a:solidFill>
                  <a:srgbClr val="3F3F3F"/>
                </a:solidFill>
                <a:latin typeface="Arial"/>
                <a:ea typeface="Arial"/>
                <a:cs typeface="Arial"/>
                <a:sym typeface="Arial"/>
              </a:endParaRPr>
            </a:p>
          </p:txBody>
        </p:sp>
      </p:grpSp>
      <p:grpSp>
        <p:nvGrpSpPr>
          <p:cNvPr id="205" name="Google Shape;205;p13"/>
          <p:cNvGrpSpPr/>
          <p:nvPr/>
        </p:nvGrpSpPr>
        <p:grpSpPr>
          <a:xfrm>
            <a:off x="5959212" y="4183534"/>
            <a:ext cx="5651863" cy="837112"/>
            <a:chOff x="7395558" y="2278378"/>
            <a:chExt cx="3732743" cy="837112"/>
          </a:xfrm>
        </p:grpSpPr>
        <p:sp>
          <p:nvSpPr>
            <p:cNvPr id="206" name="Google Shape;206;p13"/>
            <p:cNvSpPr txBox="1"/>
            <p:nvPr/>
          </p:nvSpPr>
          <p:spPr>
            <a:xfrm>
              <a:off x="7395558" y="2278378"/>
              <a:ext cx="3732743"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Supply Orders</a:t>
              </a:r>
              <a:endParaRPr sz="1400" b="0" i="0" u="none" strike="noStrike" cap="none">
                <a:solidFill>
                  <a:srgbClr val="3F3F3F"/>
                </a:solidFill>
                <a:latin typeface="Arial"/>
                <a:ea typeface="Arial"/>
                <a:cs typeface="Arial"/>
                <a:sym typeface="Arial"/>
              </a:endParaRPr>
            </a:p>
          </p:txBody>
        </p:sp>
        <p:sp>
          <p:nvSpPr>
            <p:cNvPr id="207" name="Google Shape;207;p13"/>
            <p:cNvSpPr txBox="1"/>
            <p:nvPr/>
          </p:nvSpPr>
          <p:spPr>
            <a:xfrm>
              <a:off x="8201860" y="2592310"/>
              <a:ext cx="292644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Order supplies more frequently in less amounts, this reduces the chance of food going past is sell-by date  </a:t>
              </a:r>
              <a:endParaRPr sz="1600" b="0" i="0" u="none" strike="noStrike" cap="none">
                <a:solidFill>
                  <a:srgbClr val="3F3F3F"/>
                </a:solidFill>
                <a:latin typeface="Arial"/>
                <a:ea typeface="Arial"/>
                <a:cs typeface="Arial"/>
                <a:sym typeface="Arial"/>
              </a:endParaRPr>
            </a:p>
          </p:txBody>
        </p:sp>
      </p:grpSp>
      <p:grpSp>
        <p:nvGrpSpPr>
          <p:cNvPr id="208" name="Google Shape;208;p13"/>
          <p:cNvGrpSpPr/>
          <p:nvPr/>
        </p:nvGrpSpPr>
        <p:grpSpPr>
          <a:xfrm>
            <a:off x="5959211" y="5372870"/>
            <a:ext cx="5651863" cy="837112"/>
            <a:chOff x="7395558" y="2278378"/>
            <a:chExt cx="3732743" cy="837112"/>
          </a:xfrm>
        </p:grpSpPr>
        <p:sp>
          <p:nvSpPr>
            <p:cNvPr id="209" name="Google Shape;209;p13"/>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Remove Garnishes</a:t>
              </a:r>
              <a:endParaRPr sz="1400" b="0" i="0" u="none" strike="noStrike" cap="none">
                <a:solidFill>
                  <a:srgbClr val="3F3F3F"/>
                </a:solidFill>
                <a:latin typeface="Arial"/>
                <a:ea typeface="Arial"/>
                <a:cs typeface="Arial"/>
                <a:sym typeface="Arial"/>
              </a:endParaRPr>
            </a:p>
          </p:txBody>
        </p:sp>
        <p:sp>
          <p:nvSpPr>
            <p:cNvPr id="210" name="Google Shape;210;p13"/>
            <p:cNvSpPr txBox="1"/>
            <p:nvPr/>
          </p:nvSpPr>
          <p:spPr>
            <a:xfrm>
              <a:off x="8201860" y="2592310"/>
              <a:ext cx="292644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Do any of your dishes have added elements that are just for aesthetics? Do they get ate or discarded?</a:t>
              </a:r>
              <a:endParaRPr sz="1600" b="0" i="0" u="none" strike="noStrike" cap="none">
                <a:solidFill>
                  <a:srgbClr val="3F3F3F"/>
                </a:solidFill>
                <a:latin typeface="Arial"/>
                <a:ea typeface="Arial"/>
                <a:cs typeface="Arial"/>
                <a:sym typeface="Arial"/>
              </a:endParaRPr>
            </a:p>
          </p:txBody>
        </p:sp>
      </p:grpSp>
    </p:spTree>
    <p:extLst>
      <p:ext uri="{BB962C8B-B14F-4D97-AF65-F5344CB8AC3E}">
        <p14:creationId xmlns:p14="http://schemas.microsoft.com/office/powerpoint/2010/main" val="2834044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pSp>
        <p:nvGrpSpPr>
          <p:cNvPr id="124" name="Google Shape;124;p52"/>
          <p:cNvGrpSpPr/>
          <p:nvPr/>
        </p:nvGrpSpPr>
        <p:grpSpPr>
          <a:xfrm>
            <a:off x="102919" y="1517279"/>
            <a:ext cx="6762693" cy="4656613"/>
            <a:chOff x="0" y="2275"/>
            <a:chExt cx="5793838" cy="4656613"/>
          </a:xfrm>
        </p:grpSpPr>
        <p:sp>
          <p:nvSpPr>
            <p:cNvPr id="125" name="Google Shape;125;p52"/>
            <p:cNvSpPr/>
            <p:nvPr/>
          </p:nvSpPr>
          <p:spPr>
            <a:xfrm rot="5400000">
              <a:off x="3338957" y="-1100685"/>
              <a:ext cx="1201706" cy="3708056"/>
            </a:xfrm>
            <a:prstGeom prst="round2SameRect">
              <a:avLst>
                <a:gd name="adj1" fmla="val 16667"/>
                <a:gd name="adj2" fmla="val 0"/>
              </a:avLst>
            </a:prstGeom>
            <a:solidFill>
              <a:srgbClr val="E3EFD3">
                <a:alpha val="89411"/>
              </a:srgbClr>
            </a:solid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52"/>
            <p:cNvSpPr txBox="1"/>
            <p:nvPr/>
          </p:nvSpPr>
          <p:spPr>
            <a:xfrm>
              <a:off x="2085782" y="211152"/>
              <a:ext cx="3649394" cy="1084382"/>
            </a:xfrm>
            <a:prstGeom prst="rect">
              <a:avLst/>
            </a:prstGeom>
            <a:noFill/>
            <a:ln>
              <a:noFill/>
            </a:ln>
          </p:spPr>
          <p:txBody>
            <a:bodyPr spcFirstLastPara="1" wrap="square" lIns="95250" tIns="47625" rIns="95250" bIns="47625" anchor="ctr" anchorCtr="0">
              <a:noAutofit/>
            </a:bodyPr>
            <a:lstStyle/>
            <a:p>
              <a:pPr marL="228600" marR="0" lvl="1" indent="-228600" algn="l" rtl="0">
                <a:lnSpc>
                  <a:spcPct val="90000"/>
                </a:lnSpc>
                <a:spcBef>
                  <a:spcPts val="0"/>
                </a:spcBef>
                <a:spcAft>
                  <a:spcPts val="0"/>
                </a:spcAft>
                <a:buClr>
                  <a:srgbClr val="000000"/>
                </a:buClr>
                <a:buSzPts val="2500"/>
                <a:buFont typeface="Arial"/>
                <a:buChar char="•"/>
              </a:pPr>
              <a:r>
                <a:rPr lang="en-US" sz="2000" b="0" i="0" u="none" strike="noStrike" cap="none">
                  <a:solidFill>
                    <a:schemeClr val="dk1"/>
                  </a:solidFill>
                  <a:latin typeface="Arial"/>
                  <a:ea typeface="Arial"/>
                  <a:cs typeface="Arial"/>
                  <a:sym typeface="Arial"/>
                </a:rPr>
                <a:t>Set a target for waste reduction</a:t>
              </a:r>
              <a:endParaRPr sz="2000" b="0" i="0" u="none" strike="noStrike" cap="none">
                <a:solidFill>
                  <a:srgbClr val="000000"/>
                </a:solidFill>
                <a:latin typeface="Arial"/>
                <a:ea typeface="Arial"/>
                <a:cs typeface="Arial"/>
                <a:sym typeface="Arial"/>
              </a:endParaRPr>
            </a:p>
          </p:txBody>
        </p:sp>
        <p:sp>
          <p:nvSpPr>
            <p:cNvPr id="127" name="Google Shape;127;p52"/>
            <p:cNvSpPr/>
            <p:nvPr/>
          </p:nvSpPr>
          <p:spPr>
            <a:xfrm>
              <a:off x="0" y="2275"/>
              <a:ext cx="2085782" cy="1502133"/>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52"/>
            <p:cNvSpPr txBox="1"/>
            <p:nvPr/>
          </p:nvSpPr>
          <p:spPr>
            <a:xfrm>
              <a:off x="73328" y="75603"/>
              <a:ext cx="1939126" cy="1355477"/>
            </a:xfrm>
            <a:prstGeom prst="rect">
              <a:avLst/>
            </a:prstGeom>
            <a:noFill/>
            <a:ln>
              <a:noFill/>
            </a:ln>
          </p:spPr>
          <p:txBody>
            <a:bodyPr spcFirstLastPara="1" wrap="square" lIns="125725" tIns="62850" rIns="125725" bIns="62850" anchor="ctr" anchorCtr="0">
              <a:noAutofit/>
            </a:bodyPr>
            <a:lstStyle/>
            <a:p>
              <a:pPr marL="0" marR="0" lvl="0" indent="0" algn="ctr" rtl="0">
                <a:lnSpc>
                  <a:spcPct val="90000"/>
                </a:lnSpc>
                <a:spcBef>
                  <a:spcPts val="0"/>
                </a:spcBef>
                <a:spcAft>
                  <a:spcPts val="0"/>
                </a:spcAft>
                <a:buClr>
                  <a:srgbClr val="000000"/>
                </a:buClr>
                <a:buSzPts val="3300"/>
                <a:buFont typeface="Arial"/>
                <a:buNone/>
              </a:pPr>
              <a:r>
                <a:rPr lang="en-US" sz="3300" b="0" i="0" u="none" strike="noStrike" cap="none">
                  <a:solidFill>
                    <a:schemeClr val="dk1"/>
                  </a:solidFill>
                  <a:latin typeface="Arial"/>
                  <a:ea typeface="Arial"/>
                  <a:cs typeface="Arial"/>
                  <a:sym typeface="Arial"/>
                </a:rPr>
                <a:t>Target</a:t>
              </a:r>
              <a:endParaRPr sz="1400" b="0" i="0" u="none" strike="noStrike" cap="none">
                <a:solidFill>
                  <a:srgbClr val="000000"/>
                </a:solidFill>
                <a:latin typeface="Arial"/>
                <a:ea typeface="Arial"/>
                <a:cs typeface="Arial"/>
                <a:sym typeface="Arial"/>
              </a:endParaRPr>
            </a:p>
          </p:txBody>
        </p:sp>
        <p:sp>
          <p:nvSpPr>
            <p:cNvPr id="129" name="Google Shape;129;p52"/>
            <p:cNvSpPr/>
            <p:nvPr/>
          </p:nvSpPr>
          <p:spPr>
            <a:xfrm rot="5400000">
              <a:off x="3338957" y="476554"/>
              <a:ext cx="1201706" cy="3708056"/>
            </a:xfrm>
            <a:prstGeom prst="round2SameRect">
              <a:avLst>
                <a:gd name="adj1" fmla="val 16667"/>
                <a:gd name="adj2" fmla="val 0"/>
              </a:avLst>
            </a:prstGeom>
            <a:solidFill>
              <a:srgbClr val="E3EFD3">
                <a:alpha val="89411"/>
              </a:srgbClr>
            </a:solid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52"/>
            <p:cNvSpPr txBox="1"/>
            <p:nvPr/>
          </p:nvSpPr>
          <p:spPr>
            <a:xfrm>
              <a:off x="2085782" y="1788391"/>
              <a:ext cx="3649394" cy="1084382"/>
            </a:xfrm>
            <a:prstGeom prst="rect">
              <a:avLst/>
            </a:prstGeom>
            <a:noFill/>
            <a:ln>
              <a:noFill/>
            </a:ln>
          </p:spPr>
          <p:txBody>
            <a:bodyPr spcFirstLastPara="1" wrap="square" lIns="95250" tIns="47625" rIns="95250" bIns="47625" anchor="ctr" anchorCtr="0">
              <a:noAutofit/>
            </a:bodyPr>
            <a:lstStyle/>
            <a:p>
              <a:pPr marL="228600" marR="0" lvl="1" indent="-228600" algn="l" rtl="0">
                <a:lnSpc>
                  <a:spcPct val="90000"/>
                </a:lnSpc>
                <a:spcBef>
                  <a:spcPts val="0"/>
                </a:spcBef>
                <a:spcAft>
                  <a:spcPts val="0"/>
                </a:spcAft>
                <a:buClr>
                  <a:srgbClr val="000000"/>
                </a:buClr>
                <a:buSzPts val="2500"/>
                <a:buFont typeface="Arial"/>
                <a:buChar char="•"/>
              </a:pPr>
              <a:r>
                <a:rPr lang="en-US" sz="2000" b="0" i="0" u="none" strike="noStrike" cap="none">
                  <a:solidFill>
                    <a:schemeClr val="dk1"/>
                  </a:solidFill>
                  <a:latin typeface="Arial"/>
                  <a:ea typeface="Arial"/>
                  <a:cs typeface="Arial"/>
                  <a:sym typeface="Arial"/>
                </a:rPr>
                <a:t>Consistently measure waste over a period of time – to be able to target waste, we must know how much waste we are creating.</a:t>
              </a:r>
              <a:endParaRPr sz="1400" b="0" i="0" u="none" strike="noStrike" cap="none">
                <a:solidFill>
                  <a:srgbClr val="000000"/>
                </a:solidFill>
                <a:latin typeface="Arial"/>
                <a:ea typeface="Arial"/>
                <a:cs typeface="Arial"/>
                <a:sym typeface="Arial"/>
              </a:endParaRPr>
            </a:p>
          </p:txBody>
        </p:sp>
        <p:sp>
          <p:nvSpPr>
            <p:cNvPr id="131" name="Google Shape;131;p52"/>
            <p:cNvSpPr/>
            <p:nvPr/>
          </p:nvSpPr>
          <p:spPr>
            <a:xfrm>
              <a:off x="0" y="1579515"/>
              <a:ext cx="2085782" cy="1502133"/>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52"/>
            <p:cNvSpPr txBox="1"/>
            <p:nvPr/>
          </p:nvSpPr>
          <p:spPr>
            <a:xfrm>
              <a:off x="73328" y="1652843"/>
              <a:ext cx="1939126" cy="1355477"/>
            </a:xfrm>
            <a:prstGeom prst="rect">
              <a:avLst/>
            </a:prstGeom>
            <a:noFill/>
            <a:ln>
              <a:noFill/>
            </a:ln>
          </p:spPr>
          <p:txBody>
            <a:bodyPr spcFirstLastPara="1" wrap="square" lIns="125725" tIns="62850" rIns="125725" bIns="62850" anchor="ctr" anchorCtr="0">
              <a:noAutofit/>
            </a:bodyPr>
            <a:lstStyle/>
            <a:p>
              <a:pPr marL="0" marR="0" lvl="0" indent="0" algn="ctr" rtl="0">
                <a:lnSpc>
                  <a:spcPct val="90000"/>
                </a:lnSpc>
                <a:spcBef>
                  <a:spcPts val="0"/>
                </a:spcBef>
                <a:spcAft>
                  <a:spcPts val="0"/>
                </a:spcAft>
                <a:buClr>
                  <a:srgbClr val="000000"/>
                </a:buClr>
                <a:buSzPts val="3300"/>
                <a:buFont typeface="Arial"/>
                <a:buNone/>
              </a:pPr>
              <a:r>
                <a:rPr lang="en-US" sz="3300" b="0" i="0" u="none" strike="noStrike" cap="none">
                  <a:solidFill>
                    <a:schemeClr val="dk1"/>
                  </a:solidFill>
                  <a:latin typeface="Arial"/>
                  <a:ea typeface="Arial"/>
                  <a:cs typeface="Arial"/>
                  <a:sym typeface="Arial"/>
                </a:rPr>
                <a:t>Measure</a:t>
              </a:r>
              <a:endParaRPr sz="1400" b="0" i="0" u="none" strike="noStrike" cap="none">
                <a:solidFill>
                  <a:srgbClr val="000000"/>
                </a:solidFill>
                <a:latin typeface="Arial"/>
                <a:ea typeface="Arial"/>
                <a:cs typeface="Arial"/>
                <a:sym typeface="Arial"/>
              </a:endParaRPr>
            </a:p>
          </p:txBody>
        </p:sp>
        <p:sp>
          <p:nvSpPr>
            <p:cNvPr id="133" name="Google Shape;133;p52"/>
            <p:cNvSpPr/>
            <p:nvPr/>
          </p:nvSpPr>
          <p:spPr>
            <a:xfrm rot="5400000">
              <a:off x="3338957" y="2053793"/>
              <a:ext cx="1201706" cy="3708056"/>
            </a:xfrm>
            <a:prstGeom prst="round2SameRect">
              <a:avLst>
                <a:gd name="adj1" fmla="val 16667"/>
                <a:gd name="adj2" fmla="val 0"/>
              </a:avLst>
            </a:prstGeom>
            <a:solidFill>
              <a:srgbClr val="E3EFD3">
                <a:alpha val="89411"/>
              </a:srgbClr>
            </a:solid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52"/>
            <p:cNvSpPr txBox="1"/>
            <p:nvPr/>
          </p:nvSpPr>
          <p:spPr>
            <a:xfrm>
              <a:off x="2085782" y="3365630"/>
              <a:ext cx="3649394" cy="1084382"/>
            </a:xfrm>
            <a:prstGeom prst="rect">
              <a:avLst/>
            </a:prstGeom>
            <a:noFill/>
            <a:ln>
              <a:noFill/>
            </a:ln>
          </p:spPr>
          <p:txBody>
            <a:bodyPr spcFirstLastPara="1" wrap="square" lIns="95250" tIns="47625" rIns="95250" bIns="47625" anchor="ctr" anchorCtr="0">
              <a:noAutofit/>
            </a:bodyPr>
            <a:lstStyle/>
            <a:p>
              <a:pPr marL="228600" marR="0" lvl="1" indent="-228600" algn="l" rtl="0">
                <a:lnSpc>
                  <a:spcPct val="90000"/>
                </a:lnSpc>
                <a:spcBef>
                  <a:spcPts val="0"/>
                </a:spcBef>
                <a:spcAft>
                  <a:spcPts val="0"/>
                </a:spcAft>
                <a:buClr>
                  <a:srgbClr val="000000"/>
                </a:buClr>
                <a:buSzPts val="2500"/>
                <a:buFont typeface="Arial"/>
                <a:buChar char="•"/>
              </a:pPr>
              <a:r>
                <a:rPr lang="en-US" sz="2000" b="0" i="0" u="none" strike="noStrike" cap="none">
                  <a:solidFill>
                    <a:schemeClr val="dk1"/>
                  </a:solidFill>
                  <a:latin typeface="Arial"/>
                  <a:ea typeface="Arial"/>
                  <a:cs typeface="Arial"/>
                  <a:sym typeface="Arial"/>
                </a:rPr>
                <a:t>Make changes and reduce food waste in the business</a:t>
              </a:r>
              <a:endParaRPr sz="1100" b="0" i="0" u="none" strike="noStrike" cap="none">
                <a:solidFill>
                  <a:srgbClr val="000000"/>
                </a:solidFill>
                <a:latin typeface="Arial"/>
                <a:ea typeface="Arial"/>
                <a:cs typeface="Arial"/>
                <a:sym typeface="Arial"/>
              </a:endParaRPr>
            </a:p>
          </p:txBody>
        </p:sp>
        <p:sp>
          <p:nvSpPr>
            <p:cNvPr id="135" name="Google Shape;135;p52"/>
            <p:cNvSpPr/>
            <p:nvPr/>
          </p:nvSpPr>
          <p:spPr>
            <a:xfrm>
              <a:off x="0" y="3156755"/>
              <a:ext cx="2085782" cy="1502133"/>
            </a:xfrm>
            <a:prstGeom prst="roundRect">
              <a:avLst>
                <a:gd name="adj" fmla="val 16667"/>
              </a:avLst>
            </a:prstGeom>
            <a:solidFill>
              <a:srgbClr val="AFD56B"/>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52"/>
            <p:cNvSpPr txBox="1"/>
            <p:nvPr/>
          </p:nvSpPr>
          <p:spPr>
            <a:xfrm>
              <a:off x="73328" y="3230083"/>
              <a:ext cx="1939126" cy="1355477"/>
            </a:xfrm>
            <a:prstGeom prst="rect">
              <a:avLst/>
            </a:prstGeom>
            <a:noFill/>
            <a:ln>
              <a:noFill/>
            </a:ln>
          </p:spPr>
          <p:txBody>
            <a:bodyPr spcFirstLastPara="1" wrap="square" lIns="125725" tIns="62850" rIns="125725" bIns="62850" anchor="ctr" anchorCtr="0">
              <a:noAutofit/>
            </a:bodyPr>
            <a:lstStyle/>
            <a:p>
              <a:pPr marL="0" marR="0" lvl="0" indent="0" algn="ctr" rtl="0">
                <a:lnSpc>
                  <a:spcPct val="90000"/>
                </a:lnSpc>
                <a:spcBef>
                  <a:spcPts val="0"/>
                </a:spcBef>
                <a:spcAft>
                  <a:spcPts val="0"/>
                </a:spcAft>
                <a:buClr>
                  <a:srgbClr val="000000"/>
                </a:buClr>
                <a:buSzPts val="3300"/>
                <a:buFont typeface="Arial"/>
                <a:buNone/>
              </a:pPr>
              <a:r>
                <a:rPr lang="en-US" sz="3300" b="0" i="0" u="none" strike="noStrike" cap="none">
                  <a:solidFill>
                    <a:schemeClr val="dk1"/>
                  </a:solidFill>
                  <a:latin typeface="Arial"/>
                  <a:ea typeface="Arial"/>
                  <a:cs typeface="Arial"/>
                  <a:sym typeface="Arial"/>
                </a:rPr>
                <a:t>Act</a:t>
              </a:r>
              <a:endParaRPr sz="1400" b="0" i="0" u="none" strike="noStrike" cap="none">
                <a:solidFill>
                  <a:srgbClr val="000000"/>
                </a:solidFill>
                <a:latin typeface="Arial"/>
                <a:ea typeface="Arial"/>
                <a:cs typeface="Arial"/>
                <a:sym typeface="Arial"/>
              </a:endParaRPr>
            </a:p>
          </p:txBody>
        </p:sp>
      </p:grpSp>
      <p:sp>
        <p:nvSpPr>
          <p:cNvPr id="137" name="Google Shape;137;p52"/>
          <p:cNvSpPr txBox="1"/>
          <p:nvPr/>
        </p:nvSpPr>
        <p:spPr>
          <a:xfrm>
            <a:off x="7551475" y="1682518"/>
            <a:ext cx="3602181" cy="132343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000" b="0" i="0" u="none" strike="noStrike" cap="none">
                <a:solidFill>
                  <a:srgbClr val="3F3F3F"/>
                </a:solidFill>
                <a:latin typeface="Arial"/>
                <a:ea typeface="Arial"/>
                <a:cs typeface="Arial"/>
                <a:sym typeface="Arial"/>
              </a:rPr>
              <a:t>It is a team effort, and all staff are responsible within their role to practice good food waste management </a:t>
            </a:r>
            <a:endParaRPr sz="1400" b="0" i="0" u="none" strike="noStrike" cap="none">
              <a:solidFill>
                <a:srgbClr val="3F3F3F"/>
              </a:solidFill>
              <a:latin typeface="Arial"/>
              <a:ea typeface="Arial"/>
              <a:cs typeface="Arial"/>
              <a:sym typeface="Arial"/>
            </a:endParaRPr>
          </a:p>
        </p:txBody>
      </p:sp>
      <p:pic>
        <p:nvPicPr>
          <p:cNvPr id="138" name="Google Shape;138;p52" descr="elderly woman throwing garbage in compost bin - food waste management stock pictures, royalty-free photos &amp; images"/>
          <p:cNvPicPr preferRelativeResize="0"/>
          <p:nvPr/>
        </p:nvPicPr>
        <p:blipFill rotWithShape="1">
          <a:blip r:embed="rId3">
            <a:alphaModFix/>
          </a:blip>
          <a:srcRect/>
          <a:stretch/>
        </p:blipFill>
        <p:spPr>
          <a:xfrm>
            <a:off x="7323713" y="3259878"/>
            <a:ext cx="4057707" cy="2705138"/>
          </a:xfrm>
          <a:prstGeom prst="rect">
            <a:avLst/>
          </a:prstGeom>
          <a:noFill/>
          <a:ln>
            <a:noFill/>
          </a:ln>
        </p:spPr>
      </p:pic>
      <p:sp>
        <p:nvSpPr>
          <p:cNvPr id="3" name="Text Placeholder 2">
            <a:extLst>
              <a:ext uri="{FF2B5EF4-FFF2-40B4-BE49-F238E27FC236}">
                <a16:creationId xmlns:a16="http://schemas.microsoft.com/office/drawing/2014/main" id="{8C030593-E245-B877-B82D-FF13271D648A}"/>
              </a:ext>
            </a:extLst>
          </p:cNvPr>
          <p:cNvSpPr>
            <a:spLocks noGrp="1"/>
          </p:cNvSpPr>
          <p:nvPr>
            <p:ph type="body" idx="1"/>
          </p:nvPr>
        </p:nvSpPr>
        <p:spPr/>
        <p:txBody>
          <a:bodyPr/>
          <a:lstStyle/>
          <a:p>
            <a:r>
              <a:rPr lang="en-US" dirty="0"/>
              <a:t>3 steps to tackle food waste</a:t>
            </a:r>
          </a:p>
        </p:txBody>
      </p:sp>
    </p:spTree>
    <p:extLst>
      <p:ext uri="{BB962C8B-B14F-4D97-AF65-F5344CB8AC3E}">
        <p14:creationId xmlns:p14="http://schemas.microsoft.com/office/powerpoint/2010/main" val="21348505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215" name="Google Shape;215;p14"/>
          <p:cNvGrpSpPr/>
          <p:nvPr/>
        </p:nvGrpSpPr>
        <p:grpSpPr>
          <a:xfrm>
            <a:off x="-35" y="5560409"/>
            <a:ext cx="12195661" cy="1317008"/>
            <a:chOff x="-35" y="5560409"/>
            <a:chExt cx="12195661" cy="1317008"/>
          </a:xfrm>
        </p:grpSpPr>
        <p:sp>
          <p:nvSpPr>
            <p:cNvPr id="216" name="Google Shape;216;p14"/>
            <p:cNvSpPr/>
            <p:nvPr/>
          </p:nvSpPr>
          <p:spPr>
            <a:xfrm>
              <a:off x="1182893" y="5562605"/>
              <a:ext cx="9819119" cy="1310781"/>
            </a:xfrm>
            <a:custGeom>
              <a:avLst/>
              <a:gdLst/>
              <a:ahLst/>
              <a:cxnLst/>
              <a:rect l="l" t="t" r="r" b="b"/>
              <a:pathLst>
                <a:path w="9819119" h="1310781" extrusionOk="0">
                  <a:moveTo>
                    <a:pt x="0" y="1310781"/>
                  </a:moveTo>
                  <a:cubicBezTo>
                    <a:pt x="801154" y="519539"/>
                    <a:pt x="2746831" y="269"/>
                    <a:pt x="4911434" y="0"/>
                  </a:cubicBezTo>
                  <a:cubicBezTo>
                    <a:pt x="7070298" y="-269"/>
                    <a:pt x="9012858" y="515806"/>
                    <a:pt x="9819119" y="1303811"/>
                  </a:cubicBezTo>
                  <a:lnTo>
                    <a:pt x="0" y="1310781"/>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7" name="Google Shape;217;p14"/>
            <p:cNvSpPr/>
            <p:nvPr/>
          </p:nvSpPr>
          <p:spPr>
            <a:xfrm>
              <a:off x="-35" y="5603225"/>
              <a:ext cx="2153789" cy="1270946"/>
            </a:xfrm>
            <a:custGeom>
              <a:avLst/>
              <a:gdLst/>
              <a:ahLst/>
              <a:cxnLst/>
              <a:rect l="l" t="t" r="r" b="b"/>
              <a:pathLst>
                <a:path w="2153789" h="1270946" extrusionOk="0">
                  <a:moveTo>
                    <a:pt x="0" y="1"/>
                  </a:moveTo>
                  <a:cubicBezTo>
                    <a:pt x="384429" y="-325"/>
                    <a:pt x="761979" y="60246"/>
                    <a:pt x="1093351" y="175407"/>
                  </a:cubicBezTo>
                  <a:cubicBezTo>
                    <a:pt x="1747691" y="402809"/>
                    <a:pt x="2150710" y="817209"/>
                    <a:pt x="2153789" y="1265792"/>
                  </a:cubicBezTo>
                  <a:lnTo>
                    <a:pt x="3083" y="1270946"/>
                  </a:lnTo>
                  <a:cubicBezTo>
                    <a:pt x="2055" y="847298"/>
                    <a:pt x="1028" y="423649"/>
                    <a:pt x="0" y="1"/>
                  </a:cubicBez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18" name="Google Shape;218;p14"/>
            <p:cNvSpPr/>
            <p:nvPr/>
          </p:nvSpPr>
          <p:spPr>
            <a:xfrm flipH="1">
              <a:off x="10547360" y="5560409"/>
              <a:ext cx="1648266" cy="1317008"/>
            </a:xfrm>
            <a:custGeom>
              <a:avLst/>
              <a:gdLst/>
              <a:ahLst/>
              <a:cxnLst/>
              <a:rect l="l" t="t" r="r" b="b"/>
              <a:pathLst>
                <a:path w="1648266" h="1317008" extrusionOk="0">
                  <a:moveTo>
                    <a:pt x="0" y="3"/>
                  </a:moveTo>
                  <a:cubicBezTo>
                    <a:pt x="903133" y="-1592"/>
                    <a:pt x="1638925" y="580243"/>
                    <a:pt x="1648266" y="1303386"/>
                  </a:cubicBezTo>
                  <a:lnTo>
                    <a:pt x="3627" y="1317008"/>
                  </a:lnTo>
                  <a:lnTo>
                    <a:pt x="0" y="3"/>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219" name="Google Shape;219;p14"/>
          <p:cNvSpPr/>
          <p:nvPr/>
        </p:nvSpPr>
        <p:spPr>
          <a:xfrm>
            <a:off x="94" y="5100807"/>
            <a:ext cx="1468886" cy="1758646"/>
          </a:xfrm>
          <a:custGeom>
            <a:avLst/>
            <a:gdLst/>
            <a:ahLst/>
            <a:cxnLst/>
            <a:rect l="l" t="t" r="r" b="b"/>
            <a:pathLst>
              <a:path w="1468886" h="1758646" extrusionOk="0">
                <a:moveTo>
                  <a:pt x="1206376" y="716527"/>
                </a:moveTo>
                <a:cubicBezTo>
                  <a:pt x="1195721" y="718413"/>
                  <a:pt x="1195627" y="727371"/>
                  <a:pt x="1192610" y="735197"/>
                </a:cubicBezTo>
                <a:cubicBezTo>
                  <a:pt x="1136883" y="877296"/>
                  <a:pt x="1080496" y="1019112"/>
                  <a:pt x="1024958" y="1161210"/>
                </a:cubicBezTo>
                <a:cubicBezTo>
                  <a:pt x="989504" y="1251825"/>
                  <a:pt x="928685" y="1269647"/>
                  <a:pt x="839296" y="1245696"/>
                </a:cubicBezTo>
                <a:cubicBezTo>
                  <a:pt x="830338" y="1243244"/>
                  <a:pt x="821475" y="1240510"/>
                  <a:pt x="803559" y="1235230"/>
                </a:cubicBezTo>
                <a:cubicBezTo>
                  <a:pt x="819401" y="1265026"/>
                  <a:pt x="839202" y="1281621"/>
                  <a:pt x="857589" y="1298311"/>
                </a:cubicBezTo>
                <a:cubicBezTo>
                  <a:pt x="872204" y="1311701"/>
                  <a:pt x="874562" y="1324713"/>
                  <a:pt x="869281" y="1342817"/>
                </a:cubicBezTo>
                <a:cubicBezTo>
                  <a:pt x="843539" y="1430321"/>
                  <a:pt x="802805" y="1508394"/>
                  <a:pt x="736046" y="1572702"/>
                </a:cubicBezTo>
                <a:cubicBezTo>
                  <a:pt x="669947" y="1636349"/>
                  <a:pt x="600548" y="1696413"/>
                  <a:pt x="533223" y="1758647"/>
                </a:cubicBezTo>
                <a:cubicBezTo>
                  <a:pt x="355482" y="1758647"/>
                  <a:pt x="177741" y="1758647"/>
                  <a:pt x="0" y="1758647"/>
                </a:cubicBezTo>
                <a:cubicBezTo>
                  <a:pt x="283" y="1591466"/>
                  <a:pt x="660" y="1424286"/>
                  <a:pt x="943" y="1257106"/>
                </a:cubicBezTo>
                <a:cubicBezTo>
                  <a:pt x="26496" y="1192893"/>
                  <a:pt x="68268" y="1137826"/>
                  <a:pt x="102213" y="1078327"/>
                </a:cubicBezTo>
                <a:cubicBezTo>
                  <a:pt x="113622" y="1058337"/>
                  <a:pt x="132764" y="1057677"/>
                  <a:pt x="152376" y="1061355"/>
                </a:cubicBezTo>
                <a:cubicBezTo>
                  <a:pt x="173309" y="1065220"/>
                  <a:pt x="192262" y="1075027"/>
                  <a:pt x="214232" y="1083891"/>
                </a:cubicBezTo>
                <a:cubicBezTo>
                  <a:pt x="197920" y="1060978"/>
                  <a:pt x="179344" y="1042591"/>
                  <a:pt x="162466" y="1022978"/>
                </a:cubicBezTo>
                <a:cubicBezTo>
                  <a:pt x="144362" y="1001951"/>
                  <a:pt x="148510" y="987335"/>
                  <a:pt x="166049" y="968854"/>
                </a:cubicBezTo>
                <a:cubicBezTo>
                  <a:pt x="216967" y="915201"/>
                  <a:pt x="274674" y="868621"/>
                  <a:pt x="326063" y="815534"/>
                </a:cubicBezTo>
                <a:cubicBezTo>
                  <a:pt x="414886" y="723599"/>
                  <a:pt x="510027" y="638265"/>
                  <a:pt x="600265" y="547838"/>
                </a:cubicBezTo>
                <a:cubicBezTo>
                  <a:pt x="610166" y="537938"/>
                  <a:pt x="621481" y="531337"/>
                  <a:pt x="634210" y="526717"/>
                </a:cubicBezTo>
                <a:cubicBezTo>
                  <a:pt x="677491" y="496261"/>
                  <a:pt x="723788" y="515685"/>
                  <a:pt x="768766" y="519551"/>
                </a:cubicBezTo>
                <a:cubicBezTo>
                  <a:pt x="790358" y="521437"/>
                  <a:pt x="811480" y="528132"/>
                  <a:pt x="836185" y="533317"/>
                </a:cubicBezTo>
                <a:cubicBezTo>
                  <a:pt x="809971" y="502956"/>
                  <a:pt x="786115" y="475422"/>
                  <a:pt x="762165" y="447700"/>
                </a:cubicBezTo>
                <a:cubicBezTo>
                  <a:pt x="994030" y="293061"/>
                  <a:pt x="1235513" y="156903"/>
                  <a:pt x="1468886" y="0"/>
                </a:cubicBezTo>
                <a:cubicBezTo>
                  <a:pt x="1446445" y="60724"/>
                  <a:pt x="1425040" y="119374"/>
                  <a:pt x="1403164" y="177741"/>
                </a:cubicBezTo>
                <a:cubicBezTo>
                  <a:pt x="1350266" y="318897"/>
                  <a:pt x="1296237" y="459581"/>
                  <a:pt x="1244848" y="601208"/>
                </a:cubicBezTo>
                <a:cubicBezTo>
                  <a:pt x="1231081" y="639208"/>
                  <a:pt x="1209205" y="674850"/>
                  <a:pt x="1206376" y="716527"/>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0" name="Google Shape;220;p14"/>
          <p:cNvSpPr/>
          <p:nvPr/>
        </p:nvSpPr>
        <p:spPr>
          <a:xfrm>
            <a:off x="1989976" y="5720983"/>
            <a:ext cx="1707806" cy="1138470"/>
          </a:xfrm>
          <a:custGeom>
            <a:avLst/>
            <a:gdLst/>
            <a:ahLst/>
            <a:cxnLst/>
            <a:rect l="l" t="t" r="r" b="b"/>
            <a:pathLst>
              <a:path w="1707806" h="1138470" extrusionOk="0">
                <a:moveTo>
                  <a:pt x="663410" y="1138471"/>
                </a:moveTo>
                <a:cubicBezTo>
                  <a:pt x="598349" y="1055682"/>
                  <a:pt x="534041" y="972328"/>
                  <a:pt x="467943" y="890293"/>
                </a:cubicBezTo>
                <a:cubicBezTo>
                  <a:pt x="445501" y="862477"/>
                  <a:pt x="443238" y="833341"/>
                  <a:pt x="451347" y="801376"/>
                </a:cubicBezTo>
                <a:cubicBezTo>
                  <a:pt x="461059" y="762810"/>
                  <a:pt x="471714" y="724527"/>
                  <a:pt x="482841" y="682850"/>
                </a:cubicBezTo>
                <a:cubicBezTo>
                  <a:pt x="455873" y="695957"/>
                  <a:pt x="435317" y="714721"/>
                  <a:pt x="413819" y="731694"/>
                </a:cubicBezTo>
                <a:cubicBezTo>
                  <a:pt x="397789" y="744329"/>
                  <a:pt x="387888" y="744140"/>
                  <a:pt x="378365" y="723867"/>
                </a:cubicBezTo>
                <a:cubicBezTo>
                  <a:pt x="362241" y="689545"/>
                  <a:pt x="343948" y="656354"/>
                  <a:pt x="326221" y="622786"/>
                </a:cubicBezTo>
                <a:cubicBezTo>
                  <a:pt x="321412" y="613639"/>
                  <a:pt x="318961" y="602607"/>
                  <a:pt x="307834" y="598082"/>
                </a:cubicBezTo>
                <a:cubicBezTo>
                  <a:pt x="276340" y="556498"/>
                  <a:pt x="257576" y="507749"/>
                  <a:pt x="233249" y="462300"/>
                </a:cubicBezTo>
                <a:cubicBezTo>
                  <a:pt x="186480" y="374703"/>
                  <a:pt x="141879" y="285880"/>
                  <a:pt x="100202" y="195642"/>
                </a:cubicBezTo>
                <a:cubicBezTo>
                  <a:pt x="85210" y="162168"/>
                  <a:pt x="70500" y="128600"/>
                  <a:pt x="49567" y="98238"/>
                </a:cubicBezTo>
                <a:cubicBezTo>
                  <a:pt x="39007" y="72873"/>
                  <a:pt x="21185" y="51940"/>
                  <a:pt x="7230" y="28650"/>
                </a:cubicBezTo>
                <a:cubicBezTo>
                  <a:pt x="2987" y="21578"/>
                  <a:pt x="-3519" y="13657"/>
                  <a:pt x="2327" y="5643"/>
                </a:cubicBezTo>
                <a:cubicBezTo>
                  <a:pt x="9587" y="-4258"/>
                  <a:pt x="20242" y="1022"/>
                  <a:pt x="27786" y="5266"/>
                </a:cubicBezTo>
                <a:cubicBezTo>
                  <a:pt x="47493" y="16392"/>
                  <a:pt x="72009" y="19975"/>
                  <a:pt x="85493" y="41097"/>
                </a:cubicBezTo>
                <a:cubicBezTo>
                  <a:pt x="121890" y="58635"/>
                  <a:pt x="158475" y="75985"/>
                  <a:pt x="194683" y="93994"/>
                </a:cubicBezTo>
                <a:cubicBezTo>
                  <a:pt x="202698" y="97955"/>
                  <a:pt x="210619" y="98898"/>
                  <a:pt x="219105" y="98520"/>
                </a:cubicBezTo>
                <a:cubicBezTo>
                  <a:pt x="239944" y="100218"/>
                  <a:pt x="256256" y="113136"/>
                  <a:pt x="274077" y="121622"/>
                </a:cubicBezTo>
                <a:cubicBezTo>
                  <a:pt x="457853" y="208748"/>
                  <a:pt x="641158" y="297101"/>
                  <a:pt x="824650" y="385075"/>
                </a:cubicBezTo>
                <a:cubicBezTo>
                  <a:pt x="831345" y="388281"/>
                  <a:pt x="837286" y="392713"/>
                  <a:pt x="843415" y="396767"/>
                </a:cubicBezTo>
                <a:cubicBezTo>
                  <a:pt x="922054" y="440047"/>
                  <a:pt x="1004843" y="475124"/>
                  <a:pt x="1083860" y="517839"/>
                </a:cubicBezTo>
                <a:cubicBezTo>
                  <a:pt x="1107999" y="530945"/>
                  <a:pt x="1132232" y="543769"/>
                  <a:pt x="1155522" y="558384"/>
                </a:cubicBezTo>
                <a:cubicBezTo>
                  <a:pt x="1208609" y="591575"/>
                  <a:pt x="1229259" y="645133"/>
                  <a:pt x="1212569" y="705952"/>
                </a:cubicBezTo>
                <a:cubicBezTo>
                  <a:pt x="1207289" y="725282"/>
                  <a:pt x="1200217" y="744140"/>
                  <a:pt x="1191165" y="762244"/>
                </a:cubicBezTo>
                <a:cubicBezTo>
                  <a:pt x="1194465" y="763848"/>
                  <a:pt x="1194371" y="760076"/>
                  <a:pt x="1195691" y="758850"/>
                </a:cubicBezTo>
                <a:cubicBezTo>
                  <a:pt x="1268485" y="695768"/>
                  <a:pt x="1284420" y="695391"/>
                  <a:pt x="1373526" y="747629"/>
                </a:cubicBezTo>
                <a:cubicBezTo>
                  <a:pt x="1433590" y="782894"/>
                  <a:pt x="1484037" y="828343"/>
                  <a:pt x="1527506" y="882373"/>
                </a:cubicBezTo>
                <a:cubicBezTo>
                  <a:pt x="1584458" y="953092"/>
                  <a:pt x="1639336" y="1025509"/>
                  <a:pt x="1691857" y="1099528"/>
                </a:cubicBezTo>
                <a:cubicBezTo>
                  <a:pt x="1699683" y="1110560"/>
                  <a:pt x="1714299" y="1121026"/>
                  <a:pt x="1704587" y="1138471"/>
                </a:cubicBezTo>
                <a:cubicBezTo>
                  <a:pt x="1357497" y="1138471"/>
                  <a:pt x="1010406" y="1138471"/>
                  <a:pt x="663410" y="1138471"/>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1" name="Google Shape;221;p14"/>
          <p:cNvSpPr/>
          <p:nvPr/>
        </p:nvSpPr>
        <p:spPr>
          <a:xfrm>
            <a:off x="10947632" y="5497358"/>
            <a:ext cx="1240691" cy="1362569"/>
          </a:xfrm>
          <a:custGeom>
            <a:avLst/>
            <a:gdLst/>
            <a:ahLst/>
            <a:cxnLst/>
            <a:rect l="l" t="t" r="r" b="b"/>
            <a:pathLst>
              <a:path w="1240691" h="1362569" extrusionOk="0">
                <a:moveTo>
                  <a:pt x="1240312" y="937026"/>
                </a:moveTo>
                <a:cubicBezTo>
                  <a:pt x="1240312" y="1072430"/>
                  <a:pt x="1240030" y="1207739"/>
                  <a:pt x="1240690" y="1343143"/>
                </a:cubicBezTo>
                <a:cubicBezTo>
                  <a:pt x="1240784" y="1358984"/>
                  <a:pt x="1237107" y="1362662"/>
                  <a:pt x="1221266" y="1362567"/>
                </a:cubicBezTo>
                <a:cubicBezTo>
                  <a:pt x="1087937" y="1361813"/>
                  <a:pt x="954701" y="1362190"/>
                  <a:pt x="821372" y="1362190"/>
                </a:cubicBezTo>
                <a:cubicBezTo>
                  <a:pt x="755745" y="1324945"/>
                  <a:pt x="702564" y="1271481"/>
                  <a:pt x="643442" y="1225655"/>
                </a:cubicBezTo>
                <a:cubicBezTo>
                  <a:pt x="591959" y="1185675"/>
                  <a:pt x="554807" y="1135983"/>
                  <a:pt x="527086" y="1077710"/>
                </a:cubicBezTo>
                <a:cubicBezTo>
                  <a:pt x="497195" y="1014911"/>
                  <a:pt x="498515" y="1005011"/>
                  <a:pt x="552261" y="959185"/>
                </a:cubicBezTo>
                <a:cubicBezTo>
                  <a:pt x="537647" y="963711"/>
                  <a:pt x="523408" y="966823"/>
                  <a:pt x="509076" y="968802"/>
                </a:cubicBezTo>
                <a:cubicBezTo>
                  <a:pt x="452689" y="976723"/>
                  <a:pt x="404693" y="949661"/>
                  <a:pt x="379707" y="898461"/>
                </a:cubicBezTo>
                <a:cubicBezTo>
                  <a:pt x="307667" y="751270"/>
                  <a:pt x="247037" y="598988"/>
                  <a:pt x="180938" y="449157"/>
                </a:cubicBezTo>
                <a:cubicBezTo>
                  <a:pt x="121346" y="310359"/>
                  <a:pt x="62130" y="171372"/>
                  <a:pt x="5649" y="31254"/>
                </a:cubicBezTo>
                <a:cubicBezTo>
                  <a:pt x="1877" y="21919"/>
                  <a:pt x="-5101" y="10887"/>
                  <a:pt x="6026" y="2495"/>
                </a:cubicBezTo>
                <a:cubicBezTo>
                  <a:pt x="13758" y="-3351"/>
                  <a:pt x="21961" y="2306"/>
                  <a:pt x="29316" y="6926"/>
                </a:cubicBezTo>
                <a:cubicBezTo>
                  <a:pt x="167266" y="93675"/>
                  <a:pt x="313702" y="165338"/>
                  <a:pt x="454669" y="246711"/>
                </a:cubicBezTo>
                <a:cubicBezTo>
                  <a:pt x="461081" y="250389"/>
                  <a:pt x="467681" y="253783"/>
                  <a:pt x="473716" y="258027"/>
                </a:cubicBezTo>
                <a:cubicBezTo>
                  <a:pt x="509170" y="283014"/>
                  <a:pt x="548678" y="301307"/>
                  <a:pt x="585452" y="324220"/>
                </a:cubicBezTo>
                <a:cubicBezTo>
                  <a:pt x="615438" y="342984"/>
                  <a:pt x="616003" y="350716"/>
                  <a:pt x="589884" y="373063"/>
                </a:cubicBezTo>
                <a:cubicBezTo>
                  <a:pt x="581115" y="380607"/>
                  <a:pt x="571592" y="387207"/>
                  <a:pt x="561785" y="400691"/>
                </a:cubicBezTo>
                <a:cubicBezTo>
                  <a:pt x="592619" y="392865"/>
                  <a:pt x="620812" y="391828"/>
                  <a:pt x="648251" y="386453"/>
                </a:cubicBezTo>
                <a:cubicBezTo>
                  <a:pt x="677482" y="380701"/>
                  <a:pt x="702564" y="386830"/>
                  <a:pt x="725476" y="405029"/>
                </a:cubicBezTo>
                <a:cubicBezTo>
                  <a:pt x="784975" y="452364"/>
                  <a:pt x="842965" y="501584"/>
                  <a:pt x="900011" y="551842"/>
                </a:cubicBezTo>
                <a:cubicBezTo>
                  <a:pt x="965827" y="609737"/>
                  <a:pt x="1031738" y="667350"/>
                  <a:pt x="1097648" y="725151"/>
                </a:cubicBezTo>
                <a:cubicBezTo>
                  <a:pt x="1104814" y="731469"/>
                  <a:pt x="1111886" y="737692"/>
                  <a:pt x="1118582" y="744576"/>
                </a:cubicBezTo>
                <a:cubicBezTo>
                  <a:pt x="1131876" y="758342"/>
                  <a:pt x="1132820" y="772014"/>
                  <a:pt x="1119336" y="786253"/>
                </a:cubicBezTo>
                <a:cubicBezTo>
                  <a:pt x="1105758" y="800585"/>
                  <a:pt x="1092179" y="814823"/>
                  <a:pt x="1077282" y="827835"/>
                </a:cubicBezTo>
                <a:cubicBezTo>
                  <a:pt x="1086239" y="821707"/>
                  <a:pt x="1096705" y="819255"/>
                  <a:pt x="1106701" y="816049"/>
                </a:cubicBezTo>
                <a:cubicBezTo>
                  <a:pt x="1147434" y="803131"/>
                  <a:pt x="1160447" y="806526"/>
                  <a:pt x="1184681" y="841979"/>
                </a:cubicBezTo>
                <a:cubicBezTo>
                  <a:pt x="1205236" y="872247"/>
                  <a:pt x="1226452" y="902515"/>
                  <a:pt x="1240312" y="937026"/>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2" name="Google Shape;222;p14"/>
          <p:cNvSpPr/>
          <p:nvPr/>
        </p:nvSpPr>
        <p:spPr>
          <a:xfrm>
            <a:off x="3279770" y="5671182"/>
            <a:ext cx="1367291" cy="1188366"/>
          </a:xfrm>
          <a:custGeom>
            <a:avLst/>
            <a:gdLst/>
            <a:ahLst/>
            <a:cxnLst/>
            <a:rect l="l" t="t" r="r" b="b"/>
            <a:pathLst>
              <a:path w="1367291" h="1188366" extrusionOk="0">
                <a:moveTo>
                  <a:pt x="326723" y="231299"/>
                </a:moveTo>
                <a:cubicBezTo>
                  <a:pt x="499372" y="355482"/>
                  <a:pt x="672305" y="479383"/>
                  <a:pt x="844577" y="604131"/>
                </a:cubicBezTo>
                <a:cubicBezTo>
                  <a:pt x="901718" y="645526"/>
                  <a:pt x="958293" y="687863"/>
                  <a:pt x="1013549" y="731803"/>
                </a:cubicBezTo>
                <a:cubicBezTo>
                  <a:pt x="1080496" y="784984"/>
                  <a:pt x="1089831" y="839862"/>
                  <a:pt x="1047211" y="914824"/>
                </a:cubicBezTo>
                <a:cubicBezTo>
                  <a:pt x="1037876" y="931231"/>
                  <a:pt x="1026467" y="946507"/>
                  <a:pt x="1013831" y="965554"/>
                </a:cubicBezTo>
                <a:cubicBezTo>
                  <a:pt x="1048625" y="954427"/>
                  <a:pt x="1074933" y="933305"/>
                  <a:pt x="1104729" y="919068"/>
                </a:cubicBezTo>
                <a:cubicBezTo>
                  <a:pt x="1113310" y="915013"/>
                  <a:pt x="1118873" y="910392"/>
                  <a:pt x="1130094" y="916239"/>
                </a:cubicBezTo>
                <a:cubicBezTo>
                  <a:pt x="1242490" y="975360"/>
                  <a:pt x="1317641" y="1067201"/>
                  <a:pt x="1366956" y="1182049"/>
                </a:cubicBezTo>
                <a:cubicBezTo>
                  <a:pt x="1367711" y="1183840"/>
                  <a:pt x="1366956" y="1186198"/>
                  <a:pt x="1366956" y="1188367"/>
                </a:cubicBezTo>
                <a:cubicBezTo>
                  <a:pt x="1053811" y="1188367"/>
                  <a:pt x="740667" y="1188367"/>
                  <a:pt x="427427" y="1188367"/>
                </a:cubicBezTo>
                <a:cubicBezTo>
                  <a:pt x="371701" y="1109915"/>
                  <a:pt x="330118" y="1023355"/>
                  <a:pt x="285894" y="938398"/>
                </a:cubicBezTo>
                <a:cubicBezTo>
                  <a:pt x="274580" y="916616"/>
                  <a:pt x="279011" y="893043"/>
                  <a:pt x="287026" y="870601"/>
                </a:cubicBezTo>
                <a:cubicBezTo>
                  <a:pt x="300510" y="832790"/>
                  <a:pt x="318048" y="796770"/>
                  <a:pt x="337850" y="760468"/>
                </a:cubicBezTo>
                <a:cubicBezTo>
                  <a:pt x="319180" y="770557"/>
                  <a:pt x="301547" y="780647"/>
                  <a:pt x="283443" y="789793"/>
                </a:cubicBezTo>
                <a:cubicBezTo>
                  <a:pt x="254872" y="804220"/>
                  <a:pt x="243935" y="800637"/>
                  <a:pt x="232997" y="770557"/>
                </a:cubicBezTo>
                <a:cubicBezTo>
                  <a:pt x="217061" y="726994"/>
                  <a:pt x="203389" y="682488"/>
                  <a:pt x="190188" y="638076"/>
                </a:cubicBezTo>
                <a:cubicBezTo>
                  <a:pt x="159731" y="536052"/>
                  <a:pt x="125692" y="435065"/>
                  <a:pt x="96273" y="332664"/>
                </a:cubicBezTo>
                <a:cubicBezTo>
                  <a:pt x="92501" y="319463"/>
                  <a:pt x="87598" y="306545"/>
                  <a:pt x="89484" y="292401"/>
                </a:cubicBezTo>
                <a:cubicBezTo>
                  <a:pt x="64402" y="194431"/>
                  <a:pt x="37811" y="96933"/>
                  <a:pt x="0" y="0"/>
                </a:cubicBezTo>
                <a:cubicBezTo>
                  <a:pt x="108908" y="77225"/>
                  <a:pt x="217815" y="154262"/>
                  <a:pt x="326723" y="231299"/>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3" name="Google Shape;223;p14"/>
          <p:cNvSpPr/>
          <p:nvPr/>
        </p:nvSpPr>
        <p:spPr>
          <a:xfrm>
            <a:off x="6334800" y="5614803"/>
            <a:ext cx="1748303" cy="1244651"/>
          </a:xfrm>
          <a:custGeom>
            <a:avLst/>
            <a:gdLst/>
            <a:ahLst/>
            <a:cxnLst/>
            <a:rect l="l" t="t" r="r" b="b"/>
            <a:pathLst>
              <a:path w="1748303" h="1244651" extrusionOk="0">
                <a:moveTo>
                  <a:pt x="46150" y="687761"/>
                </a:moveTo>
                <a:cubicBezTo>
                  <a:pt x="64538" y="685686"/>
                  <a:pt x="69818" y="704828"/>
                  <a:pt x="74721" y="717085"/>
                </a:cubicBezTo>
                <a:cubicBezTo>
                  <a:pt x="92448" y="762251"/>
                  <a:pt x="96974" y="810906"/>
                  <a:pt x="108666" y="857675"/>
                </a:cubicBezTo>
                <a:cubicBezTo>
                  <a:pt x="139594" y="981481"/>
                  <a:pt x="123565" y="1107078"/>
                  <a:pt x="126582" y="1232016"/>
                </a:cubicBezTo>
                <a:cubicBezTo>
                  <a:pt x="126676" y="1236259"/>
                  <a:pt x="127053" y="1240408"/>
                  <a:pt x="127337" y="1244651"/>
                </a:cubicBezTo>
                <a:cubicBezTo>
                  <a:pt x="87168" y="1244651"/>
                  <a:pt x="46905" y="1244651"/>
                  <a:pt x="6736" y="1244651"/>
                </a:cubicBezTo>
                <a:cubicBezTo>
                  <a:pt x="985" y="1165823"/>
                  <a:pt x="-1467" y="1086806"/>
                  <a:pt x="890" y="1007789"/>
                </a:cubicBezTo>
                <a:cubicBezTo>
                  <a:pt x="3719" y="912271"/>
                  <a:pt x="5417" y="816469"/>
                  <a:pt x="25218" y="722271"/>
                </a:cubicBezTo>
                <a:cubicBezTo>
                  <a:pt x="28235" y="707939"/>
                  <a:pt x="28046" y="689835"/>
                  <a:pt x="46150" y="687761"/>
                </a:cubicBezTo>
                <a:close/>
                <a:moveTo>
                  <a:pt x="1200855" y="274"/>
                </a:moveTo>
                <a:cubicBezTo>
                  <a:pt x="1224051" y="-1894"/>
                  <a:pt x="1229426" y="8855"/>
                  <a:pt x="1226597" y="30731"/>
                </a:cubicBezTo>
                <a:cubicBezTo>
                  <a:pt x="1214244" y="126343"/>
                  <a:pt x="1181619" y="214129"/>
                  <a:pt x="1130607" y="295975"/>
                </a:cubicBezTo>
                <a:cubicBezTo>
                  <a:pt x="1073749" y="387156"/>
                  <a:pt x="1016230" y="477865"/>
                  <a:pt x="955695" y="566594"/>
                </a:cubicBezTo>
                <a:cubicBezTo>
                  <a:pt x="950132" y="574703"/>
                  <a:pt x="941457" y="582152"/>
                  <a:pt x="941457" y="600256"/>
                </a:cubicBezTo>
                <a:cubicBezTo>
                  <a:pt x="983606" y="568669"/>
                  <a:pt x="1021699" y="538684"/>
                  <a:pt x="1061302" y="510773"/>
                </a:cubicBezTo>
                <a:cubicBezTo>
                  <a:pt x="1162855" y="439394"/>
                  <a:pt x="1246775" y="348307"/>
                  <a:pt x="1337390" y="264765"/>
                </a:cubicBezTo>
                <a:cubicBezTo>
                  <a:pt x="1442432" y="168021"/>
                  <a:pt x="1568784" y="121628"/>
                  <a:pt x="1705602" y="96452"/>
                </a:cubicBezTo>
                <a:cubicBezTo>
                  <a:pt x="1708713" y="95887"/>
                  <a:pt x="1711920" y="95698"/>
                  <a:pt x="1715125" y="95981"/>
                </a:cubicBezTo>
                <a:cubicBezTo>
                  <a:pt x="1726252" y="96924"/>
                  <a:pt x="1741150" y="90795"/>
                  <a:pt x="1746902" y="103430"/>
                </a:cubicBezTo>
                <a:cubicBezTo>
                  <a:pt x="1752465" y="115594"/>
                  <a:pt x="1740207" y="124363"/>
                  <a:pt x="1732098" y="132190"/>
                </a:cubicBezTo>
                <a:cubicBezTo>
                  <a:pt x="1603106" y="256749"/>
                  <a:pt x="1466665" y="370089"/>
                  <a:pt x="1289584" y="421101"/>
                </a:cubicBezTo>
                <a:cubicBezTo>
                  <a:pt x="1159272" y="458630"/>
                  <a:pt x="1050553" y="533309"/>
                  <a:pt x="947868" y="618549"/>
                </a:cubicBezTo>
                <a:cubicBezTo>
                  <a:pt x="937308" y="627318"/>
                  <a:pt x="926276" y="635522"/>
                  <a:pt x="915715" y="644102"/>
                </a:cubicBezTo>
                <a:cubicBezTo>
                  <a:pt x="914207" y="645328"/>
                  <a:pt x="913546" y="647591"/>
                  <a:pt x="908832" y="655323"/>
                </a:cubicBezTo>
                <a:cubicBezTo>
                  <a:pt x="963710" y="637502"/>
                  <a:pt x="1014628" y="623735"/>
                  <a:pt x="1063377" y="604594"/>
                </a:cubicBezTo>
                <a:cubicBezTo>
                  <a:pt x="1212830" y="545756"/>
                  <a:pt x="1367281" y="529726"/>
                  <a:pt x="1525692" y="547830"/>
                </a:cubicBezTo>
                <a:cubicBezTo>
                  <a:pt x="1550962" y="550753"/>
                  <a:pt x="1589245" y="554053"/>
                  <a:pt x="1592640" y="579795"/>
                </a:cubicBezTo>
                <a:cubicBezTo>
                  <a:pt x="1596128" y="605442"/>
                  <a:pt x="1557469" y="604405"/>
                  <a:pt x="1536536" y="613834"/>
                </a:cubicBezTo>
                <a:cubicBezTo>
                  <a:pt x="1408958" y="671541"/>
                  <a:pt x="1273555" y="685874"/>
                  <a:pt x="1135605" y="686157"/>
                </a:cubicBezTo>
                <a:cubicBezTo>
                  <a:pt x="1055268" y="686251"/>
                  <a:pt x="974930" y="686817"/>
                  <a:pt x="894594" y="686157"/>
                </a:cubicBezTo>
                <a:cubicBezTo>
                  <a:pt x="873472" y="685968"/>
                  <a:pt x="854425" y="690400"/>
                  <a:pt x="838489" y="703601"/>
                </a:cubicBezTo>
                <a:cubicBezTo>
                  <a:pt x="788892" y="744523"/>
                  <a:pt x="739859" y="786201"/>
                  <a:pt x="690828" y="827878"/>
                </a:cubicBezTo>
                <a:cubicBezTo>
                  <a:pt x="687999" y="830330"/>
                  <a:pt x="687245" y="835233"/>
                  <a:pt x="685548" y="839005"/>
                </a:cubicBezTo>
                <a:cubicBezTo>
                  <a:pt x="677627" y="848339"/>
                  <a:pt x="672063" y="859749"/>
                  <a:pt x="658957" y="866727"/>
                </a:cubicBezTo>
                <a:cubicBezTo>
                  <a:pt x="669612" y="868895"/>
                  <a:pt x="677155" y="858052"/>
                  <a:pt x="686019" y="864087"/>
                </a:cubicBezTo>
                <a:cubicBezTo>
                  <a:pt x="711666" y="861635"/>
                  <a:pt x="733919" y="849094"/>
                  <a:pt x="757021" y="839193"/>
                </a:cubicBezTo>
                <a:cubicBezTo>
                  <a:pt x="851879" y="798553"/>
                  <a:pt x="952112" y="780072"/>
                  <a:pt x="1053759" y="768474"/>
                </a:cubicBezTo>
                <a:cubicBezTo>
                  <a:pt x="1145223" y="758102"/>
                  <a:pt x="1236780" y="755179"/>
                  <a:pt x="1327773" y="773849"/>
                </a:cubicBezTo>
                <a:cubicBezTo>
                  <a:pt x="1338239" y="776017"/>
                  <a:pt x="1351911" y="775923"/>
                  <a:pt x="1353797" y="787710"/>
                </a:cubicBezTo>
                <a:cubicBezTo>
                  <a:pt x="1356249" y="803079"/>
                  <a:pt x="1339465" y="804399"/>
                  <a:pt x="1330036" y="808077"/>
                </a:cubicBezTo>
                <a:cubicBezTo>
                  <a:pt x="1175490" y="868989"/>
                  <a:pt x="1019437" y="920850"/>
                  <a:pt x="849333" y="916890"/>
                </a:cubicBezTo>
                <a:cubicBezTo>
                  <a:pt x="794926" y="915570"/>
                  <a:pt x="739671" y="918305"/>
                  <a:pt x="684887" y="921605"/>
                </a:cubicBezTo>
                <a:cubicBezTo>
                  <a:pt x="679324" y="926980"/>
                  <a:pt x="672252" y="929242"/>
                  <a:pt x="664991" y="929337"/>
                </a:cubicBezTo>
                <a:cubicBezTo>
                  <a:pt x="622749" y="929997"/>
                  <a:pt x="589841" y="948572"/>
                  <a:pt x="563721" y="980632"/>
                </a:cubicBezTo>
                <a:cubicBezTo>
                  <a:pt x="524213" y="1018631"/>
                  <a:pt x="486779" y="1058517"/>
                  <a:pt x="453494" y="1103872"/>
                </a:cubicBezTo>
                <a:cubicBezTo>
                  <a:pt x="522233" y="1073981"/>
                  <a:pt x="583806" y="1028155"/>
                  <a:pt x="658203" y="1011654"/>
                </a:cubicBezTo>
                <a:cubicBezTo>
                  <a:pt x="665180" y="1009674"/>
                  <a:pt x="672063" y="1005619"/>
                  <a:pt x="679513" y="1010240"/>
                </a:cubicBezTo>
                <a:cubicBezTo>
                  <a:pt x="738068" y="1000904"/>
                  <a:pt x="796435" y="988835"/>
                  <a:pt x="855368" y="982800"/>
                </a:cubicBezTo>
                <a:cubicBezTo>
                  <a:pt x="932687" y="974974"/>
                  <a:pt x="1009913" y="960076"/>
                  <a:pt x="1088175" y="971768"/>
                </a:cubicBezTo>
                <a:cubicBezTo>
                  <a:pt x="1097510" y="973182"/>
                  <a:pt x="1106940" y="975068"/>
                  <a:pt x="1115709" y="978369"/>
                </a:cubicBezTo>
                <a:cubicBezTo>
                  <a:pt x="1138339" y="986949"/>
                  <a:pt x="1140979" y="999585"/>
                  <a:pt x="1125327" y="1019103"/>
                </a:cubicBezTo>
                <a:cubicBezTo>
                  <a:pt x="1089119" y="1064364"/>
                  <a:pt x="1037540" y="1080016"/>
                  <a:pt x="985020" y="1091802"/>
                </a:cubicBezTo>
                <a:cubicBezTo>
                  <a:pt x="803130" y="1132820"/>
                  <a:pt x="618600" y="1148283"/>
                  <a:pt x="432372" y="1142532"/>
                </a:cubicBezTo>
                <a:cubicBezTo>
                  <a:pt x="409648" y="1141872"/>
                  <a:pt x="394278" y="1148190"/>
                  <a:pt x="381832" y="1166765"/>
                </a:cubicBezTo>
                <a:cubicBezTo>
                  <a:pt x="363068" y="1194769"/>
                  <a:pt x="333837" y="1214382"/>
                  <a:pt x="317713" y="1244650"/>
                </a:cubicBezTo>
                <a:cubicBezTo>
                  <a:pt x="292348" y="1244650"/>
                  <a:pt x="266889" y="1244650"/>
                  <a:pt x="241525" y="1244650"/>
                </a:cubicBezTo>
                <a:cubicBezTo>
                  <a:pt x="228418" y="1228621"/>
                  <a:pt x="231058" y="1208442"/>
                  <a:pt x="228230" y="1190055"/>
                </a:cubicBezTo>
                <a:cubicBezTo>
                  <a:pt x="212388" y="1086711"/>
                  <a:pt x="195699" y="983461"/>
                  <a:pt x="199753" y="878136"/>
                </a:cubicBezTo>
                <a:cubicBezTo>
                  <a:pt x="201450" y="833630"/>
                  <a:pt x="209748" y="789972"/>
                  <a:pt x="211917" y="745656"/>
                </a:cubicBezTo>
                <a:cubicBezTo>
                  <a:pt x="226815" y="689834"/>
                  <a:pt x="236810" y="632505"/>
                  <a:pt x="259534" y="578946"/>
                </a:cubicBezTo>
                <a:cubicBezTo>
                  <a:pt x="267926" y="559239"/>
                  <a:pt x="273961" y="531046"/>
                  <a:pt x="300174" y="532743"/>
                </a:cubicBezTo>
                <a:cubicBezTo>
                  <a:pt x="324785" y="534346"/>
                  <a:pt x="331102" y="561597"/>
                  <a:pt x="338551" y="582152"/>
                </a:cubicBezTo>
                <a:cubicBezTo>
                  <a:pt x="354110" y="624961"/>
                  <a:pt x="361370" y="670033"/>
                  <a:pt x="363728" y="714916"/>
                </a:cubicBezTo>
                <a:cubicBezTo>
                  <a:pt x="366462" y="767343"/>
                  <a:pt x="367405" y="820146"/>
                  <a:pt x="362502" y="872667"/>
                </a:cubicBezTo>
                <a:cubicBezTo>
                  <a:pt x="349206" y="955927"/>
                  <a:pt x="341663" y="1039942"/>
                  <a:pt x="326670" y="1123013"/>
                </a:cubicBezTo>
                <a:cubicBezTo>
                  <a:pt x="322239" y="1147718"/>
                  <a:pt x="314318" y="1171668"/>
                  <a:pt x="312338" y="1198353"/>
                </a:cubicBezTo>
                <a:cubicBezTo>
                  <a:pt x="349772" y="1155167"/>
                  <a:pt x="382020" y="1109718"/>
                  <a:pt x="419549" y="1068607"/>
                </a:cubicBezTo>
                <a:cubicBezTo>
                  <a:pt x="431430" y="1055594"/>
                  <a:pt x="435861" y="1039659"/>
                  <a:pt x="436332" y="1022026"/>
                </a:cubicBezTo>
                <a:cubicBezTo>
                  <a:pt x="437087" y="986855"/>
                  <a:pt x="430015" y="952721"/>
                  <a:pt x="424452" y="918305"/>
                </a:cubicBezTo>
                <a:cubicBezTo>
                  <a:pt x="417851" y="864841"/>
                  <a:pt x="410591" y="811471"/>
                  <a:pt x="405876" y="757819"/>
                </a:cubicBezTo>
                <a:cubicBezTo>
                  <a:pt x="399464" y="684271"/>
                  <a:pt x="407951" y="612326"/>
                  <a:pt x="425112" y="541041"/>
                </a:cubicBezTo>
                <a:cubicBezTo>
                  <a:pt x="440010" y="479280"/>
                  <a:pt x="458680" y="418744"/>
                  <a:pt x="487911" y="361980"/>
                </a:cubicBezTo>
                <a:cubicBezTo>
                  <a:pt x="495643" y="346893"/>
                  <a:pt x="503469" y="331712"/>
                  <a:pt x="515633" y="319737"/>
                </a:cubicBezTo>
                <a:cubicBezTo>
                  <a:pt x="537508" y="298238"/>
                  <a:pt x="560044" y="304084"/>
                  <a:pt x="566833" y="333692"/>
                </a:cubicBezTo>
                <a:cubicBezTo>
                  <a:pt x="575131" y="369806"/>
                  <a:pt x="577960" y="406863"/>
                  <a:pt x="580223" y="443731"/>
                </a:cubicBezTo>
                <a:cubicBezTo>
                  <a:pt x="587106" y="553393"/>
                  <a:pt x="566928" y="660321"/>
                  <a:pt x="547126" y="767343"/>
                </a:cubicBezTo>
                <a:cubicBezTo>
                  <a:pt x="537885" y="817223"/>
                  <a:pt x="527419" y="866821"/>
                  <a:pt x="516387" y="916230"/>
                </a:cubicBezTo>
                <a:cubicBezTo>
                  <a:pt x="514030" y="926603"/>
                  <a:pt x="506015" y="941500"/>
                  <a:pt x="519970" y="947441"/>
                </a:cubicBezTo>
                <a:cubicBezTo>
                  <a:pt x="532039" y="952627"/>
                  <a:pt x="540432" y="939143"/>
                  <a:pt x="547975" y="930751"/>
                </a:cubicBezTo>
                <a:cubicBezTo>
                  <a:pt x="569945" y="906424"/>
                  <a:pt x="592104" y="882285"/>
                  <a:pt x="614074" y="857957"/>
                </a:cubicBezTo>
                <a:cubicBezTo>
                  <a:pt x="632555" y="837496"/>
                  <a:pt x="639344" y="815715"/>
                  <a:pt x="639061" y="788935"/>
                </a:cubicBezTo>
                <a:cubicBezTo>
                  <a:pt x="638118" y="712841"/>
                  <a:pt x="637929" y="636654"/>
                  <a:pt x="638873" y="560560"/>
                </a:cubicBezTo>
                <a:cubicBezTo>
                  <a:pt x="640664" y="424213"/>
                  <a:pt x="673761" y="295221"/>
                  <a:pt x="732882" y="172641"/>
                </a:cubicBezTo>
                <a:cubicBezTo>
                  <a:pt x="738822" y="160289"/>
                  <a:pt x="745517" y="148219"/>
                  <a:pt x="753910" y="137281"/>
                </a:cubicBezTo>
                <a:cubicBezTo>
                  <a:pt x="779840" y="103619"/>
                  <a:pt x="815577" y="108333"/>
                  <a:pt x="832549" y="147653"/>
                </a:cubicBezTo>
                <a:cubicBezTo>
                  <a:pt x="848296" y="184239"/>
                  <a:pt x="850747" y="223464"/>
                  <a:pt x="853199" y="262501"/>
                </a:cubicBezTo>
                <a:cubicBezTo>
                  <a:pt x="856122" y="308139"/>
                  <a:pt x="851596" y="353305"/>
                  <a:pt x="843110" y="398094"/>
                </a:cubicBezTo>
                <a:cubicBezTo>
                  <a:pt x="803319" y="513507"/>
                  <a:pt x="775408" y="632599"/>
                  <a:pt x="731562" y="752444"/>
                </a:cubicBezTo>
                <a:cubicBezTo>
                  <a:pt x="767676" y="723120"/>
                  <a:pt x="797566" y="695398"/>
                  <a:pt x="828495" y="668713"/>
                </a:cubicBezTo>
                <a:cubicBezTo>
                  <a:pt x="878753" y="625244"/>
                  <a:pt x="892424" y="562917"/>
                  <a:pt x="911849" y="504267"/>
                </a:cubicBezTo>
                <a:cubicBezTo>
                  <a:pt x="934762" y="435150"/>
                  <a:pt x="959655" y="366600"/>
                  <a:pt x="979362" y="296541"/>
                </a:cubicBezTo>
                <a:cubicBezTo>
                  <a:pt x="998221" y="229499"/>
                  <a:pt x="1032920" y="170849"/>
                  <a:pt x="1071203" y="113802"/>
                </a:cubicBezTo>
                <a:cubicBezTo>
                  <a:pt x="1106280" y="66751"/>
                  <a:pt x="1145128" y="23847"/>
                  <a:pt x="1200855" y="2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4" name="Google Shape;224;p14"/>
          <p:cNvSpPr/>
          <p:nvPr/>
        </p:nvSpPr>
        <p:spPr>
          <a:xfrm>
            <a:off x="6842983" y="6444756"/>
            <a:ext cx="2205969" cy="414791"/>
          </a:xfrm>
          <a:custGeom>
            <a:avLst/>
            <a:gdLst/>
            <a:ahLst/>
            <a:cxnLst/>
            <a:rect l="l" t="t" r="r" b="b"/>
            <a:pathLst>
              <a:path w="2205969" h="414791" extrusionOk="0">
                <a:moveTo>
                  <a:pt x="0" y="414698"/>
                </a:moveTo>
                <a:cubicBezTo>
                  <a:pt x="54878" y="386315"/>
                  <a:pt x="114188" y="371700"/>
                  <a:pt x="174535" y="364723"/>
                </a:cubicBezTo>
                <a:cubicBezTo>
                  <a:pt x="253270" y="355576"/>
                  <a:pt x="332381" y="355859"/>
                  <a:pt x="409795" y="377075"/>
                </a:cubicBezTo>
                <a:cubicBezTo>
                  <a:pt x="434311" y="383769"/>
                  <a:pt x="449680" y="367174"/>
                  <a:pt x="467030" y="356802"/>
                </a:cubicBezTo>
                <a:cubicBezTo>
                  <a:pt x="525869" y="321442"/>
                  <a:pt x="511819" y="313522"/>
                  <a:pt x="569526" y="372360"/>
                </a:cubicBezTo>
                <a:cubicBezTo>
                  <a:pt x="579710" y="382732"/>
                  <a:pt x="584990" y="397536"/>
                  <a:pt x="603188" y="406777"/>
                </a:cubicBezTo>
                <a:cubicBezTo>
                  <a:pt x="595268" y="371606"/>
                  <a:pt x="589139" y="339452"/>
                  <a:pt x="580558" y="307864"/>
                </a:cubicBezTo>
                <a:cubicBezTo>
                  <a:pt x="575372" y="288723"/>
                  <a:pt x="578484" y="280614"/>
                  <a:pt x="599511" y="274107"/>
                </a:cubicBezTo>
                <a:cubicBezTo>
                  <a:pt x="803560" y="210838"/>
                  <a:pt x="1007985" y="148416"/>
                  <a:pt x="1213354" y="89578"/>
                </a:cubicBezTo>
                <a:cubicBezTo>
                  <a:pt x="1239944" y="81939"/>
                  <a:pt x="1260972" y="88257"/>
                  <a:pt x="1282188" y="101081"/>
                </a:cubicBezTo>
                <a:cubicBezTo>
                  <a:pt x="1321602" y="125031"/>
                  <a:pt x="1357527" y="153791"/>
                  <a:pt x="1399582" y="189150"/>
                </a:cubicBezTo>
                <a:cubicBezTo>
                  <a:pt x="1390530" y="153131"/>
                  <a:pt x="1384872" y="125503"/>
                  <a:pt x="1376386" y="98724"/>
                </a:cubicBezTo>
                <a:cubicBezTo>
                  <a:pt x="1370351" y="79771"/>
                  <a:pt x="1372520" y="73265"/>
                  <a:pt x="1394395" y="71568"/>
                </a:cubicBezTo>
                <a:cubicBezTo>
                  <a:pt x="1538285" y="60158"/>
                  <a:pt x="1681987" y="46203"/>
                  <a:pt x="1825972" y="35453"/>
                </a:cubicBezTo>
                <a:cubicBezTo>
                  <a:pt x="1883773" y="31116"/>
                  <a:pt x="1941574" y="25930"/>
                  <a:pt x="1999470" y="23573"/>
                </a:cubicBezTo>
                <a:cubicBezTo>
                  <a:pt x="2065851" y="20838"/>
                  <a:pt x="2131385" y="13484"/>
                  <a:pt x="2205970" y="0"/>
                </a:cubicBezTo>
                <a:cubicBezTo>
                  <a:pt x="2174288" y="29607"/>
                  <a:pt x="2149677" y="53369"/>
                  <a:pt x="2124313" y="76282"/>
                </a:cubicBezTo>
                <a:cubicBezTo>
                  <a:pt x="2022477" y="168217"/>
                  <a:pt x="1920169" y="259775"/>
                  <a:pt x="1818428" y="351805"/>
                </a:cubicBezTo>
                <a:cubicBezTo>
                  <a:pt x="1795798" y="372266"/>
                  <a:pt x="1769585" y="388956"/>
                  <a:pt x="1752047" y="414792"/>
                </a:cubicBezTo>
                <a:cubicBezTo>
                  <a:pt x="1168000" y="414698"/>
                  <a:pt x="584047" y="414698"/>
                  <a:pt x="0" y="41469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5" name="Google Shape;225;p14"/>
          <p:cNvSpPr/>
          <p:nvPr/>
        </p:nvSpPr>
        <p:spPr>
          <a:xfrm>
            <a:off x="5286561" y="5375165"/>
            <a:ext cx="992308" cy="1484382"/>
          </a:xfrm>
          <a:custGeom>
            <a:avLst/>
            <a:gdLst/>
            <a:ahLst/>
            <a:cxnLst/>
            <a:rect l="l" t="t" r="r" b="b"/>
            <a:pathLst>
              <a:path w="992308" h="1484382" extrusionOk="0">
                <a:moveTo>
                  <a:pt x="972375" y="1188398"/>
                </a:moveTo>
                <a:cubicBezTo>
                  <a:pt x="994250" y="1193396"/>
                  <a:pt x="991516" y="1217723"/>
                  <a:pt x="991987" y="1236487"/>
                </a:cubicBezTo>
                <a:cubicBezTo>
                  <a:pt x="993967" y="1319748"/>
                  <a:pt x="986707" y="1402253"/>
                  <a:pt x="972469" y="1484193"/>
                </a:cubicBezTo>
                <a:cubicBezTo>
                  <a:pt x="930131" y="1484288"/>
                  <a:pt x="887794" y="1484288"/>
                  <a:pt x="845457" y="1484288"/>
                </a:cubicBezTo>
                <a:cubicBezTo>
                  <a:pt x="871010" y="1395465"/>
                  <a:pt x="896092" y="1306453"/>
                  <a:pt x="937863" y="1223475"/>
                </a:cubicBezTo>
                <a:cubicBezTo>
                  <a:pt x="945407" y="1208577"/>
                  <a:pt x="950781" y="1183495"/>
                  <a:pt x="972375" y="1188398"/>
                </a:cubicBezTo>
                <a:close/>
                <a:moveTo>
                  <a:pt x="313932" y="31"/>
                </a:moveTo>
                <a:cubicBezTo>
                  <a:pt x="332885" y="-911"/>
                  <a:pt x="337882" y="19550"/>
                  <a:pt x="342314" y="33883"/>
                </a:cubicBezTo>
                <a:cubicBezTo>
                  <a:pt x="375504" y="142885"/>
                  <a:pt x="412939" y="251415"/>
                  <a:pt x="409355" y="367678"/>
                </a:cubicBezTo>
                <a:cubicBezTo>
                  <a:pt x="407753" y="420387"/>
                  <a:pt x="398417" y="472436"/>
                  <a:pt x="396060" y="525334"/>
                </a:cubicBezTo>
                <a:cubicBezTo>
                  <a:pt x="392477" y="605860"/>
                  <a:pt x="409921" y="682708"/>
                  <a:pt x="426894" y="760028"/>
                </a:cubicBezTo>
                <a:cubicBezTo>
                  <a:pt x="428591" y="767760"/>
                  <a:pt x="431985" y="775209"/>
                  <a:pt x="431703" y="783601"/>
                </a:cubicBezTo>
                <a:cubicBezTo>
                  <a:pt x="435003" y="634431"/>
                  <a:pt x="461311" y="490635"/>
                  <a:pt x="531841" y="357400"/>
                </a:cubicBezTo>
                <a:cubicBezTo>
                  <a:pt x="545230" y="332129"/>
                  <a:pt x="560600" y="307991"/>
                  <a:pt x="581156" y="287812"/>
                </a:cubicBezTo>
                <a:cubicBezTo>
                  <a:pt x="590303" y="278854"/>
                  <a:pt x="600958" y="269990"/>
                  <a:pt x="614818" y="277062"/>
                </a:cubicBezTo>
                <a:cubicBezTo>
                  <a:pt x="627925" y="283663"/>
                  <a:pt x="628491" y="296581"/>
                  <a:pt x="628585" y="309970"/>
                </a:cubicBezTo>
                <a:cubicBezTo>
                  <a:pt x="629340" y="425385"/>
                  <a:pt x="598788" y="532972"/>
                  <a:pt x="551454" y="637259"/>
                </a:cubicBezTo>
                <a:cubicBezTo>
                  <a:pt x="523449" y="698832"/>
                  <a:pt x="495821" y="760594"/>
                  <a:pt x="467628" y="822073"/>
                </a:cubicBezTo>
                <a:cubicBezTo>
                  <a:pt x="456125" y="847060"/>
                  <a:pt x="452635" y="872236"/>
                  <a:pt x="459707" y="899109"/>
                </a:cubicBezTo>
                <a:cubicBezTo>
                  <a:pt x="473851" y="953139"/>
                  <a:pt x="489598" y="1006697"/>
                  <a:pt x="504685" y="1063555"/>
                </a:cubicBezTo>
                <a:cubicBezTo>
                  <a:pt x="507702" y="1044225"/>
                  <a:pt x="506665" y="1027724"/>
                  <a:pt x="507042" y="1011317"/>
                </a:cubicBezTo>
                <a:cubicBezTo>
                  <a:pt x="510248" y="849134"/>
                  <a:pt x="558809" y="699964"/>
                  <a:pt x="639051" y="560411"/>
                </a:cubicBezTo>
                <a:cubicBezTo>
                  <a:pt x="648764" y="543533"/>
                  <a:pt x="661493" y="517697"/>
                  <a:pt x="686009" y="526277"/>
                </a:cubicBezTo>
                <a:cubicBezTo>
                  <a:pt x="709016" y="534292"/>
                  <a:pt x="701662" y="560694"/>
                  <a:pt x="700718" y="579929"/>
                </a:cubicBezTo>
                <a:cubicBezTo>
                  <a:pt x="692893" y="742867"/>
                  <a:pt x="647444" y="895432"/>
                  <a:pt x="574367" y="1040642"/>
                </a:cubicBezTo>
                <a:cubicBezTo>
                  <a:pt x="562109" y="1065064"/>
                  <a:pt x="549851" y="1089863"/>
                  <a:pt x="545042" y="1117302"/>
                </a:cubicBezTo>
                <a:cubicBezTo>
                  <a:pt x="541930" y="1128900"/>
                  <a:pt x="543439" y="1140026"/>
                  <a:pt x="547588" y="1151247"/>
                </a:cubicBezTo>
                <a:cubicBezTo>
                  <a:pt x="565504" y="1199430"/>
                  <a:pt x="585399" y="1246860"/>
                  <a:pt x="607369" y="1294948"/>
                </a:cubicBezTo>
                <a:cubicBezTo>
                  <a:pt x="595488" y="1208671"/>
                  <a:pt x="602655" y="1123808"/>
                  <a:pt x="621985" y="1039793"/>
                </a:cubicBezTo>
                <a:cubicBezTo>
                  <a:pt x="650178" y="957193"/>
                  <a:pt x="669885" y="871293"/>
                  <a:pt x="713731" y="794728"/>
                </a:cubicBezTo>
                <a:cubicBezTo>
                  <a:pt x="724198" y="776058"/>
                  <a:pt x="732589" y="749373"/>
                  <a:pt x="764460" y="760405"/>
                </a:cubicBezTo>
                <a:cubicBezTo>
                  <a:pt x="801140" y="806609"/>
                  <a:pt x="791051" y="859129"/>
                  <a:pt x="779735" y="908821"/>
                </a:cubicBezTo>
                <a:cubicBezTo>
                  <a:pt x="746639" y="1053748"/>
                  <a:pt x="699870" y="1194244"/>
                  <a:pt x="629340" y="1325782"/>
                </a:cubicBezTo>
                <a:cubicBezTo>
                  <a:pt x="621042" y="1341246"/>
                  <a:pt x="619345" y="1354164"/>
                  <a:pt x="626982" y="1369911"/>
                </a:cubicBezTo>
                <a:cubicBezTo>
                  <a:pt x="645369" y="1407817"/>
                  <a:pt x="662719" y="1446193"/>
                  <a:pt x="680446" y="1484382"/>
                </a:cubicBezTo>
                <a:cubicBezTo>
                  <a:pt x="644521" y="1484382"/>
                  <a:pt x="608501" y="1484382"/>
                  <a:pt x="572575" y="1484382"/>
                </a:cubicBezTo>
                <a:cubicBezTo>
                  <a:pt x="540799" y="1464580"/>
                  <a:pt x="503930" y="1458546"/>
                  <a:pt x="469043" y="1448173"/>
                </a:cubicBezTo>
                <a:cubicBezTo>
                  <a:pt x="348726" y="1412154"/>
                  <a:pt x="249341" y="1343415"/>
                  <a:pt x="160046" y="1257892"/>
                </a:cubicBezTo>
                <a:cubicBezTo>
                  <a:pt x="149768" y="1248085"/>
                  <a:pt x="134587" y="1236204"/>
                  <a:pt x="143922" y="1220740"/>
                </a:cubicBezTo>
                <a:cubicBezTo>
                  <a:pt x="152691" y="1206314"/>
                  <a:pt x="170324" y="1211782"/>
                  <a:pt x="184845" y="1214894"/>
                </a:cubicBezTo>
                <a:cubicBezTo>
                  <a:pt x="206250" y="1219420"/>
                  <a:pt x="227654" y="1224229"/>
                  <a:pt x="249058" y="1228849"/>
                </a:cubicBezTo>
                <a:cubicBezTo>
                  <a:pt x="269709" y="1217252"/>
                  <a:pt x="286210" y="1232810"/>
                  <a:pt x="304314" y="1237430"/>
                </a:cubicBezTo>
                <a:cubicBezTo>
                  <a:pt x="418690" y="1288914"/>
                  <a:pt x="522035" y="1358407"/>
                  <a:pt x="626322" y="1433181"/>
                </a:cubicBezTo>
                <a:cubicBezTo>
                  <a:pt x="606615" y="1388864"/>
                  <a:pt x="585210" y="1348506"/>
                  <a:pt x="565409" y="1307489"/>
                </a:cubicBezTo>
                <a:cubicBezTo>
                  <a:pt x="560129" y="1296551"/>
                  <a:pt x="552397" y="1288348"/>
                  <a:pt x="540516" y="1284482"/>
                </a:cubicBezTo>
                <a:cubicBezTo>
                  <a:pt x="479226" y="1264587"/>
                  <a:pt x="419162" y="1240825"/>
                  <a:pt x="355986" y="1227152"/>
                </a:cubicBezTo>
                <a:cubicBezTo>
                  <a:pt x="329867" y="1212443"/>
                  <a:pt x="299599" y="1207257"/>
                  <a:pt x="274140" y="1190661"/>
                </a:cubicBezTo>
                <a:cubicBezTo>
                  <a:pt x="264523" y="1184344"/>
                  <a:pt x="254999" y="1178686"/>
                  <a:pt x="248775" y="1168785"/>
                </a:cubicBezTo>
                <a:cubicBezTo>
                  <a:pt x="201724" y="1128523"/>
                  <a:pt x="148354" y="1095520"/>
                  <a:pt x="107431" y="1048091"/>
                </a:cubicBezTo>
                <a:cubicBezTo>
                  <a:pt x="92345" y="1030647"/>
                  <a:pt x="77446" y="1012826"/>
                  <a:pt x="64245" y="993967"/>
                </a:cubicBezTo>
                <a:cubicBezTo>
                  <a:pt x="58211" y="985386"/>
                  <a:pt x="47933" y="974449"/>
                  <a:pt x="58022" y="962945"/>
                </a:cubicBezTo>
                <a:cubicBezTo>
                  <a:pt x="66320" y="953422"/>
                  <a:pt x="77635" y="958325"/>
                  <a:pt x="87441" y="962285"/>
                </a:cubicBezTo>
                <a:cubicBezTo>
                  <a:pt x="135248" y="981238"/>
                  <a:pt x="182959" y="1000285"/>
                  <a:pt x="230483" y="1019803"/>
                </a:cubicBezTo>
                <a:cubicBezTo>
                  <a:pt x="236329" y="1022255"/>
                  <a:pt x="241043" y="1028196"/>
                  <a:pt x="243495" y="1017257"/>
                </a:cubicBezTo>
                <a:cubicBezTo>
                  <a:pt x="277441" y="1032627"/>
                  <a:pt x="306482" y="1055823"/>
                  <a:pt x="337127" y="1076473"/>
                </a:cubicBezTo>
                <a:cubicBezTo>
                  <a:pt x="379653" y="1105327"/>
                  <a:pt x="420482" y="1136632"/>
                  <a:pt x="463762" y="1164354"/>
                </a:cubicBezTo>
                <a:cubicBezTo>
                  <a:pt x="481112" y="1192830"/>
                  <a:pt x="514020" y="1202919"/>
                  <a:pt x="538630" y="1228284"/>
                </a:cubicBezTo>
                <a:cubicBezTo>
                  <a:pt x="524392" y="1196790"/>
                  <a:pt x="512700" y="1168125"/>
                  <a:pt x="498462" y="1140497"/>
                </a:cubicBezTo>
                <a:cubicBezTo>
                  <a:pt x="484601" y="1088260"/>
                  <a:pt x="455181" y="1053843"/>
                  <a:pt x="400209" y="1038190"/>
                </a:cubicBezTo>
                <a:cubicBezTo>
                  <a:pt x="354006" y="1025084"/>
                  <a:pt x="311103" y="1001322"/>
                  <a:pt x="268011" y="979352"/>
                </a:cubicBezTo>
                <a:cubicBezTo>
                  <a:pt x="255753" y="973034"/>
                  <a:pt x="243589" y="967000"/>
                  <a:pt x="237461" y="953516"/>
                </a:cubicBezTo>
                <a:cubicBezTo>
                  <a:pt x="164384" y="908161"/>
                  <a:pt x="98096" y="854792"/>
                  <a:pt x="40012" y="791239"/>
                </a:cubicBezTo>
                <a:cubicBezTo>
                  <a:pt x="26340" y="776340"/>
                  <a:pt x="13705" y="760783"/>
                  <a:pt x="5312" y="742490"/>
                </a:cubicBezTo>
                <a:cubicBezTo>
                  <a:pt x="-6474" y="716748"/>
                  <a:pt x="1258" y="704301"/>
                  <a:pt x="29452" y="703735"/>
                </a:cubicBezTo>
                <a:cubicBezTo>
                  <a:pt x="79804" y="702793"/>
                  <a:pt x="123084" y="724385"/>
                  <a:pt x="165987" y="747204"/>
                </a:cubicBezTo>
                <a:cubicBezTo>
                  <a:pt x="184657" y="739944"/>
                  <a:pt x="196066" y="753804"/>
                  <a:pt x="207947" y="763045"/>
                </a:cubicBezTo>
                <a:cubicBezTo>
                  <a:pt x="279986" y="818678"/>
                  <a:pt x="347311" y="879685"/>
                  <a:pt x="413316" y="942201"/>
                </a:cubicBezTo>
                <a:cubicBezTo>
                  <a:pt x="420199" y="948707"/>
                  <a:pt x="426611" y="955779"/>
                  <a:pt x="435852" y="962945"/>
                </a:cubicBezTo>
                <a:cubicBezTo>
                  <a:pt x="426328" y="893640"/>
                  <a:pt x="401812" y="834802"/>
                  <a:pt x="349857" y="787844"/>
                </a:cubicBezTo>
                <a:cubicBezTo>
                  <a:pt x="293470" y="736832"/>
                  <a:pt x="239629" y="683085"/>
                  <a:pt x="183243" y="631979"/>
                </a:cubicBezTo>
                <a:cubicBezTo>
                  <a:pt x="112523" y="568049"/>
                  <a:pt x="69903" y="485449"/>
                  <a:pt x="46896" y="393136"/>
                </a:cubicBezTo>
                <a:cubicBezTo>
                  <a:pt x="43218" y="378332"/>
                  <a:pt x="42747" y="362586"/>
                  <a:pt x="58022" y="353345"/>
                </a:cubicBezTo>
                <a:cubicBezTo>
                  <a:pt x="73486" y="344010"/>
                  <a:pt x="85650" y="353722"/>
                  <a:pt x="98191" y="362491"/>
                </a:cubicBezTo>
                <a:cubicBezTo>
                  <a:pt x="178528" y="418690"/>
                  <a:pt x="238215" y="492992"/>
                  <a:pt x="289038" y="575969"/>
                </a:cubicBezTo>
                <a:cubicBezTo>
                  <a:pt x="321569" y="629150"/>
                  <a:pt x="354477" y="682143"/>
                  <a:pt x="386725" y="732400"/>
                </a:cubicBezTo>
                <a:cubicBezTo>
                  <a:pt x="375787" y="693552"/>
                  <a:pt x="368715" y="651121"/>
                  <a:pt x="360229" y="609066"/>
                </a:cubicBezTo>
                <a:cubicBezTo>
                  <a:pt x="347405" y="545513"/>
                  <a:pt x="325435" y="484789"/>
                  <a:pt x="302051" y="425007"/>
                </a:cubicBezTo>
                <a:cubicBezTo>
                  <a:pt x="253207" y="300259"/>
                  <a:pt x="249435" y="174284"/>
                  <a:pt x="280364" y="45669"/>
                </a:cubicBezTo>
                <a:cubicBezTo>
                  <a:pt x="281118" y="42557"/>
                  <a:pt x="281684" y="39446"/>
                  <a:pt x="282909" y="36523"/>
                </a:cubicBezTo>
                <a:cubicBezTo>
                  <a:pt x="289510" y="20965"/>
                  <a:pt x="294979" y="975"/>
                  <a:pt x="313932" y="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6" name="Google Shape;226;p14"/>
          <p:cNvSpPr/>
          <p:nvPr/>
        </p:nvSpPr>
        <p:spPr>
          <a:xfrm>
            <a:off x="4355335" y="5789508"/>
            <a:ext cx="1084018" cy="1070134"/>
          </a:xfrm>
          <a:custGeom>
            <a:avLst/>
            <a:gdLst/>
            <a:ahLst/>
            <a:cxnLst/>
            <a:rect l="l" t="t" r="r" b="b"/>
            <a:pathLst>
              <a:path w="1084018" h="1070134" extrusionOk="0">
                <a:moveTo>
                  <a:pt x="975954" y="681461"/>
                </a:moveTo>
                <a:cubicBezTo>
                  <a:pt x="995850" y="677595"/>
                  <a:pt x="1001978" y="705600"/>
                  <a:pt x="1008862" y="722195"/>
                </a:cubicBezTo>
                <a:cubicBezTo>
                  <a:pt x="1046201" y="811584"/>
                  <a:pt x="1078827" y="902388"/>
                  <a:pt x="1083824" y="1000640"/>
                </a:cubicBezTo>
                <a:cubicBezTo>
                  <a:pt x="1085050" y="1024120"/>
                  <a:pt x="1080147" y="1046749"/>
                  <a:pt x="1078355" y="1069851"/>
                </a:cubicBezTo>
                <a:cubicBezTo>
                  <a:pt x="1053085" y="1069946"/>
                  <a:pt x="1027626" y="1069946"/>
                  <a:pt x="1002261" y="1069946"/>
                </a:cubicBezTo>
                <a:cubicBezTo>
                  <a:pt x="971805" y="959718"/>
                  <a:pt x="956907" y="847510"/>
                  <a:pt x="957661" y="733133"/>
                </a:cubicBezTo>
                <a:cubicBezTo>
                  <a:pt x="957755" y="713521"/>
                  <a:pt x="955021" y="685610"/>
                  <a:pt x="975954" y="681461"/>
                </a:cubicBezTo>
                <a:close/>
                <a:moveTo>
                  <a:pt x="81213" y="764"/>
                </a:moveTo>
                <a:cubicBezTo>
                  <a:pt x="92717" y="-3101"/>
                  <a:pt x="102052" y="8497"/>
                  <a:pt x="109312" y="17549"/>
                </a:cubicBezTo>
                <a:cubicBezTo>
                  <a:pt x="136469" y="51211"/>
                  <a:pt x="162493" y="85816"/>
                  <a:pt x="190309" y="118819"/>
                </a:cubicBezTo>
                <a:cubicBezTo>
                  <a:pt x="249054" y="188406"/>
                  <a:pt x="276210" y="273270"/>
                  <a:pt x="302140" y="357378"/>
                </a:cubicBezTo>
                <a:cubicBezTo>
                  <a:pt x="326656" y="436490"/>
                  <a:pt x="380309" y="494762"/>
                  <a:pt x="427643" y="558975"/>
                </a:cubicBezTo>
                <a:cubicBezTo>
                  <a:pt x="425286" y="518995"/>
                  <a:pt x="410765" y="482504"/>
                  <a:pt x="398696" y="445730"/>
                </a:cubicBezTo>
                <a:cubicBezTo>
                  <a:pt x="367956" y="351815"/>
                  <a:pt x="359942" y="256203"/>
                  <a:pt x="373708" y="158610"/>
                </a:cubicBezTo>
                <a:cubicBezTo>
                  <a:pt x="373991" y="156536"/>
                  <a:pt x="373897" y="154273"/>
                  <a:pt x="374651" y="152387"/>
                </a:cubicBezTo>
                <a:cubicBezTo>
                  <a:pt x="380780" y="137111"/>
                  <a:pt x="380214" y="111087"/>
                  <a:pt x="396810" y="110427"/>
                </a:cubicBezTo>
                <a:cubicBezTo>
                  <a:pt x="414537" y="109672"/>
                  <a:pt x="413405" y="135225"/>
                  <a:pt x="419628" y="150124"/>
                </a:cubicBezTo>
                <a:cubicBezTo>
                  <a:pt x="471018" y="271949"/>
                  <a:pt x="466209" y="399433"/>
                  <a:pt x="456968" y="526916"/>
                </a:cubicBezTo>
                <a:cubicBezTo>
                  <a:pt x="453291" y="576608"/>
                  <a:pt x="460363" y="619794"/>
                  <a:pt x="496100" y="657605"/>
                </a:cubicBezTo>
                <a:cubicBezTo>
                  <a:pt x="525519" y="688722"/>
                  <a:pt x="551072" y="723516"/>
                  <a:pt x="582377" y="755292"/>
                </a:cubicBezTo>
                <a:cubicBezTo>
                  <a:pt x="524764" y="598484"/>
                  <a:pt x="489594" y="440355"/>
                  <a:pt x="529857" y="266009"/>
                </a:cubicBezTo>
                <a:cubicBezTo>
                  <a:pt x="552581" y="293071"/>
                  <a:pt x="555409" y="317681"/>
                  <a:pt x="563990" y="339840"/>
                </a:cubicBezTo>
                <a:cubicBezTo>
                  <a:pt x="610948" y="461289"/>
                  <a:pt x="620471" y="587546"/>
                  <a:pt x="609816" y="715972"/>
                </a:cubicBezTo>
                <a:cubicBezTo>
                  <a:pt x="606893" y="751426"/>
                  <a:pt x="612456" y="782071"/>
                  <a:pt x="640367" y="807907"/>
                </a:cubicBezTo>
                <a:cubicBezTo>
                  <a:pt x="671955" y="837043"/>
                  <a:pt x="700902" y="869103"/>
                  <a:pt x="733999" y="903048"/>
                </a:cubicBezTo>
                <a:cubicBezTo>
                  <a:pt x="739845" y="879192"/>
                  <a:pt x="732208" y="864577"/>
                  <a:pt x="723344" y="850998"/>
                </a:cubicBezTo>
                <a:cubicBezTo>
                  <a:pt x="683553" y="790086"/>
                  <a:pt x="669315" y="720875"/>
                  <a:pt x="660451" y="650816"/>
                </a:cubicBezTo>
                <a:cubicBezTo>
                  <a:pt x="652908" y="591223"/>
                  <a:pt x="649325" y="530970"/>
                  <a:pt x="652342" y="470623"/>
                </a:cubicBezTo>
                <a:cubicBezTo>
                  <a:pt x="653191" y="453651"/>
                  <a:pt x="651776" y="431963"/>
                  <a:pt x="669975" y="426966"/>
                </a:cubicBezTo>
                <a:cubicBezTo>
                  <a:pt x="686193" y="422534"/>
                  <a:pt x="696660" y="442147"/>
                  <a:pt x="705240" y="454405"/>
                </a:cubicBezTo>
                <a:cubicBezTo>
                  <a:pt x="729756" y="489104"/>
                  <a:pt x="735036" y="530876"/>
                  <a:pt x="740600" y="571328"/>
                </a:cubicBezTo>
                <a:cubicBezTo>
                  <a:pt x="756064" y="683064"/>
                  <a:pt x="769548" y="795083"/>
                  <a:pt x="756818" y="908328"/>
                </a:cubicBezTo>
                <a:cubicBezTo>
                  <a:pt x="756252" y="913232"/>
                  <a:pt x="756346" y="920775"/>
                  <a:pt x="759269" y="923038"/>
                </a:cubicBezTo>
                <a:cubicBezTo>
                  <a:pt x="798590" y="954060"/>
                  <a:pt x="828669" y="995737"/>
                  <a:pt x="876098" y="1026477"/>
                </a:cubicBezTo>
                <a:cubicBezTo>
                  <a:pt x="852902" y="947271"/>
                  <a:pt x="831120" y="874006"/>
                  <a:pt x="809999" y="800458"/>
                </a:cubicBezTo>
                <a:cubicBezTo>
                  <a:pt x="789820" y="730116"/>
                  <a:pt x="791423" y="659114"/>
                  <a:pt x="805567" y="588111"/>
                </a:cubicBezTo>
                <a:cubicBezTo>
                  <a:pt x="807925" y="576325"/>
                  <a:pt x="808867" y="559258"/>
                  <a:pt x="824143" y="558692"/>
                </a:cubicBezTo>
                <a:cubicBezTo>
                  <a:pt x="839701" y="558126"/>
                  <a:pt x="841304" y="575948"/>
                  <a:pt x="844887" y="586980"/>
                </a:cubicBezTo>
                <a:cubicBezTo>
                  <a:pt x="866669" y="654210"/>
                  <a:pt x="878644" y="723516"/>
                  <a:pt x="888261" y="793480"/>
                </a:cubicBezTo>
                <a:cubicBezTo>
                  <a:pt x="896088" y="850527"/>
                  <a:pt x="891844" y="907008"/>
                  <a:pt x="888639" y="963867"/>
                </a:cubicBezTo>
                <a:cubicBezTo>
                  <a:pt x="886376" y="1003846"/>
                  <a:pt x="893825" y="1041563"/>
                  <a:pt x="925884" y="1070134"/>
                </a:cubicBezTo>
                <a:cubicBezTo>
                  <a:pt x="919755" y="1069946"/>
                  <a:pt x="913438" y="1069946"/>
                  <a:pt x="907026" y="1069946"/>
                </a:cubicBezTo>
                <a:cubicBezTo>
                  <a:pt x="874778" y="1035529"/>
                  <a:pt x="834421" y="1026665"/>
                  <a:pt x="789349" y="1032417"/>
                </a:cubicBezTo>
                <a:cubicBezTo>
                  <a:pt x="743428" y="1038263"/>
                  <a:pt x="697602" y="1046372"/>
                  <a:pt x="651399" y="1049012"/>
                </a:cubicBezTo>
                <a:cubicBezTo>
                  <a:pt x="553146" y="1054481"/>
                  <a:pt x="458006" y="1038829"/>
                  <a:pt x="367956" y="997717"/>
                </a:cubicBezTo>
                <a:cubicBezTo>
                  <a:pt x="360790" y="994417"/>
                  <a:pt x="350229" y="992060"/>
                  <a:pt x="350984" y="981499"/>
                </a:cubicBezTo>
                <a:cubicBezTo>
                  <a:pt x="351644" y="971127"/>
                  <a:pt x="361639" y="969995"/>
                  <a:pt x="369465" y="966884"/>
                </a:cubicBezTo>
                <a:cubicBezTo>
                  <a:pt x="434715" y="941614"/>
                  <a:pt x="502323" y="947460"/>
                  <a:pt x="569742" y="952174"/>
                </a:cubicBezTo>
                <a:cubicBezTo>
                  <a:pt x="649607" y="957832"/>
                  <a:pt x="727022" y="978105"/>
                  <a:pt x="808207" y="988854"/>
                </a:cubicBezTo>
                <a:cubicBezTo>
                  <a:pt x="771999" y="958209"/>
                  <a:pt x="737111" y="925584"/>
                  <a:pt x="698923" y="897673"/>
                </a:cubicBezTo>
                <a:cubicBezTo>
                  <a:pt x="678744" y="882964"/>
                  <a:pt x="651211" y="890507"/>
                  <a:pt x="627826" y="894184"/>
                </a:cubicBezTo>
                <a:cubicBezTo>
                  <a:pt x="576531" y="902199"/>
                  <a:pt x="525236" y="905688"/>
                  <a:pt x="473469" y="905877"/>
                </a:cubicBezTo>
                <a:cubicBezTo>
                  <a:pt x="387098" y="906254"/>
                  <a:pt x="307138" y="882115"/>
                  <a:pt x="231233" y="842607"/>
                </a:cubicBezTo>
                <a:cubicBezTo>
                  <a:pt x="224726" y="839212"/>
                  <a:pt x="218692" y="834969"/>
                  <a:pt x="213034" y="830255"/>
                </a:cubicBezTo>
                <a:cubicBezTo>
                  <a:pt x="207377" y="825540"/>
                  <a:pt x="201530" y="819788"/>
                  <a:pt x="203416" y="811490"/>
                </a:cubicBezTo>
                <a:cubicBezTo>
                  <a:pt x="205679" y="801589"/>
                  <a:pt x="214731" y="804230"/>
                  <a:pt x="221615" y="803192"/>
                </a:cubicBezTo>
                <a:cubicBezTo>
                  <a:pt x="331465" y="786408"/>
                  <a:pt x="437733" y="808095"/>
                  <a:pt x="543528" y="833649"/>
                </a:cubicBezTo>
                <a:cubicBezTo>
                  <a:pt x="584263" y="843549"/>
                  <a:pt x="624997" y="853639"/>
                  <a:pt x="671389" y="865142"/>
                </a:cubicBezTo>
                <a:cubicBezTo>
                  <a:pt x="642724" y="832612"/>
                  <a:pt x="612268" y="808379"/>
                  <a:pt x="585112" y="780845"/>
                </a:cubicBezTo>
                <a:cubicBezTo>
                  <a:pt x="561350" y="756706"/>
                  <a:pt x="538814" y="747843"/>
                  <a:pt x="502606" y="750106"/>
                </a:cubicBezTo>
                <a:cubicBezTo>
                  <a:pt x="375122" y="757838"/>
                  <a:pt x="249902" y="742940"/>
                  <a:pt x="132320" y="688062"/>
                </a:cubicBezTo>
                <a:cubicBezTo>
                  <a:pt x="116196" y="680518"/>
                  <a:pt x="101015" y="670429"/>
                  <a:pt x="87059" y="659396"/>
                </a:cubicBezTo>
                <a:cubicBezTo>
                  <a:pt x="69615" y="645630"/>
                  <a:pt x="73010" y="632334"/>
                  <a:pt x="92717" y="623660"/>
                </a:cubicBezTo>
                <a:cubicBezTo>
                  <a:pt x="107238" y="617342"/>
                  <a:pt x="122513" y="614607"/>
                  <a:pt x="138543" y="612628"/>
                </a:cubicBezTo>
                <a:cubicBezTo>
                  <a:pt x="223595" y="602067"/>
                  <a:pt x="300914" y="631392"/>
                  <a:pt x="378988" y="656945"/>
                </a:cubicBezTo>
                <a:cubicBezTo>
                  <a:pt x="420666" y="670617"/>
                  <a:pt x="462060" y="685233"/>
                  <a:pt x="505151" y="696831"/>
                </a:cubicBezTo>
                <a:cubicBezTo>
                  <a:pt x="467340" y="643650"/>
                  <a:pt x="431887" y="590846"/>
                  <a:pt x="362582" y="571422"/>
                </a:cubicBezTo>
                <a:cubicBezTo>
                  <a:pt x="297897" y="553317"/>
                  <a:pt x="235476" y="527104"/>
                  <a:pt x="172111" y="504286"/>
                </a:cubicBezTo>
                <a:cubicBezTo>
                  <a:pt x="105069" y="480053"/>
                  <a:pt x="57546" y="430360"/>
                  <a:pt x="11343" y="379443"/>
                </a:cubicBezTo>
                <a:cubicBezTo>
                  <a:pt x="4837" y="372277"/>
                  <a:pt x="-4876" y="361621"/>
                  <a:pt x="2856" y="351532"/>
                </a:cubicBezTo>
                <a:cubicBezTo>
                  <a:pt x="9740" y="342574"/>
                  <a:pt x="22469" y="346441"/>
                  <a:pt x="32747" y="348420"/>
                </a:cubicBezTo>
                <a:cubicBezTo>
                  <a:pt x="101109" y="361716"/>
                  <a:pt x="162399" y="390946"/>
                  <a:pt x="219446" y="430266"/>
                </a:cubicBezTo>
                <a:cubicBezTo>
                  <a:pt x="279133" y="471472"/>
                  <a:pt x="339103" y="512206"/>
                  <a:pt x="406710" y="558504"/>
                </a:cubicBezTo>
                <a:cubicBezTo>
                  <a:pt x="355510" y="485804"/>
                  <a:pt x="311004" y="419140"/>
                  <a:pt x="256408" y="359736"/>
                </a:cubicBezTo>
                <a:cubicBezTo>
                  <a:pt x="198796" y="296937"/>
                  <a:pt x="136563" y="237438"/>
                  <a:pt x="107427" y="153990"/>
                </a:cubicBezTo>
                <a:cubicBezTo>
                  <a:pt x="93188" y="113255"/>
                  <a:pt x="79233" y="72426"/>
                  <a:pt x="75744" y="29052"/>
                </a:cubicBezTo>
                <a:cubicBezTo>
                  <a:pt x="74990" y="19434"/>
                  <a:pt x="69427" y="4725"/>
                  <a:pt x="81213" y="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7" name="Google Shape;227;p14"/>
          <p:cNvSpPr/>
          <p:nvPr/>
        </p:nvSpPr>
        <p:spPr>
          <a:xfrm>
            <a:off x="9898905" y="6356216"/>
            <a:ext cx="822606" cy="503238"/>
          </a:xfrm>
          <a:custGeom>
            <a:avLst/>
            <a:gdLst/>
            <a:ahLst/>
            <a:cxnLst/>
            <a:rect l="l" t="t" r="r" b="b"/>
            <a:pathLst>
              <a:path w="822606" h="503238" extrusionOk="0">
                <a:moveTo>
                  <a:pt x="206877" y="503238"/>
                </a:moveTo>
                <a:cubicBezTo>
                  <a:pt x="174346" y="423467"/>
                  <a:pt x="142004" y="343601"/>
                  <a:pt x="109190" y="263830"/>
                </a:cubicBezTo>
                <a:cubicBezTo>
                  <a:pt x="74114" y="178401"/>
                  <a:pt x="38565" y="93161"/>
                  <a:pt x="0" y="0"/>
                </a:cubicBezTo>
                <a:cubicBezTo>
                  <a:pt x="111831" y="72888"/>
                  <a:pt x="224509" y="126729"/>
                  <a:pt x="332663" y="188585"/>
                </a:cubicBezTo>
                <a:cubicBezTo>
                  <a:pt x="414886" y="235542"/>
                  <a:pt x="497485" y="281840"/>
                  <a:pt x="580463" y="327383"/>
                </a:cubicBezTo>
                <a:cubicBezTo>
                  <a:pt x="598284" y="337190"/>
                  <a:pt x="601868" y="344450"/>
                  <a:pt x="584895" y="358311"/>
                </a:cubicBezTo>
                <a:cubicBezTo>
                  <a:pt x="568771" y="371606"/>
                  <a:pt x="554155" y="386599"/>
                  <a:pt x="540672" y="403382"/>
                </a:cubicBezTo>
                <a:cubicBezTo>
                  <a:pt x="582820" y="401780"/>
                  <a:pt x="621858" y="389050"/>
                  <a:pt x="662497" y="388862"/>
                </a:cubicBezTo>
                <a:cubicBezTo>
                  <a:pt x="676548" y="388767"/>
                  <a:pt x="690503" y="389427"/>
                  <a:pt x="701817" y="398102"/>
                </a:cubicBezTo>
                <a:cubicBezTo>
                  <a:pt x="744249" y="430633"/>
                  <a:pt x="789226" y="460241"/>
                  <a:pt x="822606" y="503238"/>
                </a:cubicBezTo>
                <a:cubicBezTo>
                  <a:pt x="617426" y="503238"/>
                  <a:pt x="412151" y="503238"/>
                  <a:pt x="206877" y="50323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8" name="Google Shape;228;p14"/>
          <p:cNvSpPr/>
          <p:nvPr/>
        </p:nvSpPr>
        <p:spPr>
          <a:xfrm>
            <a:off x="5992372" y="6352456"/>
            <a:ext cx="171774" cy="506998"/>
          </a:xfrm>
          <a:custGeom>
            <a:avLst/>
            <a:gdLst/>
            <a:ahLst/>
            <a:cxnLst/>
            <a:rect l="l" t="t" r="r" b="b"/>
            <a:pathLst>
              <a:path w="171774" h="506998" extrusionOk="0">
                <a:moveTo>
                  <a:pt x="0" y="506998"/>
                </a:moveTo>
                <a:cubicBezTo>
                  <a:pt x="21498" y="375083"/>
                  <a:pt x="14426" y="237605"/>
                  <a:pt x="75528" y="113233"/>
                </a:cubicBezTo>
                <a:cubicBezTo>
                  <a:pt x="93632" y="76365"/>
                  <a:pt x="112491" y="39968"/>
                  <a:pt x="142759" y="11020"/>
                </a:cubicBezTo>
                <a:cubicBezTo>
                  <a:pt x="148793" y="5268"/>
                  <a:pt x="154545" y="-2746"/>
                  <a:pt x="164163" y="931"/>
                </a:cubicBezTo>
                <a:cubicBezTo>
                  <a:pt x="174535" y="4891"/>
                  <a:pt x="171329" y="15263"/>
                  <a:pt x="171235" y="23090"/>
                </a:cubicBezTo>
                <a:cubicBezTo>
                  <a:pt x="170198" y="98240"/>
                  <a:pt x="150396" y="170280"/>
                  <a:pt x="134083" y="242980"/>
                </a:cubicBezTo>
                <a:cubicBezTo>
                  <a:pt x="115697" y="325014"/>
                  <a:pt x="78639" y="399222"/>
                  <a:pt x="44129" y="474750"/>
                </a:cubicBezTo>
                <a:cubicBezTo>
                  <a:pt x="39320" y="485217"/>
                  <a:pt x="35925" y="496249"/>
                  <a:pt x="31776" y="506998"/>
                </a:cubicBezTo>
                <a:cubicBezTo>
                  <a:pt x="21216" y="506998"/>
                  <a:pt x="10561" y="506998"/>
                  <a:pt x="0" y="50699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9" name="Google Shape;229;p14"/>
          <p:cNvSpPr/>
          <p:nvPr/>
        </p:nvSpPr>
        <p:spPr>
          <a:xfrm>
            <a:off x="1131" y="4563538"/>
            <a:ext cx="950136" cy="1351026"/>
          </a:xfrm>
          <a:custGeom>
            <a:avLst/>
            <a:gdLst/>
            <a:ahLst/>
            <a:cxnLst/>
            <a:rect l="l" t="t" r="r" b="b"/>
            <a:pathLst>
              <a:path w="950136" h="1351026" extrusionOk="0">
                <a:moveTo>
                  <a:pt x="0" y="1351012"/>
                </a:moveTo>
                <a:cubicBezTo>
                  <a:pt x="0" y="1215231"/>
                  <a:pt x="0" y="1079544"/>
                  <a:pt x="0" y="943763"/>
                </a:cubicBezTo>
                <a:cubicBezTo>
                  <a:pt x="1414" y="943386"/>
                  <a:pt x="2734" y="942915"/>
                  <a:pt x="4149" y="942537"/>
                </a:cubicBezTo>
                <a:cubicBezTo>
                  <a:pt x="6695" y="952721"/>
                  <a:pt x="9146" y="962810"/>
                  <a:pt x="11692" y="972994"/>
                </a:cubicBezTo>
                <a:cubicBezTo>
                  <a:pt x="37057" y="1020989"/>
                  <a:pt x="32531" y="1075490"/>
                  <a:pt x="44600" y="1126407"/>
                </a:cubicBezTo>
                <a:cubicBezTo>
                  <a:pt x="47618" y="1139043"/>
                  <a:pt x="49881" y="1152526"/>
                  <a:pt x="47806" y="1166670"/>
                </a:cubicBezTo>
                <a:cubicBezTo>
                  <a:pt x="55632" y="1138666"/>
                  <a:pt x="72417" y="1115375"/>
                  <a:pt x="84392" y="1089728"/>
                </a:cubicBezTo>
                <a:cubicBezTo>
                  <a:pt x="102119" y="1051634"/>
                  <a:pt x="94387" y="1014200"/>
                  <a:pt x="86749" y="976294"/>
                </a:cubicBezTo>
                <a:cubicBezTo>
                  <a:pt x="68268" y="924056"/>
                  <a:pt x="47429" y="872572"/>
                  <a:pt x="31871" y="819580"/>
                </a:cubicBezTo>
                <a:cubicBezTo>
                  <a:pt x="6506" y="733303"/>
                  <a:pt x="6695" y="644668"/>
                  <a:pt x="16124" y="555939"/>
                </a:cubicBezTo>
                <a:cubicBezTo>
                  <a:pt x="17350" y="544718"/>
                  <a:pt x="19141" y="529160"/>
                  <a:pt x="29796" y="526425"/>
                </a:cubicBezTo>
                <a:cubicBezTo>
                  <a:pt x="43563" y="522936"/>
                  <a:pt x="51295" y="538589"/>
                  <a:pt x="57141" y="548584"/>
                </a:cubicBezTo>
                <a:cubicBezTo>
                  <a:pt x="85995" y="597993"/>
                  <a:pt x="102967" y="651928"/>
                  <a:pt x="113245" y="708032"/>
                </a:cubicBezTo>
                <a:cubicBezTo>
                  <a:pt x="129463" y="795913"/>
                  <a:pt x="130972" y="885302"/>
                  <a:pt x="144362" y="975728"/>
                </a:cubicBezTo>
                <a:cubicBezTo>
                  <a:pt x="164823" y="934051"/>
                  <a:pt x="186039" y="892751"/>
                  <a:pt x="205180" y="850508"/>
                </a:cubicBezTo>
                <a:cubicBezTo>
                  <a:pt x="211592" y="836458"/>
                  <a:pt x="201503" y="822409"/>
                  <a:pt x="196694" y="808831"/>
                </a:cubicBezTo>
                <a:cubicBezTo>
                  <a:pt x="175667" y="748578"/>
                  <a:pt x="149642" y="689457"/>
                  <a:pt x="135027" y="627696"/>
                </a:cubicBezTo>
                <a:cubicBezTo>
                  <a:pt x="114188" y="539437"/>
                  <a:pt x="119280" y="449483"/>
                  <a:pt x="141627" y="361320"/>
                </a:cubicBezTo>
                <a:cubicBezTo>
                  <a:pt x="144267" y="350947"/>
                  <a:pt x="147190" y="333126"/>
                  <a:pt x="162937" y="333692"/>
                </a:cubicBezTo>
                <a:cubicBezTo>
                  <a:pt x="178401" y="334258"/>
                  <a:pt x="179816" y="351607"/>
                  <a:pt x="183210" y="362545"/>
                </a:cubicBezTo>
                <a:cubicBezTo>
                  <a:pt x="207820" y="442222"/>
                  <a:pt x="227622" y="522842"/>
                  <a:pt x="227433" y="606951"/>
                </a:cubicBezTo>
                <a:cubicBezTo>
                  <a:pt x="227245" y="674182"/>
                  <a:pt x="227433" y="741318"/>
                  <a:pt x="234128" y="810528"/>
                </a:cubicBezTo>
                <a:cubicBezTo>
                  <a:pt x="260435" y="764042"/>
                  <a:pt x="286649" y="717461"/>
                  <a:pt x="313239" y="671164"/>
                </a:cubicBezTo>
                <a:cubicBezTo>
                  <a:pt x="318142" y="662583"/>
                  <a:pt x="311353" y="657303"/>
                  <a:pt x="309373" y="650703"/>
                </a:cubicBezTo>
                <a:cubicBezTo>
                  <a:pt x="269110" y="517562"/>
                  <a:pt x="241860" y="383007"/>
                  <a:pt x="266187" y="243171"/>
                </a:cubicBezTo>
                <a:cubicBezTo>
                  <a:pt x="269582" y="223652"/>
                  <a:pt x="274862" y="204040"/>
                  <a:pt x="282500" y="185747"/>
                </a:cubicBezTo>
                <a:cubicBezTo>
                  <a:pt x="294098" y="157742"/>
                  <a:pt x="311636" y="155668"/>
                  <a:pt x="327477" y="181127"/>
                </a:cubicBezTo>
                <a:cubicBezTo>
                  <a:pt x="356897" y="228556"/>
                  <a:pt x="371323" y="280888"/>
                  <a:pt x="369815" y="336992"/>
                </a:cubicBezTo>
                <a:cubicBezTo>
                  <a:pt x="367740" y="416197"/>
                  <a:pt x="365949" y="495403"/>
                  <a:pt x="355388" y="574043"/>
                </a:cubicBezTo>
                <a:cubicBezTo>
                  <a:pt x="353973" y="584226"/>
                  <a:pt x="355199" y="594787"/>
                  <a:pt x="355199" y="613363"/>
                </a:cubicBezTo>
                <a:cubicBezTo>
                  <a:pt x="399800" y="556411"/>
                  <a:pt x="438931" y="507095"/>
                  <a:pt x="444306" y="436376"/>
                </a:cubicBezTo>
                <a:cubicBezTo>
                  <a:pt x="450246" y="357642"/>
                  <a:pt x="452698" y="278248"/>
                  <a:pt x="467879" y="200362"/>
                </a:cubicBezTo>
                <a:cubicBezTo>
                  <a:pt x="480231" y="137092"/>
                  <a:pt x="510970" y="82591"/>
                  <a:pt x="548781" y="31673"/>
                </a:cubicBezTo>
                <a:cubicBezTo>
                  <a:pt x="554062" y="24601"/>
                  <a:pt x="559719" y="14135"/>
                  <a:pt x="571129" y="17435"/>
                </a:cubicBezTo>
                <a:cubicBezTo>
                  <a:pt x="584047" y="21207"/>
                  <a:pt x="582255" y="33276"/>
                  <a:pt x="583292" y="43743"/>
                </a:cubicBezTo>
                <a:cubicBezTo>
                  <a:pt x="591779" y="130115"/>
                  <a:pt x="568394" y="210829"/>
                  <a:pt x="538975" y="290317"/>
                </a:cubicBezTo>
                <a:cubicBezTo>
                  <a:pt x="518325" y="346044"/>
                  <a:pt x="497392" y="401771"/>
                  <a:pt x="478534" y="458818"/>
                </a:cubicBezTo>
                <a:cubicBezTo>
                  <a:pt x="524737" y="408843"/>
                  <a:pt x="571129" y="359245"/>
                  <a:pt x="609223" y="302764"/>
                </a:cubicBezTo>
                <a:cubicBezTo>
                  <a:pt x="641848" y="254392"/>
                  <a:pt x="673342" y="205454"/>
                  <a:pt x="708041" y="158402"/>
                </a:cubicBezTo>
                <a:cubicBezTo>
                  <a:pt x="763202" y="83817"/>
                  <a:pt x="840145" y="41197"/>
                  <a:pt x="921896" y="4706"/>
                </a:cubicBezTo>
                <a:cubicBezTo>
                  <a:pt x="929817" y="1217"/>
                  <a:pt x="940943" y="-4346"/>
                  <a:pt x="948015" y="5743"/>
                </a:cubicBezTo>
                <a:cubicBezTo>
                  <a:pt x="954050" y="14324"/>
                  <a:pt x="945752" y="20924"/>
                  <a:pt x="941226" y="28090"/>
                </a:cubicBezTo>
                <a:cubicBezTo>
                  <a:pt x="871167" y="138884"/>
                  <a:pt x="789415" y="238834"/>
                  <a:pt x="672304" y="302575"/>
                </a:cubicBezTo>
                <a:cubicBezTo>
                  <a:pt x="585178" y="350004"/>
                  <a:pt x="528414" y="426287"/>
                  <a:pt x="471933" y="505115"/>
                </a:cubicBezTo>
                <a:cubicBezTo>
                  <a:pt x="509084" y="481542"/>
                  <a:pt x="545387" y="456460"/>
                  <a:pt x="583575" y="434679"/>
                </a:cubicBezTo>
                <a:cubicBezTo>
                  <a:pt x="676736" y="381498"/>
                  <a:pt x="774895" y="343215"/>
                  <a:pt x="884179" y="341707"/>
                </a:cubicBezTo>
                <a:cubicBezTo>
                  <a:pt x="895589" y="341518"/>
                  <a:pt x="910581" y="338689"/>
                  <a:pt x="915296" y="351419"/>
                </a:cubicBezTo>
                <a:cubicBezTo>
                  <a:pt x="921048" y="367166"/>
                  <a:pt x="903792" y="371786"/>
                  <a:pt x="894646" y="378858"/>
                </a:cubicBezTo>
                <a:cubicBezTo>
                  <a:pt x="802711" y="449860"/>
                  <a:pt x="694557" y="481731"/>
                  <a:pt x="583481" y="506341"/>
                </a:cubicBezTo>
                <a:cubicBezTo>
                  <a:pt x="542370" y="515487"/>
                  <a:pt x="501164" y="524068"/>
                  <a:pt x="460335" y="534157"/>
                </a:cubicBezTo>
                <a:cubicBezTo>
                  <a:pt x="442891" y="538495"/>
                  <a:pt x="427993" y="547924"/>
                  <a:pt x="416772" y="563011"/>
                </a:cubicBezTo>
                <a:cubicBezTo>
                  <a:pt x="383770" y="607234"/>
                  <a:pt x="350202" y="650891"/>
                  <a:pt x="311165" y="702092"/>
                </a:cubicBezTo>
                <a:cubicBezTo>
                  <a:pt x="345770" y="691625"/>
                  <a:pt x="366231" y="673427"/>
                  <a:pt x="387919" y="658529"/>
                </a:cubicBezTo>
                <a:cubicBezTo>
                  <a:pt x="495412" y="584415"/>
                  <a:pt x="614126" y="540946"/>
                  <a:pt x="743307" y="525011"/>
                </a:cubicBezTo>
                <a:cubicBezTo>
                  <a:pt x="751699" y="523974"/>
                  <a:pt x="760185" y="524162"/>
                  <a:pt x="768671" y="524540"/>
                </a:cubicBezTo>
                <a:cubicBezTo>
                  <a:pt x="774517" y="524822"/>
                  <a:pt x="782061" y="522465"/>
                  <a:pt x="784984" y="530386"/>
                </a:cubicBezTo>
                <a:cubicBezTo>
                  <a:pt x="788378" y="539721"/>
                  <a:pt x="780929" y="542455"/>
                  <a:pt x="774989" y="547075"/>
                </a:cubicBezTo>
                <a:cubicBezTo>
                  <a:pt x="732934" y="580172"/>
                  <a:pt x="686354" y="606480"/>
                  <a:pt x="640245" y="632976"/>
                </a:cubicBezTo>
                <a:cubicBezTo>
                  <a:pt x="571317" y="672578"/>
                  <a:pt x="494375" y="690777"/>
                  <a:pt x="417904" y="709636"/>
                </a:cubicBezTo>
                <a:cubicBezTo>
                  <a:pt x="383204" y="718216"/>
                  <a:pt x="348693" y="727268"/>
                  <a:pt x="313805" y="735094"/>
                </a:cubicBezTo>
                <a:cubicBezTo>
                  <a:pt x="305413" y="736980"/>
                  <a:pt x="300227" y="742544"/>
                  <a:pt x="296832" y="748106"/>
                </a:cubicBezTo>
                <a:cubicBezTo>
                  <a:pt x="267696" y="794687"/>
                  <a:pt x="239314" y="841739"/>
                  <a:pt x="209518" y="890676"/>
                </a:cubicBezTo>
                <a:cubicBezTo>
                  <a:pt x="228942" y="891714"/>
                  <a:pt x="240068" y="883888"/>
                  <a:pt x="248743" y="873798"/>
                </a:cubicBezTo>
                <a:cubicBezTo>
                  <a:pt x="311636" y="801099"/>
                  <a:pt x="397725" y="767436"/>
                  <a:pt x="484474" y="736414"/>
                </a:cubicBezTo>
                <a:cubicBezTo>
                  <a:pt x="533600" y="718876"/>
                  <a:pt x="582915" y="698981"/>
                  <a:pt x="636285" y="696811"/>
                </a:cubicBezTo>
                <a:cubicBezTo>
                  <a:pt x="647317" y="696340"/>
                  <a:pt x="661084" y="691720"/>
                  <a:pt x="668721" y="703318"/>
                </a:cubicBezTo>
                <a:cubicBezTo>
                  <a:pt x="677679" y="717084"/>
                  <a:pt x="664950" y="727551"/>
                  <a:pt x="658538" y="737169"/>
                </a:cubicBezTo>
                <a:cubicBezTo>
                  <a:pt x="633739" y="774603"/>
                  <a:pt x="593476" y="792518"/>
                  <a:pt x="554722" y="808736"/>
                </a:cubicBezTo>
                <a:cubicBezTo>
                  <a:pt x="445437" y="854469"/>
                  <a:pt x="334644" y="896900"/>
                  <a:pt x="216118" y="913401"/>
                </a:cubicBezTo>
                <a:cubicBezTo>
                  <a:pt x="190188" y="916984"/>
                  <a:pt x="161806" y="967808"/>
                  <a:pt x="174158" y="986666"/>
                </a:cubicBezTo>
                <a:cubicBezTo>
                  <a:pt x="158317" y="1004865"/>
                  <a:pt x="144173" y="1024195"/>
                  <a:pt x="133047" y="1052199"/>
                </a:cubicBezTo>
                <a:cubicBezTo>
                  <a:pt x="162183" y="1025137"/>
                  <a:pt x="198957" y="1018443"/>
                  <a:pt x="222247" y="990532"/>
                </a:cubicBezTo>
                <a:cubicBezTo>
                  <a:pt x="242897" y="993927"/>
                  <a:pt x="259021" y="982517"/>
                  <a:pt x="274108" y="972240"/>
                </a:cubicBezTo>
                <a:cubicBezTo>
                  <a:pt x="349919" y="920284"/>
                  <a:pt x="432425" y="888037"/>
                  <a:pt x="524643" y="882190"/>
                </a:cubicBezTo>
                <a:cubicBezTo>
                  <a:pt x="527754" y="882002"/>
                  <a:pt x="530960" y="881342"/>
                  <a:pt x="534072" y="881247"/>
                </a:cubicBezTo>
                <a:cubicBezTo>
                  <a:pt x="550762" y="880965"/>
                  <a:pt x="574240" y="878984"/>
                  <a:pt x="579332" y="893128"/>
                </a:cubicBezTo>
                <a:cubicBezTo>
                  <a:pt x="584424" y="907366"/>
                  <a:pt x="561982" y="916419"/>
                  <a:pt x="549347" y="924244"/>
                </a:cubicBezTo>
                <a:cubicBezTo>
                  <a:pt x="500409" y="954324"/>
                  <a:pt x="449492" y="980726"/>
                  <a:pt x="396028" y="1002224"/>
                </a:cubicBezTo>
                <a:cubicBezTo>
                  <a:pt x="390559" y="1004393"/>
                  <a:pt x="386033" y="1009296"/>
                  <a:pt x="381130" y="1012974"/>
                </a:cubicBezTo>
                <a:cubicBezTo>
                  <a:pt x="338887" y="1038716"/>
                  <a:pt x="290892" y="1048522"/>
                  <a:pt x="243746" y="1058234"/>
                </a:cubicBezTo>
                <a:cubicBezTo>
                  <a:pt x="117771" y="1084165"/>
                  <a:pt x="110605" y="1088690"/>
                  <a:pt x="63553" y="1207028"/>
                </a:cubicBezTo>
                <a:cubicBezTo>
                  <a:pt x="59687" y="1216740"/>
                  <a:pt x="55821" y="1226452"/>
                  <a:pt x="52238" y="1238238"/>
                </a:cubicBezTo>
                <a:cubicBezTo>
                  <a:pt x="162466" y="1142908"/>
                  <a:pt x="296172" y="1102646"/>
                  <a:pt x="430162" y="1063138"/>
                </a:cubicBezTo>
                <a:cubicBezTo>
                  <a:pt x="452509" y="1056537"/>
                  <a:pt x="482400" y="1044750"/>
                  <a:pt x="495129" y="1073604"/>
                </a:cubicBezTo>
                <a:cubicBezTo>
                  <a:pt x="506727" y="1099911"/>
                  <a:pt x="479194" y="1115564"/>
                  <a:pt x="461467" y="1128199"/>
                </a:cubicBezTo>
                <a:cubicBezTo>
                  <a:pt x="369437" y="1194298"/>
                  <a:pt x="276182" y="1258700"/>
                  <a:pt x="162089" y="1282462"/>
                </a:cubicBezTo>
                <a:cubicBezTo>
                  <a:pt x="128992" y="1289345"/>
                  <a:pt x="95330" y="1292645"/>
                  <a:pt x="62044" y="1298774"/>
                </a:cubicBezTo>
                <a:cubicBezTo>
                  <a:pt x="41206" y="1302640"/>
                  <a:pt x="26308" y="1308392"/>
                  <a:pt x="20556" y="1330550"/>
                </a:cubicBezTo>
                <a:cubicBezTo>
                  <a:pt x="18293" y="1340734"/>
                  <a:pt x="13861" y="1351483"/>
                  <a:pt x="0" y="13510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0" name="Google Shape;230;p14"/>
          <p:cNvSpPr/>
          <p:nvPr/>
        </p:nvSpPr>
        <p:spPr>
          <a:xfrm>
            <a:off x="11394198" y="5092506"/>
            <a:ext cx="793841" cy="992997"/>
          </a:xfrm>
          <a:custGeom>
            <a:avLst/>
            <a:gdLst/>
            <a:ahLst/>
            <a:cxnLst/>
            <a:rect l="l" t="t" r="r" b="b"/>
            <a:pathLst>
              <a:path w="793841" h="992997" extrusionOk="0">
                <a:moveTo>
                  <a:pt x="320683" y="13959"/>
                </a:moveTo>
                <a:cubicBezTo>
                  <a:pt x="336336" y="7359"/>
                  <a:pt x="340673" y="22446"/>
                  <a:pt x="347556" y="30083"/>
                </a:cubicBezTo>
                <a:cubicBezTo>
                  <a:pt x="407055" y="95239"/>
                  <a:pt x="420066" y="176425"/>
                  <a:pt x="425441" y="259968"/>
                </a:cubicBezTo>
                <a:cubicBezTo>
                  <a:pt x="428364" y="305888"/>
                  <a:pt x="430628" y="352092"/>
                  <a:pt x="450806" y="394429"/>
                </a:cubicBezTo>
                <a:cubicBezTo>
                  <a:pt x="462970" y="419794"/>
                  <a:pt x="484469" y="437992"/>
                  <a:pt x="507570" y="461471"/>
                </a:cubicBezTo>
                <a:cubicBezTo>
                  <a:pt x="499178" y="391506"/>
                  <a:pt x="499838" y="327293"/>
                  <a:pt x="492389" y="263457"/>
                </a:cubicBezTo>
                <a:cubicBezTo>
                  <a:pt x="487203" y="218102"/>
                  <a:pt x="504364" y="174822"/>
                  <a:pt x="530860" y="136822"/>
                </a:cubicBezTo>
                <a:cubicBezTo>
                  <a:pt x="536046" y="129373"/>
                  <a:pt x="544061" y="119850"/>
                  <a:pt x="554245" y="124564"/>
                </a:cubicBezTo>
                <a:cubicBezTo>
                  <a:pt x="565749" y="129845"/>
                  <a:pt x="574141" y="141348"/>
                  <a:pt x="576498" y="153512"/>
                </a:cubicBezTo>
                <a:cubicBezTo>
                  <a:pt x="590076" y="223948"/>
                  <a:pt x="597997" y="293819"/>
                  <a:pt x="581024" y="366047"/>
                </a:cubicBezTo>
                <a:cubicBezTo>
                  <a:pt x="572632" y="401595"/>
                  <a:pt x="562825" y="436766"/>
                  <a:pt x="553679" y="472031"/>
                </a:cubicBezTo>
                <a:cubicBezTo>
                  <a:pt x="544250" y="523138"/>
                  <a:pt x="581967" y="554160"/>
                  <a:pt x="607614" y="599326"/>
                </a:cubicBezTo>
                <a:cubicBezTo>
                  <a:pt x="608086" y="561327"/>
                  <a:pt x="607519" y="530775"/>
                  <a:pt x="607991" y="500414"/>
                </a:cubicBezTo>
                <a:cubicBezTo>
                  <a:pt x="608180" y="487024"/>
                  <a:pt x="605445" y="472975"/>
                  <a:pt x="614969" y="461094"/>
                </a:cubicBezTo>
                <a:cubicBezTo>
                  <a:pt x="616289" y="396409"/>
                  <a:pt x="635053" y="335308"/>
                  <a:pt x="653912" y="274206"/>
                </a:cubicBezTo>
                <a:cubicBezTo>
                  <a:pt x="656930" y="264494"/>
                  <a:pt x="659287" y="254593"/>
                  <a:pt x="669848" y="253651"/>
                </a:cubicBezTo>
                <a:cubicBezTo>
                  <a:pt x="682766" y="252519"/>
                  <a:pt x="687668" y="265720"/>
                  <a:pt x="690120" y="274206"/>
                </a:cubicBezTo>
                <a:cubicBezTo>
                  <a:pt x="696910" y="298156"/>
                  <a:pt x="706433" y="321447"/>
                  <a:pt x="705207" y="347660"/>
                </a:cubicBezTo>
                <a:cubicBezTo>
                  <a:pt x="703604" y="381134"/>
                  <a:pt x="705395" y="414796"/>
                  <a:pt x="705772" y="448458"/>
                </a:cubicBezTo>
                <a:cubicBezTo>
                  <a:pt x="708224" y="474766"/>
                  <a:pt x="696815" y="497679"/>
                  <a:pt x="687762" y="521064"/>
                </a:cubicBezTo>
                <a:cubicBezTo>
                  <a:pt x="675599" y="552463"/>
                  <a:pt x="663718" y="584145"/>
                  <a:pt x="650234" y="614979"/>
                </a:cubicBezTo>
                <a:cubicBezTo>
                  <a:pt x="641842" y="634120"/>
                  <a:pt x="642597" y="650716"/>
                  <a:pt x="654289" y="668537"/>
                </a:cubicBezTo>
                <a:cubicBezTo>
                  <a:pt x="666264" y="686830"/>
                  <a:pt x="675222" y="707008"/>
                  <a:pt x="688706" y="730675"/>
                </a:cubicBezTo>
                <a:cubicBezTo>
                  <a:pt x="692383" y="659673"/>
                  <a:pt x="693797" y="593763"/>
                  <a:pt x="709261" y="529456"/>
                </a:cubicBezTo>
                <a:cubicBezTo>
                  <a:pt x="716333" y="499848"/>
                  <a:pt x="721990" y="469580"/>
                  <a:pt x="742547" y="445347"/>
                </a:cubicBezTo>
                <a:cubicBezTo>
                  <a:pt x="761122" y="430543"/>
                  <a:pt x="761594" y="396975"/>
                  <a:pt x="793747" y="396503"/>
                </a:cubicBezTo>
                <a:cubicBezTo>
                  <a:pt x="793747" y="464205"/>
                  <a:pt x="793747" y="531907"/>
                  <a:pt x="793747" y="599515"/>
                </a:cubicBezTo>
                <a:cubicBezTo>
                  <a:pt x="787524" y="648075"/>
                  <a:pt x="768194" y="692581"/>
                  <a:pt x="746130" y="735202"/>
                </a:cubicBezTo>
                <a:cubicBezTo>
                  <a:pt x="722085" y="781593"/>
                  <a:pt x="731043" y="822139"/>
                  <a:pt x="757256" y="862496"/>
                </a:cubicBezTo>
                <a:cubicBezTo>
                  <a:pt x="761688" y="869380"/>
                  <a:pt x="764611" y="877489"/>
                  <a:pt x="771777" y="882863"/>
                </a:cubicBezTo>
                <a:cubicBezTo>
                  <a:pt x="772625" y="886635"/>
                  <a:pt x="777058" y="880035"/>
                  <a:pt x="773662" y="882486"/>
                </a:cubicBezTo>
                <a:cubicBezTo>
                  <a:pt x="772155" y="883523"/>
                  <a:pt x="770929" y="882958"/>
                  <a:pt x="771118" y="880789"/>
                </a:cubicBezTo>
                <a:cubicBezTo>
                  <a:pt x="773286" y="853161"/>
                  <a:pt x="765459" y="822610"/>
                  <a:pt x="793841" y="802620"/>
                </a:cubicBezTo>
                <a:cubicBezTo>
                  <a:pt x="793841" y="866079"/>
                  <a:pt x="793841" y="929538"/>
                  <a:pt x="793841" y="992997"/>
                </a:cubicBezTo>
                <a:cubicBezTo>
                  <a:pt x="713128" y="990639"/>
                  <a:pt x="634676" y="976872"/>
                  <a:pt x="560280" y="944908"/>
                </a:cubicBezTo>
                <a:cubicBezTo>
                  <a:pt x="507664" y="922277"/>
                  <a:pt x="459292" y="892009"/>
                  <a:pt x="412807" y="858536"/>
                </a:cubicBezTo>
                <a:cubicBezTo>
                  <a:pt x="406772" y="854199"/>
                  <a:pt x="401020" y="849578"/>
                  <a:pt x="396117" y="844015"/>
                </a:cubicBezTo>
                <a:cubicBezTo>
                  <a:pt x="389799" y="836849"/>
                  <a:pt x="382256" y="829211"/>
                  <a:pt x="385839" y="818933"/>
                </a:cubicBezTo>
                <a:cubicBezTo>
                  <a:pt x="389610" y="808278"/>
                  <a:pt x="400548" y="808278"/>
                  <a:pt x="409977" y="807429"/>
                </a:cubicBezTo>
                <a:cubicBezTo>
                  <a:pt x="443546" y="804506"/>
                  <a:pt x="475134" y="814501"/>
                  <a:pt x="506155" y="824402"/>
                </a:cubicBezTo>
                <a:cubicBezTo>
                  <a:pt x="567540" y="843826"/>
                  <a:pt x="628735" y="864005"/>
                  <a:pt x="687386" y="891350"/>
                </a:cubicBezTo>
                <a:cubicBezTo>
                  <a:pt x="712185" y="902948"/>
                  <a:pt x="733401" y="919543"/>
                  <a:pt x="760557" y="939156"/>
                </a:cubicBezTo>
                <a:cubicBezTo>
                  <a:pt x="749241" y="902948"/>
                  <a:pt x="734343" y="876357"/>
                  <a:pt x="717370" y="850992"/>
                </a:cubicBezTo>
                <a:cubicBezTo>
                  <a:pt x="706244" y="834491"/>
                  <a:pt x="689649" y="826759"/>
                  <a:pt x="669753" y="822894"/>
                </a:cubicBezTo>
                <a:cubicBezTo>
                  <a:pt x="560468" y="801866"/>
                  <a:pt x="453257" y="774238"/>
                  <a:pt x="355194" y="719266"/>
                </a:cubicBezTo>
                <a:cubicBezTo>
                  <a:pt x="338504" y="709931"/>
                  <a:pt x="310876" y="704179"/>
                  <a:pt x="317570" y="679852"/>
                </a:cubicBezTo>
                <a:cubicBezTo>
                  <a:pt x="323040" y="659862"/>
                  <a:pt x="348687" y="668065"/>
                  <a:pt x="365660" y="667688"/>
                </a:cubicBezTo>
                <a:cubicBezTo>
                  <a:pt x="429590" y="666368"/>
                  <a:pt x="488617" y="685133"/>
                  <a:pt x="544250" y="715306"/>
                </a:cubicBezTo>
                <a:cubicBezTo>
                  <a:pt x="590547" y="740482"/>
                  <a:pt x="638071" y="763206"/>
                  <a:pt x="689932" y="793380"/>
                </a:cubicBezTo>
                <a:cubicBezTo>
                  <a:pt x="674373" y="763112"/>
                  <a:pt x="658909" y="741236"/>
                  <a:pt x="644671" y="718606"/>
                </a:cubicBezTo>
                <a:cubicBezTo>
                  <a:pt x="636373" y="705499"/>
                  <a:pt x="622513" y="704274"/>
                  <a:pt x="608745" y="701728"/>
                </a:cubicBezTo>
                <a:cubicBezTo>
                  <a:pt x="505590" y="682586"/>
                  <a:pt x="405452" y="653167"/>
                  <a:pt x="309085" y="611396"/>
                </a:cubicBezTo>
                <a:cubicBezTo>
                  <a:pt x="285512" y="601212"/>
                  <a:pt x="264578" y="587257"/>
                  <a:pt x="245438" y="570378"/>
                </a:cubicBezTo>
                <a:cubicBezTo>
                  <a:pt x="224128" y="537470"/>
                  <a:pt x="226296" y="529644"/>
                  <a:pt x="259769" y="518706"/>
                </a:cubicBezTo>
                <a:cubicBezTo>
                  <a:pt x="280514" y="522761"/>
                  <a:pt x="301164" y="527664"/>
                  <a:pt x="322192" y="530398"/>
                </a:cubicBezTo>
                <a:cubicBezTo>
                  <a:pt x="367451" y="544260"/>
                  <a:pt x="412712" y="558309"/>
                  <a:pt x="457501" y="574056"/>
                </a:cubicBezTo>
                <a:cubicBezTo>
                  <a:pt x="516905" y="594895"/>
                  <a:pt x="569237" y="626482"/>
                  <a:pt x="615252" y="669103"/>
                </a:cubicBezTo>
                <a:cubicBezTo>
                  <a:pt x="597903" y="642512"/>
                  <a:pt x="581967" y="615639"/>
                  <a:pt x="563108" y="590651"/>
                </a:cubicBezTo>
                <a:cubicBezTo>
                  <a:pt x="550944" y="574527"/>
                  <a:pt x="536235" y="563967"/>
                  <a:pt x="516528" y="560949"/>
                </a:cubicBezTo>
                <a:cubicBezTo>
                  <a:pt x="466364" y="553406"/>
                  <a:pt x="418181" y="537376"/>
                  <a:pt x="368300" y="528513"/>
                </a:cubicBezTo>
                <a:cubicBezTo>
                  <a:pt x="323134" y="515783"/>
                  <a:pt x="279383" y="499565"/>
                  <a:pt x="237422" y="478538"/>
                </a:cubicBezTo>
                <a:cubicBezTo>
                  <a:pt x="208192" y="463828"/>
                  <a:pt x="180659" y="446290"/>
                  <a:pt x="152653" y="429694"/>
                </a:cubicBezTo>
                <a:cubicBezTo>
                  <a:pt x="142848" y="423943"/>
                  <a:pt x="130967" y="416399"/>
                  <a:pt x="134078" y="403104"/>
                </a:cubicBezTo>
                <a:cubicBezTo>
                  <a:pt x="137283" y="389620"/>
                  <a:pt x="150957" y="388866"/>
                  <a:pt x="162649" y="388394"/>
                </a:cubicBezTo>
                <a:cubicBezTo>
                  <a:pt x="178396" y="387734"/>
                  <a:pt x="194236" y="386697"/>
                  <a:pt x="209701" y="391506"/>
                </a:cubicBezTo>
                <a:cubicBezTo>
                  <a:pt x="264484" y="407536"/>
                  <a:pt x="321342" y="416305"/>
                  <a:pt x="374240" y="438558"/>
                </a:cubicBezTo>
                <a:cubicBezTo>
                  <a:pt x="409977" y="451853"/>
                  <a:pt x="441943" y="475332"/>
                  <a:pt x="486071" y="482026"/>
                </a:cubicBezTo>
                <a:cubicBezTo>
                  <a:pt x="454294" y="425829"/>
                  <a:pt x="406489" y="408195"/>
                  <a:pt x="351799" y="402161"/>
                </a:cubicBezTo>
                <a:cubicBezTo>
                  <a:pt x="300032" y="388489"/>
                  <a:pt x="247323" y="379342"/>
                  <a:pt x="195462" y="366236"/>
                </a:cubicBezTo>
                <a:cubicBezTo>
                  <a:pt x="141339" y="353695"/>
                  <a:pt x="94004" y="325878"/>
                  <a:pt x="46574" y="298722"/>
                </a:cubicBezTo>
                <a:cubicBezTo>
                  <a:pt x="34128" y="291556"/>
                  <a:pt x="18947" y="282599"/>
                  <a:pt x="24227" y="264871"/>
                </a:cubicBezTo>
                <a:cubicBezTo>
                  <a:pt x="29508" y="247239"/>
                  <a:pt x="46952" y="248276"/>
                  <a:pt x="61473" y="248370"/>
                </a:cubicBezTo>
                <a:cubicBezTo>
                  <a:pt x="95229" y="248653"/>
                  <a:pt x="128798" y="250916"/>
                  <a:pt x="158594" y="269774"/>
                </a:cubicBezTo>
                <a:cubicBezTo>
                  <a:pt x="212058" y="290047"/>
                  <a:pt x="268539" y="302682"/>
                  <a:pt x="317759" y="333422"/>
                </a:cubicBezTo>
                <a:cubicBezTo>
                  <a:pt x="345671" y="336062"/>
                  <a:pt x="367735" y="352280"/>
                  <a:pt x="387725" y="364161"/>
                </a:cubicBezTo>
                <a:cubicBezTo>
                  <a:pt x="389893" y="305323"/>
                  <a:pt x="345858" y="258271"/>
                  <a:pt x="343030" y="199244"/>
                </a:cubicBezTo>
                <a:cubicBezTo>
                  <a:pt x="338786" y="188872"/>
                  <a:pt x="334638" y="178499"/>
                  <a:pt x="330488" y="168033"/>
                </a:cubicBezTo>
                <a:cubicBezTo>
                  <a:pt x="315402" y="127204"/>
                  <a:pt x="307010" y="85433"/>
                  <a:pt x="311159" y="41681"/>
                </a:cubicBezTo>
                <a:cubicBezTo>
                  <a:pt x="312102" y="31686"/>
                  <a:pt x="307670" y="19428"/>
                  <a:pt x="320683" y="13959"/>
                </a:cubicBezTo>
                <a:close/>
                <a:moveTo>
                  <a:pt x="15304" y="169"/>
                </a:moveTo>
                <a:cubicBezTo>
                  <a:pt x="20667" y="806"/>
                  <a:pt x="26301" y="3116"/>
                  <a:pt x="30733" y="4907"/>
                </a:cubicBezTo>
                <a:cubicBezTo>
                  <a:pt x="106827" y="35929"/>
                  <a:pt x="177075" y="74966"/>
                  <a:pt x="226201" y="144460"/>
                </a:cubicBezTo>
                <a:cubicBezTo>
                  <a:pt x="255054" y="185194"/>
                  <a:pt x="286548" y="224042"/>
                  <a:pt x="316910" y="263740"/>
                </a:cubicBezTo>
                <a:cubicBezTo>
                  <a:pt x="341050" y="271943"/>
                  <a:pt x="354250" y="292970"/>
                  <a:pt x="370751" y="310037"/>
                </a:cubicBezTo>
                <a:cubicBezTo>
                  <a:pt x="376409" y="315883"/>
                  <a:pt x="382067" y="324370"/>
                  <a:pt x="374712" y="332195"/>
                </a:cubicBezTo>
                <a:cubicBezTo>
                  <a:pt x="366791" y="340588"/>
                  <a:pt x="359342" y="333421"/>
                  <a:pt x="353118" y="328047"/>
                </a:cubicBezTo>
                <a:cubicBezTo>
                  <a:pt x="338220" y="315223"/>
                  <a:pt x="323982" y="301739"/>
                  <a:pt x="316910" y="282598"/>
                </a:cubicBezTo>
                <a:cubicBezTo>
                  <a:pt x="287208" y="253933"/>
                  <a:pt x="249491" y="237715"/>
                  <a:pt x="214131" y="218102"/>
                </a:cubicBezTo>
                <a:cubicBezTo>
                  <a:pt x="131155" y="171805"/>
                  <a:pt x="68356" y="104102"/>
                  <a:pt x="11686" y="29706"/>
                </a:cubicBezTo>
                <a:cubicBezTo>
                  <a:pt x="6123" y="22351"/>
                  <a:pt x="-3778" y="13299"/>
                  <a:pt x="1503" y="5473"/>
                </a:cubicBezTo>
                <a:cubicBezTo>
                  <a:pt x="4850" y="570"/>
                  <a:pt x="9942" y="-468"/>
                  <a:pt x="15304" y="16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1" name="Google Shape;231;p14"/>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2" name="Google Shape;232;p14"/>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3" name="Google Shape;233;p14"/>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4" name="Google Shape;234;p14"/>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5" name="Google Shape;235;p14"/>
          <p:cNvSpPr/>
          <p:nvPr/>
        </p:nvSpPr>
        <p:spPr>
          <a:xfrm>
            <a:off x="10335337" y="5940198"/>
            <a:ext cx="927186" cy="919256"/>
          </a:xfrm>
          <a:custGeom>
            <a:avLst/>
            <a:gdLst/>
            <a:ahLst/>
            <a:cxnLst/>
            <a:rect l="l" t="t" r="r" b="b"/>
            <a:pathLst>
              <a:path w="927186" h="919256" extrusionOk="0">
                <a:moveTo>
                  <a:pt x="410383" y="817527"/>
                </a:moveTo>
                <a:cubicBezTo>
                  <a:pt x="415569" y="817208"/>
                  <a:pt x="421344" y="818599"/>
                  <a:pt x="426342" y="819495"/>
                </a:cubicBezTo>
                <a:cubicBezTo>
                  <a:pt x="473864" y="828169"/>
                  <a:pt x="520728" y="840616"/>
                  <a:pt x="565800" y="857495"/>
                </a:cubicBezTo>
                <a:cubicBezTo>
                  <a:pt x="614738" y="875788"/>
                  <a:pt x="666221" y="888706"/>
                  <a:pt x="709973" y="919256"/>
                </a:cubicBezTo>
                <a:cubicBezTo>
                  <a:pt x="644346" y="919256"/>
                  <a:pt x="578812" y="919256"/>
                  <a:pt x="513185" y="919256"/>
                </a:cubicBezTo>
                <a:cubicBezTo>
                  <a:pt x="487066" y="902189"/>
                  <a:pt x="460852" y="885122"/>
                  <a:pt x="434827" y="867867"/>
                </a:cubicBezTo>
                <a:cubicBezTo>
                  <a:pt x="426907" y="862681"/>
                  <a:pt x="418798" y="857683"/>
                  <a:pt x="411632" y="851554"/>
                </a:cubicBezTo>
                <a:cubicBezTo>
                  <a:pt x="403712" y="844859"/>
                  <a:pt x="392868" y="837222"/>
                  <a:pt x="397960" y="825812"/>
                </a:cubicBezTo>
                <a:cubicBezTo>
                  <a:pt x="400600" y="819872"/>
                  <a:pt x="405197" y="817845"/>
                  <a:pt x="410383" y="817527"/>
                </a:cubicBezTo>
                <a:close/>
                <a:moveTo>
                  <a:pt x="37856" y="0"/>
                </a:moveTo>
                <a:cubicBezTo>
                  <a:pt x="59166" y="25836"/>
                  <a:pt x="87076" y="39509"/>
                  <a:pt x="119797" y="44223"/>
                </a:cubicBezTo>
                <a:cubicBezTo>
                  <a:pt x="136203" y="66570"/>
                  <a:pt x="163265" y="74962"/>
                  <a:pt x="183161" y="93632"/>
                </a:cubicBezTo>
                <a:cubicBezTo>
                  <a:pt x="232853" y="140307"/>
                  <a:pt x="266609" y="198580"/>
                  <a:pt x="305646" y="252986"/>
                </a:cubicBezTo>
                <a:cubicBezTo>
                  <a:pt x="314745" y="265622"/>
                  <a:pt x="326555" y="275923"/>
                  <a:pt x="337859" y="286684"/>
                </a:cubicBezTo>
                <a:lnTo>
                  <a:pt x="366597" y="322596"/>
                </a:lnTo>
                <a:lnTo>
                  <a:pt x="368822" y="320028"/>
                </a:lnTo>
                <a:cubicBezTo>
                  <a:pt x="384098" y="310410"/>
                  <a:pt x="372594" y="298529"/>
                  <a:pt x="369483" y="289477"/>
                </a:cubicBezTo>
                <a:cubicBezTo>
                  <a:pt x="360243" y="262698"/>
                  <a:pt x="349775" y="236108"/>
                  <a:pt x="338083" y="210461"/>
                </a:cubicBezTo>
                <a:cubicBezTo>
                  <a:pt x="312153" y="153413"/>
                  <a:pt x="304421" y="94009"/>
                  <a:pt x="308099" y="32342"/>
                </a:cubicBezTo>
                <a:cubicBezTo>
                  <a:pt x="308758" y="21970"/>
                  <a:pt x="307910" y="9524"/>
                  <a:pt x="319319" y="4715"/>
                </a:cubicBezTo>
                <a:cubicBezTo>
                  <a:pt x="331105" y="-189"/>
                  <a:pt x="339403" y="9617"/>
                  <a:pt x="346004" y="17161"/>
                </a:cubicBezTo>
                <a:cubicBezTo>
                  <a:pt x="386267" y="62987"/>
                  <a:pt x="420401" y="109190"/>
                  <a:pt x="429830" y="174912"/>
                </a:cubicBezTo>
                <a:cubicBezTo>
                  <a:pt x="436808" y="223379"/>
                  <a:pt x="431056" y="273919"/>
                  <a:pt x="448971" y="320782"/>
                </a:cubicBezTo>
                <a:cubicBezTo>
                  <a:pt x="444823" y="376321"/>
                  <a:pt x="449915" y="388296"/>
                  <a:pt x="505735" y="453452"/>
                </a:cubicBezTo>
                <a:cubicBezTo>
                  <a:pt x="494986" y="390370"/>
                  <a:pt x="499229" y="325969"/>
                  <a:pt x="487725" y="262887"/>
                </a:cubicBezTo>
                <a:cubicBezTo>
                  <a:pt x="483482" y="214798"/>
                  <a:pt x="505641" y="175101"/>
                  <a:pt x="528743" y="135969"/>
                </a:cubicBezTo>
                <a:cubicBezTo>
                  <a:pt x="536191" y="123334"/>
                  <a:pt x="550241" y="123051"/>
                  <a:pt x="562971" y="127012"/>
                </a:cubicBezTo>
                <a:cubicBezTo>
                  <a:pt x="583809" y="133801"/>
                  <a:pt x="592202" y="149642"/>
                  <a:pt x="590504" y="171140"/>
                </a:cubicBezTo>
                <a:cubicBezTo>
                  <a:pt x="587676" y="176704"/>
                  <a:pt x="584093" y="181513"/>
                  <a:pt x="585884" y="188773"/>
                </a:cubicBezTo>
                <a:cubicBezTo>
                  <a:pt x="607005" y="275522"/>
                  <a:pt x="599085" y="362271"/>
                  <a:pt x="567403" y="443174"/>
                </a:cubicBezTo>
                <a:cubicBezTo>
                  <a:pt x="544395" y="501824"/>
                  <a:pt x="556370" y="545198"/>
                  <a:pt x="592390" y="589422"/>
                </a:cubicBezTo>
                <a:cubicBezTo>
                  <a:pt x="600876" y="599793"/>
                  <a:pt x="607288" y="611863"/>
                  <a:pt x="621054" y="622706"/>
                </a:cubicBezTo>
                <a:cubicBezTo>
                  <a:pt x="621054" y="610920"/>
                  <a:pt x="621149" y="599133"/>
                  <a:pt x="621054" y="587347"/>
                </a:cubicBezTo>
                <a:cubicBezTo>
                  <a:pt x="619734" y="488057"/>
                  <a:pt x="620017" y="388956"/>
                  <a:pt x="657358" y="294380"/>
                </a:cubicBezTo>
                <a:cubicBezTo>
                  <a:pt x="662166" y="282123"/>
                  <a:pt x="662354" y="262227"/>
                  <a:pt x="678196" y="263358"/>
                </a:cubicBezTo>
                <a:cubicBezTo>
                  <a:pt x="691585" y="264396"/>
                  <a:pt x="694603" y="283160"/>
                  <a:pt x="697903" y="296266"/>
                </a:cubicBezTo>
                <a:cubicBezTo>
                  <a:pt x="718741" y="379244"/>
                  <a:pt x="717704" y="460807"/>
                  <a:pt x="681119" y="539918"/>
                </a:cubicBezTo>
                <a:cubicBezTo>
                  <a:pt x="676687" y="549441"/>
                  <a:pt x="675084" y="560662"/>
                  <a:pt x="669144" y="569054"/>
                </a:cubicBezTo>
                <a:cubicBezTo>
                  <a:pt x="618603" y="640716"/>
                  <a:pt x="654623" y="698517"/>
                  <a:pt x="702806" y="761693"/>
                </a:cubicBezTo>
                <a:cubicBezTo>
                  <a:pt x="702617" y="710021"/>
                  <a:pt x="704786" y="664572"/>
                  <a:pt x="709595" y="619218"/>
                </a:cubicBezTo>
                <a:cubicBezTo>
                  <a:pt x="716667" y="552836"/>
                  <a:pt x="730151" y="488623"/>
                  <a:pt x="765133" y="430633"/>
                </a:cubicBezTo>
                <a:cubicBezTo>
                  <a:pt x="770885" y="421109"/>
                  <a:pt x="777109" y="406777"/>
                  <a:pt x="790215" y="409983"/>
                </a:cubicBezTo>
                <a:cubicBezTo>
                  <a:pt x="803039" y="413095"/>
                  <a:pt x="802945" y="429313"/>
                  <a:pt x="803604" y="439685"/>
                </a:cubicBezTo>
                <a:cubicBezTo>
                  <a:pt x="808602" y="517853"/>
                  <a:pt x="808319" y="595456"/>
                  <a:pt x="774563" y="668910"/>
                </a:cubicBezTo>
                <a:cubicBezTo>
                  <a:pt x="758345" y="704175"/>
                  <a:pt x="744201" y="740383"/>
                  <a:pt x="728265" y="775837"/>
                </a:cubicBezTo>
                <a:cubicBezTo>
                  <a:pt x="716007" y="803088"/>
                  <a:pt x="732509" y="825058"/>
                  <a:pt x="741372" y="847593"/>
                </a:cubicBezTo>
                <a:cubicBezTo>
                  <a:pt x="748915" y="866829"/>
                  <a:pt x="762022" y="883991"/>
                  <a:pt x="776731" y="909072"/>
                </a:cubicBezTo>
                <a:cubicBezTo>
                  <a:pt x="784935" y="867395"/>
                  <a:pt x="792573" y="832507"/>
                  <a:pt x="798513" y="797336"/>
                </a:cubicBezTo>
                <a:cubicBezTo>
                  <a:pt x="814259" y="704270"/>
                  <a:pt x="838964" y="614503"/>
                  <a:pt x="892145" y="534826"/>
                </a:cubicBezTo>
                <a:cubicBezTo>
                  <a:pt x="898368" y="525491"/>
                  <a:pt x="903366" y="510781"/>
                  <a:pt x="917227" y="514930"/>
                </a:cubicBezTo>
                <a:cubicBezTo>
                  <a:pt x="932125" y="519456"/>
                  <a:pt x="926184" y="535203"/>
                  <a:pt x="925147" y="545387"/>
                </a:cubicBezTo>
                <a:cubicBezTo>
                  <a:pt x="912795" y="662309"/>
                  <a:pt x="884697" y="775083"/>
                  <a:pt x="833212" y="881445"/>
                </a:cubicBezTo>
                <a:cubicBezTo>
                  <a:pt x="827272" y="893703"/>
                  <a:pt x="822840" y="906621"/>
                  <a:pt x="817748" y="919162"/>
                </a:cubicBezTo>
                <a:cubicBezTo>
                  <a:pt x="798702" y="919162"/>
                  <a:pt x="779655" y="919162"/>
                  <a:pt x="760608" y="919162"/>
                </a:cubicBezTo>
                <a:cubicBezTo>
                  <a:pt x="747878" y="864472"/>
                  <a:pt x="718648" y="827038"/>
                  <a:pt x="659432" y="817420"/>
                </a:cubicBezTo>
                <a:cubicBezTo>
                  <a:pt x="561273" y="801485"/>
                  <a:pt x="466887" y="772537"/>
                  <a:pt x="377875" y="727748"/>
                </a:cubicBezTo>
                <a:cubicBezTo>
                  <a:pt x="364674" y="721148"/>
                  <a:pt x="352132" y="713321"/>
                  <a:pt x="339309" y="705967"/>
                </a:cubicBezTo>
                <a:cubicBezTo>
                  <a:pt x="332142" y="701818"/>
                  <a:pt x="321959" y="698612"/>
                  <a:pt x="325259" y="688051"/>
                </a:cubicBezTo>
                <a:cubicBezTo>
                  <a:pt x="328183" y="678527"/>
                  <a:pt x="338177" y="678339"/>
                  <a:pt x="346664" y="678622"/>
                </a:cubicBezTo>
                <a:cubicBezTo>
                  <a:pt x="411631" y="680885"/>
                  <a:pt x="474336" y="693803"/>
                  <a:pt x="532514" y="723128"/>
                </a:cubicBezTo>
                <a:cubicBezTo>
                  <a:pt x="591635" y="753019"/>
                  <a:pt x="649720" y="784984"/>
                  <a:pt x="716761" y="820532"/>
                </a:cubicBezTo>
                <a:cubicBezTo>
                  <a:pt x="692340" y="777346"/>
                  <a:pt x="673670" y="740195"/>
                  <a:pt x="646796" y="708041"/>
                </a:cubicBezTo>
                <a:cubicBezTo>
                  <a:pt x="638970" y="698706"/>
                  <a:pt x="624356" y="705589"/>
                  <a:pt x="613323" y="702666"/>
                </a:cubicBezTo>
                <a:cubicBezTo>
                  <a:pt x="534023" y="681922"/>
                  <a:pt x="453497" y="665609"/>
                  <a:pt x="376744" y="635624"/>
                </a:cubicBezTo>
                <a:cubicBezTo>
                  <a:pt x="348362" y="624498"/>
                  <a:pt x="319602" y="614314"/>
                  <a:pt x="292635" y="599888"/>
                </a:cubicBezTo>
                <a:cubicBezTo>
                  <a:pt x="278396" y="592250"/>
                  <a:pt x="266138" y="582538"/>
                  <a:pt x="255766" y="570374"/>
                </a:cubicBezTo>
                <a:cubicBezTo>
                  <a:pt x="249543" y="563019"/>
                  <a:pt x="242942" y="555193"/>
                  <a:pt x="248034" y="544915"/>
                </a:cubicBezTo>
                <a:cubicBezTo>
                  <a:pt x="252843" y="535203"/>
                  <a:pt x="262932" y="538127"/>
                  <a:pt x="270759" y="538692"/>
                </a:cubicBezTo>
                <a:cubicBezTo>
                  <a:pt x="329220" y="542369"/>
                  <a:pt x="383910" y="562077"/>
                  <a:pt x="438410" y="581312"/>
                </a:cubicBezTo>
                <a:cubicBezTo>
                  <a:pt x="498098" y="602340"/>
                  <a:pt x="557218" y="625347"/>
                  <a:pt x="602290" y="673341"/>
                </a:cubicBezTo>
                <a:cubicBezTo>
                  <a:pt x="609079" y="680602"/>
                  <a:pt x="620206" y="683902"/>
                  <a:pt x="629258" y="688900"/>
                </a:cubicBezTo>
                <a:cubicBezTo>
                  <a:pt x="636990" y="679942"/>
                  <a:pt x="630861" y="674473"/>
                  <a:pt x="626900" y="668532"/>
                </a:cubicBezTo>
                <a:cubicBezTo>
                  <a:pt x="615869" y="651843"/>
                  <a:pt x="603894" y="635719"/>
                  <a:pt x="593993" y="618369"/>
                </a:cubicBezTo>
                <a:cubicBezTo>
                  <a:pt x="573532" y="582350"/>
                  <a:pt x="545338" y="562737"/>
                  <a:pt x="502435" y="555570"/>
                </a:cubicBezTo>
                <a:cubicBezTo>
                  <a:pt x="438410" y="544821"/>
                  <a:pt x="376272" y="523228"/>
                  <a:pt x="313096" y="508801"/>
                </a:cubicBezTo>
                <a:cubicBezTo>
                  <a:pt x="251901" y="494846"/>
                  <a:pt x="212675" y="447700"/>
                  <a:pt x="158362" y="425541"/>
                </a:cubicBezTo>
                <a:cubicBezTo>
                  <a:pt x="143181" y="419318"/>
                  <a:pt x="149970" y="409228"/>
                  <a:pt x="151950" y="399611"/>
                </a:cubicBezTo>
                <a:cubicBezTo>
                  <a:pt x="159966" y="390276"/>
                  <a:pt x="170526" y="390653"/>
                  <a:pt x="180898" y="393010"/>
                </a:cubicBezTo>
                <a:cubicBezTo>
                  <a:pt x="234645" y="405080"/>
                  <a:pt x="289900" y="411114"/>
                  <a:pt x="341949" y="430350"/>
                </a:cubicBezTo>
                <a:cubicBezTo>
                  <a:pt x="403145" y="460335"/>
                  <a:pt x="468207" y="482776"/>
                  <a:pt x="523934" y="523699"/>
                </a:cubicBezTo>
                <a:cubicBezTo>
                  <a:pt x="478108" y="474951"/>
                  <a:pt x="447557" y="404137"/>
                  <a:pt x="362976" y="413189"/>
                </a:cubicBezTo>
                <a:cubicBezTo>
                  <a:pt x="288392" y="394990"/>
                  <a:pt x="212297" y="383110"/>
                  <a:pt x="139787" y="356519"/>
                </a:cubicBezTo>
                <a:cubicBezTo>
                  <a:pt x="100561" y="342092"/>
                  <a:pt x="68879" y="315407"/>
                  <a:pt x="32764" y="295983"/>
                </a:cubicBezTo>
                <a:cubicBezTo>
                  <a:pt x="18338" y="288252"/>
                  <a:pt x="17018" y="274202"/>
                  <a:pt x="34368" y="264113"/>
                </a:cubicBezTo>
                <a:cubicBezTo>
                  <a:pt x="49360" y="255343"/>
                  <a:pt x="65201" y="248743"/>
                  <a:pt x="82551" y="252138"/>
                </a:cubicBezTo>
                <a:cubicBezTo>
                  <a:pt x="172412" y="270147"/>
                  <a:pt x="262743" y="287403"/>
                  <a:pt x="339969" y="341150"/>
                </a:cubicBezTo>
                <a:cubicBezTo>
                  <a:pt x="362694" y="356991"/>
                  <a:pt x="360430" y="340301"/>
                  <a:pt x="362694" y="327100"/>
                </a:cubicBezTo>
                <a:lnTo>
                  <a:pt x="366446" y="322770"/>
                </a:lnTo>
                <a:lnTo>
                  <a:pt x="348514" y="320971"/>
                </a:lnTo>
                <a:cubicBezTo>
                  <a:pt x="343057" y="318449"/>
                  <a:pt x="338413" y="314229"/>
                  <a:pt x="334594" y="308902"/>
                </a:cubicBezTo>
                <a:cubicBezTo>
                  <a:pt x="304704" y="267507"/>
                  <a:pt x="258217" y="248649"/>
                  <a:pt x="216728" y="224227"/>
                </a:cubicBezTo>
                <a:cubicBezTo>
                  <a:pt x="154212" y="187453"/>
                  <a:pt x="96223" y="147662"/>
                  <a:pt x="57092" y="84297"/>
                </a:cubicBezTo>
                <a:cubicBezTo>
                  <a:pt x="46908" y="67796"/>
                  <a:pt x="29181" y="56010"/>
                  <a:pt x="15792" y="41394"/>
                </a:cubicBezTo>
                <a:cubicBezTo>
                  <a:pt x="9097" y="34039"/>
                  <a:pt x="-2596" y="28288"/>
                  <a:pt x="517" y="15652"/>
                </a:cubicBezTo>
                <a:cubicBezTo>
                  <a:pt x="4194" y="660"/>
                  <a:pt x="17772" y="8203"/>
                  <a:pt x="26918" y="5469"/>
                </a:cubicBezTo>
                <a:cubicBezTo>
                  <a:pt x="30690" y="4243"/>
                  <a:pt x="34178" y="1792"/>
                  <a:pt x="3785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6" name="Google Shape;236;p14"/>
          <p:cNvSpPr txBox="1"/>
          <p:nvPr/>
        </p:nvSpPr>
        <p:spPr>
          <a:xfrm>
            <a:off x="1021007" y="1483234"/>
            <a:ext cx="2459439" cy="83099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rgbClr val="3F3F3F"/>
                </a:solidFill>
                <a:latin typeface="Arial"/>
                <a:ea typeface="Arial"/>
                <a:cs typeface="Arial"/>
                <a:sym typeface="Arial"/>
              </a:rPr>
              <a:t>Donate to people</a:t>
            </a:r>
            <a:endParaRPr sz="2400" b="1" i="0" u="none" strike="noStrike" cap="none">
              <a:solidFill>
                <a:srgbClr val="3F3F3F"/>
              </a:solidFill>
              <a:latin typeface="Arial"/>
              <a:ea typeface="Arial"/>
              <a:cs typeface="Arial"/>
              <a:sym typeface="Arial"/>
            </a:endParaRPr>
          </a:p>
        </p:txBody>
      </p:sp>
      <p:sp>
        <p:nvSpPr>
          <p:cNvPr id="237" name="Google Shape;237;p14"/>
          <p:cNvSpPr txBox="1"/>
          <p:nvPr/>
        </p:nvSpPr>
        <p:spPr>
          <a:xfrm>
            <a:off x="1051231" y="2408765"/>
            <a:ext cx="2459439"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rgbClr val="3F3F3F"/>
                </a:solidFill>
                <a:latin typeface="Arial"/>
                <a:ea typeface="Arial"/>
                <a:cs typeface="Arial"/>
                <a:sym typeface="Arial"/>
              </a:rPr>
              <a:t>Contact local charities, food banks and homeless shelters to redistribute leftover food</a:t>
            </a:r>
            <a:endParaRPr sz="1600" b="0" i="0" u="none" strike="noStrike" cap="none">
              <a:solidFill>
                <a:srgbClr val="3F3F3F"/>
              </a:solidFill>
              <a:latin typeface="Arial"/>
              <a:ea typeface="Arial"/>
              <a:cs typeface="Arial"/>
              <a:sym typeface="Arial"/>
            </a:endParaRPr>
          </a:p>
        </p:txBody>
      </p:sp>
      <p:sp>
        <p:nvSpPr>
          <p:cNvPr id="238" name="Google Shape;238;p14"/>
          <p:cNvSpPr txBox="1"/>
          <p:nvPr/>
        </p:nvSpPr>
        <p:spPr>
          <a:xfrm>
            <a:off x="8711556" y="1483234"/>
            <a:ext cx="2905923" cy="83099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rgbClr val="3F3F3F"/>
                </a:solidFill>
                <a:latin typeface="Arial"/>
                <a:ea typeface="Arial"/>
                <a:cs typeface="Arial"/>
                <a:sym typeface="Arial"/>
              </a:rPr>
              <a:t>Produce animal feed</a:t>
            </a:r>
            <a:endParaRPr sz="2400" b="1" i="0" u="none" strike="noStrike" cap="none">
              <a:solidFill>
                <a:srgbClr val="3F3F3F"/>
              </a:solidFill>
              <a:latin typeface="Arial"/>
              <a:ea typeface="Arial"/>
              <a:cs typeface="Arial"/>
              <a:sym typeface="Arial"/>
            </a:endParaRPr>
          </a:p>
        </p:txBody>
      </p:sp>
      <p:sp>
        <p:nvSpPr>
          <p:cNvPr id="239" name="Google Shape;239;p14"/>
          <p:cNvSpPr txBox="1"/>
          <p:nvPr/>
        </p:nvSpPr>
        <p:spPr>
          <a:xfrm>
            <a:off x="8964824" y="2359002"/>
            <a:ext cx="2459439" cy="18158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rgbClr val="3F3F3F"/>
                </a:solidFill>
                <a:latin typeface="Arial"/>
                <a:ea typeface="Arial"/>
                <a:cs typeface="Arial"/>
                <a:sym typeface="Arial"/>
              </a:rPr>
              <a:t>Turn leftovers into animal feed. </a:t>
            </a:r>
            <a:endParaRPr sz="1400" b="0" i="0" u="none" strike="noStrike" cap="none">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rgbClr val="3F3F3F"/>
                </a:solidFill>
                <a:latin typeface="Arial"/>
                <a:ea typeface="Arial"/>
                <a:cs typeface="Arial"/>
                <a:sym typeface="Arial"/>
              </a:rPr>
              <a:t>50-80% of all leftovers can be turned into animal feed and redistributed (</a:t>
            </a:r>
            <a:r>
              <a:rPr lang="en-GB" sz="1600" b="0" i="0" u="sng" strike="noStrike" cap="none">
                <a:solidFill>
                  <a:srgbClr val="3F3F3F"/>
                </a:solidFill>
                <a:latin typeface="Arial"/>
                <a:ea typeface="Arial"/>
                <a:cs typeface="Arial"/>
                <a:sym typeface="Arial"/>
                <a:hlinkClick r:id="rId3">
                  <a:extLst>
                    <a:ext uri="{A12FA001-AC4F-418D-AE19-62706E023703}">
                      <ahyp:hlinkClr xmlns:ahyp="http://schemas.microsoft.com/office/drawing/2018/hyperlinkcolor" val="tx"/>
                    </a:ext>
                  </a:extLst>
                </a:hlinkClick>
              </a:rPr>
              <a:t>Fusions</a:t>
            </a:r>
            <a:r>
              <a:rPr lang="en-GB" sz="1600" b="0" i="0" u="none" strike="noStrike" cap="none">
                <a:solidFill>
                  <a:srgbClr val="3F3F3F"/>
                </a:solidFill>
                <a:latin typeface="Arial"/>
                <a:ea typeface="Arial"/>
                <a:cs typeface="Arial"/>
                <a:sym typeface="Arial"/>
              </a:rPr>
              <a:t>, 2016)</a:t>
            </a:r>
            <a:endParaRPr sz="1600" b="0" i="0" u="none" strike="noStrike" cap="none">
              <a:solidFill>
                <a:srgbClr val="3F3F3F"/>
              </a:solidFill>
              <a:latin typeface="Arial"/>
              <a:ea typeface="Arial"/>
              <a:cs typeface="Arial"/>
              <a:sym typeface="Arial"/>
            </a:endParaRPr>
          </a:p>
        </p:txBody>
      </p:sp>
      <p:grpSp>
        <p:nvGrpSpPr>
          <p:cNvPr id="241" name="Google Shape;241;p14"/>
          <p:cNvGrpSpPr/>
          <p:nvPr/>
        </p:nvGrpSpPr>
        <p:grpSpPr>
          <a:xfrm>
            <a:off x="3895022" y="42886"/>
            <a:ext cx="6652338" cy="1206395"/>
            <a:chOff x="3331857" y="2209966"/>
            <a:chExt cx="8785316" cy="1593209"/>
          </a:xfrm>
        </p:grpSpPr>
        <p:sp>
          <p:nvSpPr>
            <p:cNvPr id="242" name="Google Shape;242;p14"/>
            <p:cNvSpPr/>
            <p:nvPr/>
          </p:nvSpPr>
          <p:spPr>
            <a:xfrm>
              <a:off x="3331857" y="2209966"/>
              <a:ext cx="5823710" cy="769176"/>
            </a:xfrm>
            <a:custGeom>
              <a:avLst/>
              <a:gdLst/>
              <a:ahLst/>
              <a:cxnLst/>
              <a:rect l="l" t="t" r="r" b="b"/>
              <a:pathLst>
                <a:path w="5823710" h="769176" extrusionOk="0">
                  <a:moveTo>
                    <a:pt x="0" y="0"/>
                  </a:moveTo>
                  <a:lnTo>
                    <a:pt x="5823710" y="0"/>
                  </a:lnTo>
                  <a:lnTo>
                    <a:pt x="5330570" y="769176"/>
                  </a:lnTo>
                  <a:lnTo>
                    <a:pt x="493141" y="769176"/>
                  </a:lnTo>
                  <a:lnTo>
                    <a:pt x="0" y="0"/>
                  </a:lnTo>
                  <a:close/>
                </a:path>
              </a:pathLst>
            </a:custGeom>
            <a:solidFill>
              <a:srgbClr val="92D05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3" name="Google Shape;243;p14"/>
            <p:cNvSpPr/>
            <p:nvPr/>
          </p:nvSpPr>
          <p:spPr>
            <a:xfrm>
              <a:off x="3854309" y="3024861"/>
              <a:ext cx="4778806" cy="769176"/>
            </a:xfrm>
            <a:custGeom>
              <a:avLst/>
              <a:gdLst/>
              <a:ahLst/>
              <a:cxnLst/>
              <a:rect l="l" t="t" r="r" b="b"/>
              <a:pathLst>
                <a:path w="4778806" h="769176" extrusionOk="0">
                  <a:moveTo>
                    <a:pt x="0" y="0"/>
                  </a:moveTo>
                  <a:lnTo>
                    <a:pt x="4778806" y="0"/>
                  </a:lnTo>
                  <a:lnTo>
                    <a:pt x="4285666" y="769176"/>
                  </a:lnTo>
                  <a:lnTo>
                    <a:pt x="493141" y="769176"/>
                  </a:lnTo>
                  <a:lnTo>
                    <a:pt x="0" y="0"/>
                  </a:lnTo>
                  <a:close/>
                </a:path>
              </a:pathLst>
            </a:custGeom>
            <a:solidFill>
              <a:srgbClr val="AFD76B"/>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4" name="Google Shape;244;p14"/>
            <p:cNvSpPr/>
            <p:nvPr/>
          </p:nvSpPr>
          <p:spPr>
            <a:xfrm>
              <a:off x="4736043" y="2354852"/>
              <a:ext cx="2995638" cy="6096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chemeClr val="dk1"/>
                  </a:solidFill>
                  <a:latin typeface="Arial"/>
                  <a:ea typeface="Arial"/>
                  <a:cs typeface="Arial"/>
                  <a:sym typeface="Arial"/>
                </a:rPr>
                <a:t>Redistribute</a:t>
              </a:r>
              <a:endParaRPr sz="1400" b="1" i="0" u="none" strike="noStrike" cap="none">
                <a:solidFill>
                  <a:srgbClr val="000000"/>
                </a:solidFill>
                <a:latin typeface="Arial"/>
                <a:ea typeface="Arial"/>
                <a:cs typeface="Arial"/>
                <a:sym typeface="Arial"/>
              </a:endParaRPr>
            </a:p>
          </p:txBody>
        </p:sp>
        <p:sp>
          <p:nvSpPr>
            <p:cNvPr id="245" name="Google Shape;245;p14"/>
            <p:cNvSpPr/>
            <p:nvPr/>
          </p:nvSpPr>
          <p:spPr>
            <a:xfrm>
              <a:off x="4417568" y="3104046"/>
              <a:ext cx="3544486" cy="6096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chemeClr val="dk1"/>
                  </a:solidFill>
                  <a:latin typeface="Arial"/>
                  <a:ea typeface="Arial"/>
                  <a:cs typeface="Arial"/>
                  <a:sym typeface="Arial"/>
                </a:rPr>
                <a:t>Animal feed</a:t>
              </a:r>
              <a:endParaRPr sz="1400" b="1" i="0" u="none" strike="noStrike" cap="none">
                <a:solidFill>
                  <a:srgbClr val="000000"/>
                </a:solidFill>
                <a:latin typeface="Arial"/>
                <a:ea typeface="Arial"/>
                <a:cs typeface="Arial"/>
                <a:sym typeface="Arial"/>
              </a:endParaRPr>
            </a:p>
          </p:txBody>
        </p:sp>
        <p:sp>
          <p:nvSpPr>
            <p:cNvPr id="246" name="Google Shape;246;p14"/>
            <p:cNvSpPr txBox="1"/>
            <p:nvPr/>
          </p:nvSpPr>
          <p:spPr>
            <a:xfrm>
              <a:off x="9121535" y="2247102"/>
              <a:ext cx="2995638" cy="6909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Arial"/>
                  <a:ea typeface="Arial"/>
                  <a:cs typeface="Arial"/>
                  <a:sym typeface="Arial"/>
                </a:rPr>
                <a:t>Donate to charities, food banks and homeless</a:t>
              </a:r>
              <a:endParaRPr sz="1400" b="0" i="0" u="none" strike="noStrike" cap="none">
                <a:solidFill>
                  <a:srgbClr val="000000"/>
                </a:solidFill>
                <a:latin typeface="Arial"/>
                <a:ea typeface="Arial"/>
                <a:cs typeface="Arial"/>
                <a:sym typeface="Arial"/>
              </a:endParaRPr>
            </a:p>
          </p:txBody>
        </p:sp>
        <p:sp>
          <p:nvSpPr>
            <p:cNvPr id="247" name="Google Shape;247;p14"/>
            <p:cNvSpPr txBox="1"/>
            <p:nvPr/>
          </p:nvSpPr>
          <p:spPr>
            <a:xfrm>
              <a:off x="8467234" y="3112192"/>
              <a:ext cx="3544486" cy="6909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Arial"/>
                  <a:ea typeface="Arial"/>
                  <a:cs typeface="Arial"/>
                  <a:sym typeface="Arial"/>
                </a:rPr>
                <a:t>Use food waste as feed for animals</a:t>
              </a:r>
              <a:endParaRPr sz="1400" b="0" i="0" u="none" strike="noStrike" cap="none">
                <a:solidFill>
                  <a:srgbClr val="000000"/>
                </a:solidFill>
                <a:latin typeface="Arial"/>
                <a:ea typeface="Arial"/>
                <a:cs typeface="Arial"/>
                <a:sym typeface="Arial"/>
              </a:endParaRPr>
            </a:p>
          </p:txBody>
        </p:sp>
      </p:grpSp>
      <p:graphicFrame>
        <p:nvGraphicFramePr>
          <p:cNvPr id="248" name="Google Shape;248;p14"/>
          <p:cNvGraphicFramePr/>
          <p:nvPr/>
        </p:nvGraphicFramePr>
        <p:xfrm>
          <a:off x="4117968" y="1738018"/>
          <a:ext cx="4321800" cy="3334325"/>
        </p:xfrm>
        <a:graphic>
          <a:graphicData uri="http://schemas.openxmlformats.org/drawingml/2006/table">
            <a:tbl>
              <a:tblPr firstRow="1" bandRow="1">
                <a:noFill/>
              </a:tblPr>
              <a:tblGrid>
                <a:gridCol w="2160900">
                  <a:extLst>
                    <a:ext uri="{9D8B030D-6E8A-4147-A177-3AD203B41FA5}">
                      <a16:colId xmlns:a16="http://schemas.microsoft.com/office/drawing/2014/main" val="20000"/>
                    </a:ext>
                  </a:extLst>
                </a:gridCol>
                <a:gridCol w="2160900">
                  <a:extLst>
                    <a:ext uri="{9D8B030D-6E8A-4147-A177-3AD203B41FA5}">
                      <a16:colId xmlns:a16="http://schemas.microsoft.com/office/drawing/2014/main" val="20001"/>
                    </a:ext>
                  </a:extLst>
                </a:gridCol>
              </a:tblGrid>
              <a:tr h="752575">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solidFill>
                            <a:schemeClr val="dk1"/>
                          </a:solidFill>
                        </a:rPr>
                        <a:t>Task </a:t>
                      </a:r>
                      <a:endParaRPr sz="14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solidFill>
                            <a:schemeClr val="dk1"/>
                          </a:solidFill>
                        </a:rPr>
                        <a:t>Who is responsible?</a:t>
                      </a:r>
                      <a:endParaRPr sz="1400" u="none" strike="noStrike" cap="none">
                        <a:solidFill>
                          <a:schemeClr val="dk1"/>
                        </a:solidFill>
                      </a:endParaRPr>
                    </a:p>
                  </a:txBody>
                  <a:tcPr marL="91450" marR="91450" marT="45725" marB="45725"/>
                </a:tc>
                <a:extLst>
                  <a:ext uri="{0D108BD9-81ED-4DB2-BD59-A6C34878D82A}">
                    <a16:rowId xmlns:a16="http://schemas.microsoft.com/office/drawing/2014/main" val="10000"/>
                  </a:ext>
                </a:extLst>
              </a:tr>
              <a:tr h="860075">
                <a:tc>
                  <a:txBody>
                    <a:bodyPr/>
                    <a:lstStyle/>
                    <a:p>
                      <a:pPr marL="0" marR="0" lvl="0" indent="0" algn="l" rtl="0">
                        <a:lnSpc>
                          <a:spcPct val="100000"/>
                        </a:lnSpc>
                        <a:spcBef>
                          <a:spcPts val="0"/>
                        </a:spcBef>
                        <a:spcAft>
                          <a:spcPts val="0"/>
                        </a:spcAft>
                        <a:buClr>
                          <a:srgbClr val="000000"/>
                        </a:buClr>
                        <a:buSzPts val="1400"/>
                        <a:buFont typeface="Arial"/>
                        <a:buNone/>
                      </a:pPr>
                      <a:r>
                        <a:rPr lang="en-GB" sz="1400" b="0" u="none" strike="noStrike" cap="none">
                          <a:solidFill>
                            <a:schemeClr val="dk1"/>
                          </a:solidFill>
                        </a:rPr>
                        <a:t>Creating meaningful partnerships within the community </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tc>
                <a:extLst>
                  <a:ext uri="{0D108BD9-81ED-4DB2-BD59-A6C34878D82A}">
                    <a16:rowId xmlns:a16="http://schemas.microsoft.com/office/drawing/2014/main" val="10001"/>
                  </a:ext>
                </a:extLst>
              </a:tr>
              <a:tr h="7321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Organising the delivery of food </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tc>
                <a:extLst>
                  <a:ext uri="{0D108BD9-81ED-4DB2-BD59-A6C34878D82A}">
                    <a16:rowId xmlns:a16="http://schemas.microsoft.com/office/drawing/2014/main" val="10002"/>
                  </a:ext>
                </a:extLst>
              </a:tr>
              <a:tr h="989550">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Handling/organising the food within the restaurant so that is ready to be delivered</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8639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5"/>
          <p:cNvSpPr/>
          <p:nvPr/>
        </p:nvSpPr>
        <p:spPr>
          <a:xfrm>
            <a:off x="6096000" y="1702575"/>
            <a:ext cx="512114" cy="51211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55" name="Google Shape;255;p15"/>
          <p:cNvSpPr/>
          <p:nvPr/>
        </p:nvSpPr>
        <p:spPr>
          <a:xfrm>
            <a:off x="4261228" y="265691"/>
            <a:ext cx="3733902" cy="674876"/>
          </a:xfrm>
          <a:custGeom>
            <a:avLst/>
            <a:gdLst/>
            <a:ahLst/>
            <a:cxnLst/>
            <a:rect l="l" t="t" r="r" b="b"/>
            <a:pathLst>
              <a:path w="3733902" h="769177" extrusionOk="0">
                <a:moveTo>
                  <a:pt x="0" y="0"/>
                </a:moveTo>
                <a:lnTo>
                  <a:pt x="3733902" y="0"/>
                </a:lnTo>
                <a:lnTo>
                  <a:pt x="3240761" y="769177"/>
                </a:lnTo>
                <a:lnTo>
                  <a:pt x="493141" y="769177"/>
                </a:lnTo>
                <a:lnTo>
                  <a:pt x="0" y="0"/>
                </a:lnTo>
                <a:close/>
              </a:path>
            </a:pathLst>
          </a:custGeom>
          <a:solidFill>
            <a:srgbClr val="FFC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6" name="Google Shape;256;p15"/>
          <p:cNvSpPr/>
          <p:nvPr/>
        </p:nvSpPr>
        <p:spPr>
          <a:xfrm>
            <a:off x="5197807" y="314633"/>
            <a:ext cx="179638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1" i="0" u="none" strike="noStrike" cap="none">
                <a:solidFill>
                  <a:schemeClr val="dk1"/>
                </a:solidFill>
                <a:latin typeface="Arial"/>
                <a:ea typeface="Arial"/>
                <a:cs typeface="Arial"/>
                <a:sym typeface="Arial"/>
              </a:rPr>
              <a:t>Recycle</a:t>
            </a:r>
            <a:endParaRPr sz="1400" b="1" i="0" u="none" strike="noStrike" cap="none">
              <a:solidFill>
                <a:srgbClr val="000000"/>
              </a:solidFill>
              <a:latin typeface="Arial"/>
              <a:ea typeface="Arial"/>
              <a:cs typeface="Arial"/>
              <a:sym typeface="Arial"/>
            </a:endParaRPr>
          </a:p>
        </p:txBody>
      </p:sp>
      <p:sp>
        <p:nvSpPr>
          <p:cNvPr id="257" name="Google Shape;257;p15"/>
          <p:cNvSpPr txBox="1"/>
          <p:nvPr/>
        </p:nvSpPr>
        <p:spPr>
          <a:xfrm>
            <a:off x="8928286" y="314633"/>
            <a:ext cx="2330557"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Arial"/>
                <a:ea typeface="Arial"/>
                <a:cs typeface="Arial"/>
                <a:sym typeface="Arial"/>
              </a:rPr>
              <a:t>Composted </a:t>
            </a:r>
            <a:r>
              <a:rPr lang="en-GB" sz="1600" b="0" i="0" u="none" strike="noStrike" cap="none">
                <a:solidFill>
                  <a:schemeClr val="dk1"/>
                </a:solidFill>
                <a:latin typeface="Arial"/>
                <a:ea typeface="Arial"/>
                <a:cs typeface="Arial"/>
                <a:sym typeface="Arial"/>
              </a:rPr>
              <a:t>or sent for anaerobic digestion</a:t>
            </a:r>
            <a:endParaRPr sz="1400" b="0" i="0" u="none" strike="noStrike" cap="none">
              <a:solidFill>
                <a:schemeClr val="dk1"/>
              </a:solidFill>
              <a:latin typeface="Arial"/>
              <a:ea typeface="Arial"/>
              <a:cs typeface="Arial"/>
              <a:sym typeface="Arial"/>
            </a:endParaRPr>
          </a:p>
        </p:txBody>
      </p:sp>
      <p:sp>
        <p:nvSpPr>
          <p:cNvPr id="258" name="Google Shape;258;p15"/>
          <p:cNvSpPr txBox="1"/>
          <p:nvPr/>
        </p:nvSpPr>
        <p:spPr>
          <a:xfrm>
            <a:off x="92773" y="1236220"/>
            <a:ext cx="5489925" cy="31392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Compost is made through the natural breakdown of organic waste. It requires oxygen and moisture to allow microorganisms to break down the waste and produces a nutrient rich fertiliser</a:t>
            </a:r>
            <a:endParaRPr sz="1400" b="0" i="0" u="none" strike="noStrike" cap="none">
              <a:solidFill>
                <a:srgbClr val="3F3F3F"/>
              </a:solidFill>
              <a:latin typeface="Arial"/>
              <a:ea typeface="Arial"/>
              <a:cs typeface="Arial"/>
              <a:sym typeface="Arial"/>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rgbClr val="3F3F3F"/>
              </a:solidFill>
              <a:latin typeface="Arial"/>
              <a:ea typeface="Arial"/>
              <a:cs typeface="Arial"/>
              <a:sym typeface="Arial"/>
            </a:endParaRPr>
          </a:p>
          <a:p>
            <a:pPr marL="285750" marR="0" lvl="0" indent="-133350" algn="l" rtl="0">
              <a:lnSpc>
                <a:spcPct val="150000"/>
              </a:lnSpc>
              <a:spcBef>
                <a:spcPts val="0"/>
              </a:spcBef>
              <a:spcAft>
                <a:spcPts val="0"/>
              </a:spcAft>
              <a:buClr>
                <a:schemeClr val="dk1"/>
              </a:buClr>
              <a:buSzPts val="2400"/>
              <a:buFont typeface="Arial"/>
              <a:buNone/>
            </a:pPr>
            <a:endParaRPr sz="2400" b="0" i="0" u="none" strike="noStrike" cap="none">
              <a:solidFill>
                <a:srgbClr val="3F3F3F"/>
              </a:solidFill>
              <a:latin typeface="Arial"/>
              <a:ea typeface="Arial"/>
              <a:cs typeface="Arial"/>
              <a:sym typeface="Arial"/>
            </a:endParaRPr>
          </a:p>
          <a:p>
            <a:pPr marL="285750" marR="0" lvl="0" indent="-133350" algn="l" rtl="0">
              <a:lnSpc>
                <a:spcPct val="150000"/>
              </a:lnSpc>
              <a:spcBef>
                <a:spcPts val="0"/>
              </a:spcBef>
              <a:spcAft>
                <a:spcPts val="0"/>
              </a:spcAft>
              <a:buClr>
                <a:schemeClr val="dk1"/>
              </a:buClr>
              <a:buSzPts val="2400"/>
              <a:buFont typeface="Arial"/>
              <a:buNone/>
            </a:pPr>
            <a:endParaRPr sz="2400" b="0" i="0" u="none" strike="noStrike" cap="none">
              <a:solidFill>
                <a:srgbClr val="3F3F3F"/>
              </a:solidFill>
              <a:latin typeface="Arial"/>
              <a:ea typeface="Arial"/>
              <a:cs typeface="Arial"/>
              <a:sym typeface="Arial"/>
            </a:endParaRPr>
          </a:p>
          <a:p>
            <a:pPr marL="285750" marR="0" lvl="0" indent="-133350" algn="l" rtl="0">
              <a:lnSpc>
                <a:spcPct val="150000"/>
              </a:lnSpc>
              <a:spcBef>
                <a:spcPts val="0"/>
              </a:spcBef>
              <a:spcAft>
                <a:spcPts val="0"/>
              </a:spcAft>
              <a:buClr>
                <a:schemeClr val="dk1"/>
              </a:buClr>
              <a:buSzPts val="2400"/>
              <a:buFont typeface="Arial"/>
              <a:buNone/>
            </a:pPr>
            <a:endParaRPr sz="2400" b="0" i="0" u="none" strike="noStrike" cap="none">
              <a:solidFill>
                <a:srgbClr val="3F3F3F"/>
              </a:solidFill>
              <a:latin typeface="Arial"/>
              <a:ea typeface="Arial"/>
              <a:cs typeface="Arial"/>
              <a:sym typeface="Arial"/>
            </a:endParaRPr>
          </a:p>
        </p:txBody>
      </p:sp>
      <p:sp>
        <p:nvSpPr>
          <p:cNvPr id="259" name="Google Shape;259;p15"/>
          <p:cNvSpPr txBox="1"/>
          <p:nvPr/>
        </p:nvSpPr>
        <p:spPr>
          <a:xfrm>
            <a:off x="883211" y="2600680"/>
            <a:ext cx="4394844"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757070"/>
                </a:solidFill>
                <a:latin typeface="Arial"/>
                <a:ea typeface="Arial"/>
                <a:cs typeface="Arial"/>
                <a:sym typeface="Arial"/>
              </a:rPr>
              <a:t>What food scraps can be composted? </a:t>
            </a:r>
            <a:endParaRPr sz="1400" b="0" i="0" u="none" strike="noStrike" cap="none">
              <a:solidFill>
                <a:srgbClr val="757070"/>
              </a:solidFill>
              <a:latin typeface="Arial"/>
              <a:ea typeface="Arial"/>
              <a:cs typeface="Arial"/>
              <a:sym typeface="Arial"/>
            </a:endParaRPr>
          </a:p>
        </p:txBody>
      </p:sp>
      <p:pic>
        <p:nvPicPr>
          <p:cNvPr id="260" name="Google Shape;260;p15" descr="Thumbs up sign with solid fill"/>
          <p:cNvPicPr preferRelativeResize="0"/>
          <p:nvPr/>
        </p:nvPicPr>
        <p:blipFill rotWithShape="1">
          <a:blip r:embed="rId3">
            <a:alphaModFix/>
          </a:blip>
          <a:srcRect/>
          <a:stretch/>
        </p:blipFill>
        <p:spPr>
          <a:xfrm>
            <a:off x="209696" y="3175660"/>
            <a:ext cx="914400" cy="914400"/>
          </a:xfrm>
          <a:prstGeom prst="rect">
            <a:avLst/>
          </a:prstGeom>
          <a:noFill/>
          <a:ln>
            <a:noFill/>
          </a:ln>
        </p:spPr>
      </p:pic>
      <p:pic>
        <p:nvPicPr>
          <p:cNvPr id="261" name="Google Shape;261;p15" descr="Thumbs Down with solid fill"/>
          <p:cNvPicPr preferRelativeResize="0"/>
          <p:nvPr/>
        </p:nvPicPr>
        <p:blipFill rotWithShape="1">
          <a:blip r:embed="rId4">
            <a:alphaModFix/>
          </a:blip>
          <a:srcRect/>
          <a:stretch/>
        </p:blipFill>
        <p:spPr>
          <a:xfrm>
            <a:off x="209696" y="4518687"/>
            <a:ext cx="914400" cy="914400"/>
          </a:xfrm>
          <a:prstGeom prst="rect">
            <a:avLst/>
          </a:prstGeom>
          <a:noFill/>
          <a:ln>
            <a:noFill/>
          </a:ln>
        </p:spPr>
      </p:pic>
      <p:sp>
        <p:nvSpPr>
          <p:cNvPr id="262" name="Google Shape;262;p15"/>
          <p:cNvSpPr txBox="1"/>
          <p:nvPr/>
        </p:nvSpPr>
        <p:spPr>
          <a:xfrm>
            <a:off x="1178937" y="3470538"/>
            <a:ext cx="734101" cy="400110"/>
          </a:xfrm>
          <a:prstGeom prst="rect">
            <a:avLst/>
          </a:prstGeom>
          <a:solidFill>
            <a:srgbClr val="DEEEC3"/>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Fruit</a:t>
            </a:r>
            <a:endParaRPr sz="1400" b="0" i="0" u="none" strike="noStrike" cap="none">
              <a:solidFill>
                <a:srgbClr val="000000"/>
              </a:solidFill>
              <a:latin typeface="Arial"/>
              <a:ea typeface="Arial"/>
              <a:cs typeface="Arial"/>
              <a:sym typeface="Arial"/>
            </a:endParaRPr>
          </a:p>
        </p:txBody>
      </p:sp>
      <p:sp>
        <p:nvSpPr>
          <p:cNvPr id="263" name="Google Shape;263;p15"/>
          <p:cNvSpPr txBox="1"/>
          <p:nvPr/>
        </p:nvSpPr>
        <p:spPr>
          <a:xfrm>
            <a:off x="1997170" y="3470538"/>
            <a:ext cx="1531460" cy="400110"/>
          </a:xfrm>
          <a:prstGeom prst="rect">
            <a:avLst/>
          </a:prstGeom>
          <a:solidFill>
            <a:srgbClr val="DEEEC3"/>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Vegetables</a:t>
            </a:r>
            <a:endParaRPr sz="1400" b="0" i="0" u="none" strike="noStrike" cap="none">
              <a:solidFill>
                <a:srgbClr val="000000"/>
              </a:solidFill>
              <a:latin typeface="Arial"/>
              <a:ea typeface="Arial"/>
              <a:cs typeface="Arial"/>
              <a:sym typeface="Arial"/>
            </a:endParaRPr>
          </a:p>
        </p:txBody>
      </p:sp>
      <p:sp>
        <p:nvSpPr>
          <p:cNvPr id="264" name="Google Shape;264;p15"/>
          <p:cNvSpPr txBox="1"/>
          <p:nvPr/>
        </p:nvSpPr>
        <p:spPr>
          <a:xfrm>
            <a:off x="3612762" y="3470538"/>
            <a:ext cx="1939595" cy="400110"/>
          </a:xfrm>
          <a:prstGeom prst="rect">
            <a:avLst/>
          </a:prstGeom>
          <a:solidFill>
            <a:srgbClr val="DEEEC3"/>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Coffee grounds</a:t>
            </a:r>
            <a:endParaRPr sz="1400" b="0" i="0" u="none" strike="noStrike" cap="none">
              <a:solidFill>
                <a:srgbClr val="000000"/>
              </a:solidFill>
              <a:latin typeface="Arial"/>
              <a:ea typeface="Arial"/>
              <a:cs typeface="Arial"/>
              <a:sym typeface="Arial"/>
            </a:endParaRPr>
          </a:p>
        </p:txBody>
      </p:sp>
      <p:sp>
        <p:nvSpPr>
          <p:cNvPr id="265" name="Google Shape;265;p15"/>
          <p:cNvSpPr txBox="1"/>
          <p:nvPr/>
        </p:nvSpPr>
        <p:spPr>
          <a:xfrm>
            <a:off x="1178937" y="3956181"/>
            <a:ext cx="1307190" cy="400110"/>
          </a:xfrm>
          <a:prstGeom prst="rect">
            <a:avLst/>
          </a:prstGeom>
          <a:solidFill>
            <a:srgbClr val="DEEEC3"/>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Eggshells</a:t>
            </a:r>
            <a:endParaRPr sz="1400" b="0" i="0" u="none" strike="noStrike" cap="none">
              <a:solidFill>
                <a:srgbClr val="000000"/>
              </a:solidFill>
              <a:latin typeface="Arial"/>
              <a:ea typeface="Arial"/>
              <a:cs typeface="Arial"/>
              <a:sym typeface="Arial"/>
            </a:endParaRPr>
          </a:p>
        </p:txBody>
      </p:sp>
      <p:sp>
        <p:nvSpPr>
          <p:cNvPr id="266" name="Google Shape;266;p15"/>
          <p:cNvSpPr txBox="1"/>
          <p:nvPr/>
        </p:nvSpPr>
        <p:spPr>
          <a:xfrm>
            <a:off x="1124096" y="4642663"/>
            <a:ext cx="798460" cy="400110"/>
          </a:xfrm>
          <a:prstGeom prst="rect">
            <a:avLst/>
          </a:prstGeom>
          <a:solidFill>
            <a:srgbClr val="FD9A83"/>
          </a:solidFill>
          <a:ln w="9525" cap="flat" cmpd="sng">
            <a:solidFill>
              <a:srgbClr val="FF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Meat</a:t>
            </a:r>
            <a:endParaRPr sz="1400" b="0" i="0" u="none" strike="noStrike" cap="none">
              <a:solidFill>
                <a:srgbClr val="000000"/>
              </a:solidFill>
              <a:latin typeface="Arial"/>
              <a:ea typeface="Arial"/>
              <a:cs typeface="Arial"/>
              <a:sym typeface="Arial"/>
            </a:endParaRPr>
          </a:p>
        </p:txBody>
      </p:sp>
      <p:sp>
        <p:nvSpPr>
          <p:cNvPr id="267" name="Google Shape;267;p15"/>
          <p:cNvSpPr txBox="1"/>
          <p:nvPr/>
        </p:nvSpPr>
        <p:spPr>
          <a:xfrm>
            <a:off x="1997170" y="4642662"/>
            <a:ext cx="1829787" cy="400110"/>
          </a:xfrm>
          <a:prstGeom prst="rect">
            <a:avLst/>
          </a:prstGeom>
          <a:solidFill>
            <a:srgbClr val="FD9A83"/>
          </a:solidFill>
          <a:ln w="9525" cap="flat" cmpd="sng">
            <a:solidFill>
              <a:srgbClr val="FF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Dairy products</a:t>
            </a:r>
            <a:endParaRPr sz="1400" b="0" i="0" u="none" strike="noStrike" cap="none">
              <a:solidFill>
                <a:srgbClr val="000000"/>
              </a:solidFill>
              <a:latin typeface="Arial"/>
              <a:ea typeface="Arial"/>
              <a:cs typeface="Arial"/>
              <a:sym typeface="Arial"/>
            </a:endParaRPr>
          </a:p>
        </p:txBody>
      </p:sp>
      <p:sp>
        <p:nvSpPr>
          <p:cNvPr id="268" name="Google Shape;268;p15"/>
          <p:cNvSpPr txBox="1"/>
          <p:nvPr/>
        </p:nvSpPr>
        <p:spPr>
          <a:xfrm>
            <a:off x="6096599" y="1784190"/>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01</a:t>
            </a:r>
            <a:endParaRPr sz="1600" b="1" i="0" u="none" strike="noStrike" cap="none">
              <a:solidFill>
                <a:schemeClr val="lt1"/>
              </a:solidFill>
              <a:latin typeface="Arial"/>
              <a:ea typeface="Arial"/>
              <a:cs typeface="Arial"/>
              <a:sym typeface="Arial"/>
            </a:endParaRPr>
          </a:p>
        </p:txBody>
      </p:sp>
      <p:sp>
        <p:nvSpPr>
          <p:cNvPr id="269" name="Google Shape;269;p15"/>
          <p:cNvSpPr/>
          <p:nvPr/>
        </p:nvSpPr>
        <p:spPr>
          <a:xfrm>
            <a:off x="6096000" y="2785346"/>
            <a:ext cx="512114" cy="51211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70" name="Google Shape;270;p15"/>
          <p:cNvSpPr txBox="1"/>
          <p:nvPr/>
        </p:nvSpPr>
        <p:spPr>
          <a:xfrm>
            <a:off x="6088781" y="2871957"/>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02</a:t>
            </a:r>
            <a:endParaRPr sz="1600" b="1" i="0" u="none" strike="noStrike" cap="none">
              <a:solidFill>
                <a:schemeClr val="lt1"/>
              </a:solidFill>
              <a:latin typeface="Arial"/>
              <a:ea typeface="Arial"/>
              <a:cs typeface="Arial"/>
              <a:sym typeface="Arial"/>
            </a:endParaRPr>
          </a:p>
        </p:txBody>
      </p:sp>
      <p:sp>
        <p:nvSpPr>
          <p:cNvPr id="271" name="Google Shape;271;p15"/>
          <p:cNvSpPr/>
          <p:nvPr/>
        </p:nvSpPr>
        <p:spPr>
          <a:xfrm>
            <a:off x="6088781" y="3852529"/>
            <a:ext cx="512114" cy="51211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72" name="Google Shape;272;p15"/>
          <p:cNvSpPr txBox="1"/>
          <p:nvPr/>
        </p:nvSpPr>
        <p:spPr>
          <a:xfrm>
            <a:off x="6105819" y="3921681"/>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03</a:t>
            </a:r>
            <a:endParaRPr sz="1600" b="1" i="0" u="none" strike="noStrike" cap="none">
              <a:solidFill>
                <a:schemeClr val="lt1"/>
              </a:solidFill>
              <a:latin typeface="Arial"/>
              <a:ea typeface="Arial"/>
              <a:cs typeface="Arial"/>
              <a:sym typeface="Arial"/>
            </a:endParaRPr>
          </a:p>
        </p:txBody>
      </p:sp>
      <p:sp>
        <p:nvSpPr>
          <p:cNvPr id="273" name="Google Shape;273;p15"/>
          <p:cNvSpPr/>
          <p:nvPr/>
        </p:nvSpPr>
        <p:spPr>
          <a:xfrm>
            <a:off x="6062011" y="5129238"/>
            <a:ext cx="512114" cy="51211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74" name="Google Shape;274;p15"/>
          <p:cNvSpPr txBox="1"/>
          <p:nvPr/>
        </p:nvSpPr>
        <p:spPr>
          <a:xfrm>
            <a:off x="6095999" y="5198054"/>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04</a:t>
            </a:r>
            <a:endParaRPr sz="1600" b="1" i="0" u="none" strike="noStrike" cap="none">
              <a:solidFill>
                <a:schemeClr val="lt1"/>
              </a:solidFill>
              <a:latin typeface="Arial"/>
              <a:ea typeface="Arial"/>
              <a:cs typeface="Arial"/>
              <a:sym typeface="Arial"/>
            </a:endParaRPr>
          </a:p>
        </p:txBody>
      </p:sp>
      <p:grpSp>
        <p:nvGrpSpPr>
          <p:cNvPr id="275" name="Google Shape;275;p15"/>
          <p:cNvGrpSpPr/>
          <p:nvPr/>
        </p:nvGrpSpPr>
        <p:grpSpPr>
          <a:xfrm>
            <a:off x="6608114" y="1661031"/>
            <a:ext cx="5651864" cy="1267999"/>
            <a:chOff x="7395558" y="2278378"/>
            <a:chExt cx="3732743" cy="1267999"/>
          </a:xfrm>
        </p:grpSpPr>
        <p:sp>
          <p:nvSpPr>
            <p:cNvPr id="276" name="Google Shape;276;p1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Facility or In house? </a:t>
              </a:r>
              <a:endParaRPr sz="1400" b="0" i="0" u="none" strike="noStrike" cap="none">
                <a:solidFill>
                  <a:srgbClr val="3F3F3F"/>
                </a:solidFill>
                <a:latin typeface="Arial"/>
                <a:ea typeface="Arial"/>
                <a:cs typeface="Arial"/>
                <a:sym typeface="Arial"/>
              </a:endParaRPr>
            </a:p>
          </p:txBody>
        </p:sp>
        <p:sp>
          <p:nvSpPr>
            <p:cNvPr id="277" name="Google Shape;277;p15"/>
            <p:cNvSpPr txBox="1"/>
            <p:nvPr/>
          </p:nvSpPr>
          <p:spPr>
            <a:xfrm>
              <a:off x="8206628" y="2592310"/>
              <a:ext cx="2921673"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Contacting a waste contractor to arrange collection to be sent to a facility… or are you going to compost in house? What might be some of the benefits of composting inhouse?</a:t>
              </a:r>
              <a:endParaRPr sz="1600" b="0" i="0" u="none" strike="noStrike" cap="none">
                <a:solidFill>
                  <a:srgbClr val="3F3F3F"/>
                </a:solidFill>
                <a:latin typeface="Arial"/>
                <a:ea typeface="Arial"/>
                <a:cs typeface="Arial"/>
                <a:sym typeface="Arial"/>
              </a:endParaRPr>
            </a:p>
          </p:txBody>
        </p:sp>
      </p:grpSp>
      <p:grpSp>
        <p:nvGrpSpPr>
          <p:cNvPr id="278" name="Google Shape;278;p15"/>
          <p:cNvGrpSpPr/>
          <p:nvPr/>
        </p:nvGrpSpPr>
        <p:grpSpPr>
          <a:xfrm>
            <a:off x="6595024" y="2905489"/>
            <a:ext cx="5651863" cy="1052555"/>
            <a:chOff x="7395558" y="2278378"/>
            <a:chExt cx="3732743" cy="1052555"/>
          </a:xfrm>
        </p:grpSpPr>
        <p:sp>
          <p:nvSpPr>
            <p:cNvPr id="279" name="Google Shape;279;p1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Organisation</a:t>
              </a:r>
              <a:endParaRPr sz="1400" b="0" i="0" u="none" strike="noStrike" cap="none">
                <a:solidFill>
                  <a:srgbClr val="3F3F3F"/>
                </a:solidFill>
                <a:latin typeface="Arial"/>
                <a:ea typeface="Arial"/>
                <a:cs typeface="Arial"/>
                <a:sym typeface="Arial"/>
              </a:endParaRPr>
            </a:p>
          </p:txBody>
        </p:sp>
        <p:sp>
          <p:nvSpPr>
            <p:cNvPr id="280" name="Google Shape;280;p15"/>
            <p:cNvSpPr txBox="1"/>
            <p:nvPr/>
          </p:nvSpPr>
          <p:spPr>
            <a:xfrm>
              <a:off x="8201860" y="2592310"/>
              <a:ext cx="2926441"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Organising food waste into compostable/non-compostable, can you create an efficient bin system in a restaurant?</a:t>
              </a:r>
              <a:endParaRPr sz="1600" b="0" i="0" u="none" strike="noStrike" cap="none">
                <a:solidFill>
                  <a:srgbClr val="3F3F3F"/>
                </a:solidFill>
                <a:latin typeface="Arial"/>
                <a:ea typeface="Arial"/>
                <a:cs typeface="Arial"/>
                <a:sym typeface="Arial"/>
              </a:endParaRPr>
            </a:p>
          </p:txBody>
        </p:sp>
      </p:grpSp>
      <p:grpSp>
        <p:nvGrpSpPr>
          <p:cNvPr id="281" name="Google Shape;281;p15"/>
          <p:cNvGrpSpPr/>
          <p:nvPr/>
        </p:nvGrpSpPr>
        <p:grpSpPr>
          <a:xfrm>
            <a:off x="6595024" y="3927062"/>
            <a:ext cx="5651863" cy="1052555"/>
            <a:chOff x="7395558" y="2278378"/>
            <a:chExt cx="3732743" cy="1052555"/>
          </a:xfrm>
        </p:grpSpPr>
        <p:sp>
          <p:nvSpPr>
            <p:cNvPr id="282" name="Google Shape;282;p1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Training </a:t>
              </a:r>
              <a:endParaRPr sz="1400" b="0" i="0" u="none" strike="noStrike" cap="none">
                <a:solidFill>
                  <a:srgbClr val="3F3F3F"/>
                </a:solidFill>
                <a:latin typeface="Arial"/>
                <a:ea typeface="Arial"/>
                <a:cs typeface="Arial"/>
                <a:sym typeface="Arial"/>
              </a:endParaRPr>
            </a:p>
          </p:txBody>
        </p:sp>
        <p:sp>
          <p:nvSpPr>
            <p:cNvPr id="283" name="Google Shape;283;p15"/>
            <p:cNvSpPr txBox="1"/>
            <p:nvPr/>
          </p:nvSpPr>
          <p:spPr>
            <a:xfrm>
              <a:off x="8201860" y="2592310"/>
              <a:ext cx="2926441"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Make sure all staff know about the new composting/bin system and why the changes have been implemented</a:t>
              </a:r>
              <a:endParaRPr sz="1600" b="0" i="0" u="none" strike="noStrike" cap="none">
                <a:solidFill>
                  <a:srgbClr val="3F3F3F"/>
                </a:solidFill>
                <a:latin typeface="Arial"/>
                <a:ea typeface="Arial"/>
                <a:cs typeface="Arial"/>
                <a:sym typeface="Arial"/>
              </a:endParaRPr>
            </a:p>
          </p:txBody>
        </p:sp>
      </p:grpSp>
      <p:grpSp>
        <p:nvGrpSpPr>
          <p:cNvPr id="284" name="Google Shape;284;p15"/>
          <p:cNvGrpSpPr/>
          <p:nvPr/>
        </p:nvGrpSpPr>
        <p:grpSpPr>
          <a:xfrm>
            <a:off x="6540137" y="5071362"/>
            <a:ext cx="5651863" cy="1052555"/>
            <a:chOff x="7395558" y="2278378"/>
            <a:chExt cx="3732743" cy="1052555"/>
          </a:xfrm>
        </p:grpSpPr>
        <p:sp>
          <p:nvSpPr>
            <p:cNvPr id="285" name="Google Shape;285;p1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Training continued </a:t>
              </a:r>
              <a:endParaRPr sz="1400" b="0" i="0" u="none" strike="noStrike" cap="none">
                <a:solidFill>
                  <a:srgbClr val="3F3F3F"/>
                </a:solidFill>
                <a:latin typeface="Arial"/>
                <a:ea typeface="Arial"/>
                <a:cs typeface="Arial"/>
                <a:sym typeface="Arial"/>
              </a:endParaRPr>
            </a:p>
          </p:txBody>
        </p:sp>
        <p:sp>
          <p:nvSpPr>
            <p:cNvPr id="286" name="Google Shape;286;p15"/>
            <p:cNvSpPr txBox="1"/>
            <p:nvPr/>
          </p:nvSpPr>
          <p:spPr>
            <a:xfrm>
              <a:off x="8201860" y="2592310"/>
              <a:ext cx="2926441"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3F3F3F"/>
                  </a:solidFill>
                  <a:latin typeface="Arial"/>
                  <a:ea typeface="Arial"/>
                  <a:cs typeface="Arial"/>
                  <a:sym typeface="Arial"/>
                </a:rPr>
                <a:t>Ensure all staff understand what can and cannot be composted, perhaps a training session and posters within the kitchen. </a:t>
              </a:r>
              <a:endParaRPr sz="1600" b="0" i="0" u="none" strike="noStrike" cap="none">
                <a:solidFill>
                  <a:srgbClr val="3F3F3F"/>
                </a:solidFill>
                <a:latin typeface="Arial"/>
                <a:ea typeface="Arial"/>
                <a:cs typeface="Arial"/>
                <a:sym typeface="Arial"/>
              </a:endParaRPr>
            </a:p>
          </p:txBody>
        </p:sp>
      </p:grpSp>
    </p:spTree>
    <p:extLst>
      <p:ext uri="{BB962C8B-B14F-4D97-AF65-F5344CB8AC3E}">
        <p14:creationId xmlns:p14="http://schemas.microsoft.com/office/powerpoint/2010/main" val="35838063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2" name="Google Shape;292;p16"/>
          <p:cNvSpPr/>
          <p:nvPr/>
        </p:nvSpPr>
        <p:spPr>
          <a:xfrm>
            <a:off x="4229049" y="235646"/>
            <a:ext cx="3733902" cy="769177"/>
          </a:xfrm>
          <a:custGeom>
            <a:avLst/>
            <a:gdLst/>
            <a:ahLst/>
            <a:cxnLst/>
            <a:rect l="l" t="t" r="r" b="b"/>
            <a:pathLst>
              <a:path w="3733902" h="769177" extrusionOk="0">
                <a:moveTo>
                  <a:pt x="0" y="0"/>
                </a:moveTo>
                <a:lnTo>
                  <a:pt x="3733902" y="0"/>
                </a:lnTo>
                <a:lnTo>
                  <a:pt x="3240761" y="769177"/>
                </a:lnTo>
                <a:lnTo>
                  <a:pt x="493141" y="769177"/>
                </a:lnTo>
                <a:lnTo>
                  <a:pt x="0" y="0"/>
                </a:lnTo>
                <a:close/>
              </a:path>
            </a:pathLst>
          </a:custGeom>
          <a:solidFill>
            <a:srgbClr val="FFC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3" name="Google Shape;293;p16"/>
          <p:cNvSpPr/>
          <p:nvPr/>
        </p:nvSpPr>
        <p:spPr>
          <a:xfrm>
            <a:off x="5233121" y="342968"/>
            <a:ext cx="183661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1" i="0" u="none" strike="noStrike" cap="none">
                <a:solidFill>
                  <a:schemeClr val="dk1"/>
                </a:solidFill>
                <a:latin typeface="Arial"/>
                <a:ea typeface="Arial"/>
                <a:cs typeface="Arial"/>
                <a:sym typeface="Arial"/>
              </a:rPr>
              <a:t>Recycle</a:t>
            </a:r>
            <a:endParaRPr sz="1400" b="1" i="0" u="none" strike="noStrike" cap="none">
              <a:solidFill>
                <a:srgbClr val="000000"/>
              </a:solidFill>
              <a:latin typeface="Arial"/>
              <a:ea typeface="Arial"/>
              <a:cs typeface="Arial"/>
              <a:sym typeface="Arial"/>
            </a:endParaRPr>
          </a:p>
        </p:txBody>
      </p:sp>
      <p:sp>
        <p:nvSpPr>
          <p:cNvPr id="294" name="Google Shape;294;p16"/>
          <p:cNvSpPr txBox="1"/>
          <p:nvPr/>
        </p:nvSpPr>
        <p:spPr>
          <a:xfrm>
            <a:off x="8856988" y="390530"/>
            <a:ext cx="249404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Arial"/>
                <a:ea typeface="Arial"/>
                <a:cs typeface="Arial"/>
                <a:sym typeface="Arial"/>
              </a:rPr>
              <a:t>Composted or sent for </a:t>
            </a:r>
            <a:r>
              <a:rPr lang="en-GB" sz="1600" b="1" i="0" u="none" strike="noStrike" cap="none">
                <a:solidFill>
                  <a:schemeClr val="dk1"/>
                </a:solidFill>
                <a:latin typeface="Arial"/>
                <a:ea typeface="Arial"/>
                <a:cs typeface="Arial"/>
                <a:sym typeface="Arial"/>
              </a:rPr>
              <a:t>anaerobic digestion (AD)</a:t>
            </a:r>
            <a:endParaRPr sz="1400" b="0" i="0" u="none" strike="noStrike" cap="none">
              <a:solidFill>
                <a:srgbClr val="000000"/>
              </a:solidFill>
              <a:latin typeface="Arial"/>
              <a:ea typeface="Arial"/>
              <a:cs typeface="Arial"/>
              <a:sym typeface="Arial"/>
            </a:endParaRPr>
          </a:p>
        </p:txBody>
      </p:sp>
      <p:sp>
        <p:nvSpPr>
          <p:cNvPr id="295" name="Google Shape;295;p16"/>
          <p:cNvSpPr txBox="1"/>
          <p:nvPr/>
        </p:nvSpPr>
        <p:spPr>
          <a:xfrm>
            <a:off x="8088090" y="2140615"/>
            <a:ext cx="3524635" cy="3416279"/>
          </a:xfrm>
          <a:prstGeom prst="rect">
            <a:avLst/>
          </a:prstGeom>
          <a:noFill/>
          <a:ln w="19050" cap="flat" cmpd="sng">
            <a:solidFill>
              <a:schemeClr val="l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rgbClr val="3F3F3F"/>
                </a:solidFill>
                <a:latin typeface="Arial"/>
                <a:ea typeface="Arial"/>
                <a:cs typeface="Arial"/>
                <a:sym typeface="Arial"/>
              </a:rPr>
              <a:t>Contact waste contractor to arrange collection to be sent to facility</a:t>
            </a:r>
            <a:endParaRPr sz="1600" b="0" i="0" u="none" strike="noStrike" cap="none">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rgbClr val="3F3F3F"/>
                </a:solidFill>
                <a:latin typeface="Arial"/>
                <a:ea typeface="Arial"/>
                <a:cs typeface="Arial"/>
                <a:sym typeface="Arial"/>
              </a:rPr>
              <a:t>Discussion:</a:t>
            </a:r>
            <a:endParaRPr sz="1600" b="0" i="0" u="none" strike="noStrike" cap="none">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3F3F3F"/>
              </a:solidFill>
              <a:latin typeface="Arial"/>
              <a:ea typeface="Arial"/>
              <a:cs typeface="Arial"/>
              <a:sym typeface="Arial"/>
            </a:endParaRPr>
          </a:p>
          <a:p>
            <a:pPr marL="285750" marR="0" lvl="0" indent="-285750" algn="ctr" rtl="0">
              <a:lnSpc>
                <a:spcPct val="100000"/>
              </a:lnSpc>
              <a:spcBef>
                <a:spcPts val="0"/>
              </a:spcBef>
              <a:spcAft>
                <a:spcPts val="0"/>
              </a:spcAft>
              <a:buClr>
                <a:schemeClr val="dk1"/>
              </a:buClr>
              <a:buSzPts val="1600"/>
              <a:buFont typeface="Arial"/>
              <a:buChar char="•"/>
            </a:pPr>
            <a:r>
              <a:rPr lang="en-GB" sz="1800" b="1" i="0" u="none" strike="noStrike" cap="none">
                <a:solidFill>
                  <a:srgbClr val="3F3F3F"/>
                </a:solidFill>
                <a:latin typeface="Arial"/>
                <a:ea typeface="Arial"/>
                <a:cs typeface="Arial"/>
                <a:sym typeface="Arial"/>
              </a:rPr>
              <a:t>What benefits/negatives might AD have over composting?</a:t>
            </a:r>
            <a:endParaRPr sz="1600" b="0" i="0" u="none" strike="noStrike" cap="none">
              <a:solidFill>
                <a:srgbClr val="3F3F3F"/>
              </a:solidFill>
              <a:latin typeface="Arial"/>
              <a:ea typeface="Arial"/>
              <a:cs typeface="Arial"/>
              <a:sym typeface="Arial"/>
            </a:endParaRPr>
          </a:p>
          <a:p>
            <a:pPr marL="285750" marR="0" lvl="0" indent="-184150" algn="ctr" rtl="0">
              <a:lnSpc>
                <a:spcPct val="100000"/>
              </a:lnSpc>
              <a:spcBef>
                <a:spcPts val="0"/>
              </a:spcBef>
              <a:spcAft>
                <a:spcPts val="0"/>
              </a:spcAft>
              <a:buClr>
                <a:schemeClr val="dk1"/>
              </a:buClr>
              <a:buSzPts val="1600"/>
              <a:buFont typeface="Arial"/>
              <a:buNone/>
            </a:pPr>
            <a:endParaRPr sz="1800" b="1" i="0" u="none" strike="noStrike" cap="none">
              <a:solidFill>
                <a:srgbClr val="3F3F3F"/>
              </a:solidFill>
              <a:latin typeface="Arial"/>
              <a:ea typeface="Arial"/>
              <a:cs typeface="Arial"/>
              <a:sym typeface="Arial"/>
            </a:endParaRPr>
          </a:p>
          <a:p>
            <a:pPr marL="285750" marR="0" lvl="0" indent="-285750" algn="ctr" rtl="0">
              <a:lnSpc>
                <a:spcPct val="100000"/>
              </a:lnSpc>
              <a:spcBef>
                <a:spcPts val="0"/>
              </a:spcBef>
              <a:spcAft>
                <a:spcPts val="0"/>
              </a:spcAft>
              <a:buClr>
                <a:schemeClr val="dk1"/>
              </a:buClr>
              <a:buSzPts val="1600"/>
              <a:buFont typeface="Arial"/>
              <a:buChar char="•"/>
            </a:pPr>
            <a:r>
              <a:rPr lang="en-GB" sz="1800" b="1" i="0" u="none" strike="noStrike" cap="none">
                <a:solidFill>
                  <a:srgbClr val="3F3F3F"/>
                </a:solidFill>
                <a:latin typeface="Arial"/>
                <a:ea typeface="Arial"/>
                <a:cs typeface="Arial"/>
                <a:sym typeface="Arial"/>
              </a:rPr>
              <a:t>Which might be easier to implement?</a:t>
            </a:r>
            <a:endParaRPr sz="1600" b="0" i="0" u="none" strike="noStrike" cap="none">
              <a:solidFill>
                <a:srgbClr val="3F3F3F"/>
              </a:solidFill>
              <a:latin typeface="Arial"/>
              <a:ea typeface="Arial"/>
              <a:cs typeface="Arial"/>
              <a:sym typeface="Arial"/>
            </a:endParaRPr>
          </a:p>
        </p:txBody>
      </p:sp>
      <p:sp>
        <p:nvSpPr>
          <p:cNvPr id="296" name="Google Shape;296;p16"/>
          <p:cNvSpPr/>
          <p:nvPr/>
        </p:nvSpPr>
        <p:spPr>
          <a:xfrm rot="10800000">
            <a:off x="426336" y="1599600"/>
            <a:ext cx="2507126" cy="970024"/>
          </a:xfrm>
          <a:custGeom>
            <a:avLst/>
            <a:gdLst/>
            <a:ahLst/>
            <a:cxnLst/>
            <a:rect l="l" t="t" r="r" b="b"/>
            <a:pathLst>
              <a:path w="2897180" h="1233384" extrusionOk="0">
                <a:moveTo>
                  <a:pt x="503125" y="0"/>
                </a:moveTo>
                <a:lnTo>
                  <a:pt x="2691612" y="0"/>
                </a:lnTo>
                <a:cubicBezTo>
                  <a:pt x="2805144" y="0"/>
                  <a:pt x="2897180" y="92036"/>
                  <a:pt x="2897180" y="205568"/>
                </a:cubicBezTo>
                <a:lnTo>
                  <a:pt x="2897180" y="1027816"/>
                </a:lnTo>
                <a:cubicBezTo>
                  <a:pt x="2897180" y="1141348"/>
                  <a:pt x="2805144" y="1233384"/>
                  <a:pt x="2691612" y="1233384"/>
                </a:cubicBezTo>
                <a:lnTo>
                  <a:pt x="503125" y="1233384"/>
                </a:lnTo>
                <a:cubicBezTo>
                  <a:pt x="389593" y="1233384"/>
                  <a:pt x="297557" y="1141348"/>
                  <a:pt x="297557" y="1027816"/>
                </a:cubicBezTo>
                <a:lnTo>
                  <a:pt x="297557" y="785055"/>
                </a:lnTo>
                <a:lnTo>
                  <a:pt x="0" y="612472"/>
                </a:lnTo>
                <a:lnTo>
                  <a:pt x="297557" y="439889"/>
                </a:lnTo>
                <a:lnTo>
                  <a:pt x="297557" y="205568"/>
                </a:lnTo>
                <a:cubicBezTo>
                  <a:pt x="297557" y="92036"/>
                  <a:pt x="389593" y="0"/>
                  <a:pt x="503125"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97" name="Google Shape;297;p16"/>
          <p:cNvSpPr/>
          <p:nvPr/>
        </p:nvSpPr>
        <p:spPr>
          <a:xfrm>
            <a:off x="5170454" y="3038622"/>
            <a:ext cx="2468303" cy="1041009"/>
          </a:xfrm>
          <a:custGeom>
            <a:avLst/>
            <a:gdLst/>
            <a:ahLst/>
            <a:cxnLst/>
            <a:rect l="l" t="t" r="r" b="b"/>
            <a:pathLst>
              <a:path w="2897180" h="1233384" extrusionOk="0">
                <a:moveTo>
                  <a:pt x="503125" y="0"/>
                </a:moveTo>
                <a:lnTo>
                  <a:pt x="2691612" y="0"/>
                </a:lnTo>
                <a:cubicBezTo>
                  <a:pt x="2805144" y="0"/>
                  <a:pt x="2897180" y="92036"/>
                  <a:pt x="2897180" y="205568"/>
                </a:cubicBezTo>
                <a:lnTo>
                  <a:pt x="2897180" y="1027816"/>
                </a:lnTo>
                <a:cubicBezTo>
                  <a:pt x="2897180" y="1141348"/>
                  <a:pt x="2805144" y="1233384"/>
                  <a:pt x="2691612" y="1233384"/>
                </a:cubicBezTo>
                <a:lnTo>
                  <a:pt x="503125" y="1233384"/>
                </a:lnTo>
                <a:cubicBezTo>
                  <a:pt x="389593" y="1233384"/>
                  <a:pt x="297557" y="1141348"/>
                  <a:pt x="297557" y="1027816"/>
                </a:cubicBezTo>
                <a:lnTo>
                  <a:pt x="297557" y="785055"/>
                </a:lnTo>
                <a:lnTo>
                  <a:pt x="0" y="612472"/>
                </a:lnTo>
                <a:lnTo>
                  <a:pt x="297557" y="439889"/>
                </a:lnTo>
                <a:lnTo>
                  <a:pt x="297557" y="205568"/>
                </a:lnTo>
                <a:cubicBezTo>
                  <a:pt x="297557" y="92036"/>
                  <a:pt x="389593" y="0"/>
                  <a:pt x="503125" y="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98" name="Google Shape;298;p16"/>
          <p:cNvSpPr/>
          <p:nvPr/>
        </p:nvSpPr>
        <p:spPr>
          <a:xfrm rot="10800000">
            <a:off x="135247" y="4288375"/>
            <a:ext cx="2467275" cy="1025365"/>
          </a:xfrm>
          <a:custGeom>
            <a:avLst/>
            <a:gdLst/>
            <a:ahLst/>
            <a:cxnLst/>
            <a:rect l="l" t="t" r="r" b="b"/>
            <a:pathLst>
              <a:path w="2897180" h="1233384" extrusionOk="0">
                <a:moveTo>
                  <a:pt x="503125" y="0"/>
                </a:moveTo>
                <a:lnTo>
                  <a:pt x="2691612" y="0"/>
                </a:lnTo>
                <a:cubicBezTo>
                  <a:pt x="2805144" y="0"/>
                  <a:pt x="2897180" y="92036"/>
                  <a:pt x="2897180" y="205568"/>
                </a:cubicBezTo>
                <a:lnTo>
                  <a:pt x="2897180" y="1027816"/>
                </a:lnTo>
                <a:cubicBezTo>
                  <a:pt x="2897180" y="1141348"/>
                  <a:pt x="2805144" y="1233384"/>
                  <a:pt x="2691612" y="1233384"/>
                </a:cubicBezTo>
                <a:lnTo>
                  <a:pt x="503125" y="1233384"/>
                </a:lnTo>
                <a:cubicBezTo>
                  <a:pt x="389593" y="1233384"/>
                  <a:pt x="297557" y="1141348"/>
                  <a:pt x="297557" y="1027816"/>
                </a:cubicBezTo>
                <a:lnTo>
                  <a:pt x="297557" y="785055"/>
                </a:lnTo>
                <a:lnTo>
                  <a:pt x="0" y="612472"/>
                </a:lnTo>
                <a:lnTo>
                  <a:pt x="297557" y="439889"/>
                </a:lnTo>
                <a:lnTo>
                  <a:pt x="297557" y="205568"/>
                </a:lnTo>
                <a:cubicBezTo>
                  <a:pt x="297557" y="92036"/>
                  <a:pt x="389593" y="0"/>
                  <a:pt x="503125"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99" name="Google Shape;299;p16"/>
          <p:cNvSpPr/>
          <p:nvPr/>
        </p:nvSpPr>
        <p:spPr>
          <a:xfrm>
            <a:off x="3004343" y="1844686"/>
            <a:ext cx="617362" cy="617361"/>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01</a:t>
            </a:r>
            <a:endParaRPr sz="1600" b="0" i="0" u="none" strike="noStrike" cap="none">
              <a:solidFill>
                <a:schemeClr val="lt1"/>
              </a:solidFill>
              <a:latin typeface="Arial"/>
              <a:ea typeface="Arial"/>
              <a:cs typeface="Arial"/>
              <a:sym typeface="Arial"/>
            </a:endParaRPr>
          </a:p>
        </p:txBody>
      </p:sp>
      <p:sp>
        <p:nvSpPr>
          <p:cNvPr id="300" name="Google Shape;300;p16"/>
          <p:cNvSpPr/>
          <p:nvPr/>
        </p:nvSpPr>
        <p:spPr>
          <a:xfrm>
            <a:off x="4433961" y="3254741"/>
            <a:ext cx="617362" cy="617361"/>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02</a:t>
            </a:r>
            <a:endParaRPr sz="1600" b="0" i="0" u="none" strike="noStrike" cap="none">
              <a:solidFill>
                <a:schemeClr val="lt1"/>
              </a:solidFill>
              <a:latin typeface="Arial"/>
              <a:ea typeface="Arial"/>
              <a:cs typeface="Arial"/>
              <a:sym typeface="Arial"/>
            </a:endParaRPr>
          </a:p>
        </p:txBody>
      </p:sp>
      <p:sp>
        <p:nvSpPr>
          <p:cNvPr id="301" name="Google Shape;301;p16"/>
          <p:cNvSpPr/>
          <p:nvPr/>
        </p:nvSpPr>
        <p:spPr>
          <a:xfrm>
            <a:off x="2649306" y="4577286"/>
            <a:ext cx="617362" cy="61736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03</a:t>
            </a:r>
            <a:endParaRPr sz="1600" b="0" i="0" u="none" strike="noStrike" cap="none">
              <a:solidFill>
                <a:schemeClr val="lt1"/>
              </a:solidFill>
              <a:latin typeface="Arial"/>
              <a:ea typeface="Arial"/>
              <a:cs typeface="Arial"/>
              <a:sym typeface="Arial"/>
            </a:endParaRPr>
          </a:p>
        </p:txBody>
      </p:sp>
      <p:cxnSp>
        <p:nvCxnSpPr>
          <p:cNvPr id="302" name="Google Shape;302;p16"/>
          <p:cNvCxnSpPr/>
          <p:nvPr/>
        </p:nvCxnSpPr>
        <p:spPr>
          <a:xfrm>
            <a:off x="3514339" y="2462047"/>
            <a:ext cx="828816" cy="864644"/>
          </a:xfrm>
          <a:prstGeom prst="straightConnector1">
            <a:avLst/>
          </a:prstGeom>
          <a:noFill/>
          <a:ln w="66675" cap="flat" cmpd="sng">
            <a:solidFill>
              <a:srgbClr val="7F7F7F"/>
            </a:solidFill>
            <a:prstDash val="solid"/>
            <a:miter lim="800000"/>
            <a:headEnd type="none" w="sm" len="sm"/>
            <a:tailEnd type="none" w="sm" len="sm"/>
          </a:ln>
        </p:spPr>
      </p:cxnSp>
      <p:cxnSp>
        <p:nvCxnSpPr>
          <p:cNvPr id="303" name="Google Shape;303;p16"/>
          <p:cNvCxnSpPr/>
          <p:nvPr/>
        </p:nvCxnSpPr>
        <p:spPr>
          <a:xfrm rot="10800000" flipH="1">
            <a:off x="3223290" y="3848755"/>
            <a:ext cx="1118526" cy="737348"/>
          </a:xfrm>
          <a:prstGeom prst="straightConnector1">
            <a:avLst/>
          </a:prstGeom>
          <a:noFill/>
          <a:ln w="66675" cap="flat" cmpd="sng">
            <a:solidFill>
              <a:srgbClr val="7F7F7F"/>
            </a:solidFill>
            <a:prstDash val="solid"/>
            <a:miter lim="800000"/>
            <a:headEnd type="none" w="sm" len="sm"/>
            <a:tailEnd type="none" w="sm" len="sm"/>
          </a:ln>
        </p:spPr>
      </p:cxnSp>
      <p:sp>
        <p:nvSpPr>
          <p:cNvPr id="304" name="Google Shape;304;p16"/>
          <p:cNvSpPr txBox="1"/>
          <p:nvPr/>
        </p:nvSpPr>
        <p:spPr>
          <a:xfrm>
            <a:off x="541355" y="1801209"/>
            <a:ext cx="21761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Organic waste broken down without oxygen </a:t>
            </a:r>
            <a:endParaRPr sz="1600" b="0" i="0" u="none" strike="noStrike" cap="none">
              <a:solidFill>
                <a:schemeClr val="dk1"/>
              </a:solidFill>
              <a:latin typeface="Calibri"/>
              <a:ea typeface="Calibri"/>
              <a:cs typeface="Calibri"/>
              <a:sym typeface="Calibri"/>
            </a:endParaRPr>
          </a:p>
        </p:txBody>
      </p:sp>
      <p:sp>
        <p:nvSpPr>
          <p:cNvPr id="305" name="Google Shape;305;p16"/>
          <p:cNvSpPr txBox="1"/>
          <p:nvPr/>
        </p:nvSpPr>
        <p:spPr>
          <a:xfrm>
            <a:off x="5447568" y="3147944"/>
            <a:ext cx="218602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Produces biogas that can be used for heating and electricity  </a:t>
            </a:r>
            <a:endParaRPr sz="1600" b="0" i="0" u="none" strike="noStrike" cap="none">
              <a:solidFill>
                <a:schemeClr val="dk1"/>
              </a:solidFill>
              <a:latin typeface="Calibri"/>
              <a:ea typeface="Calibri"/>
              <a:cs typeface="Calibri"/>
              <a:sym typeface="Calibri"/>
            </a:endParaRPr>
          </a:p>
        </p:txBody>
      </p:sp>
      <p:sp>
        <p:nvSpPr>
          <p:cNvPr id="306" name="Google Shape;306;p16"/>
          <p:cNvSpPr txBox="1"/>
          <p:nvPr/>
        </p:nvSpPr>
        <p:spPr>
          <a:xfrm>
            <a:off x="170765" y="4508689"/>
            <a:ext cx="216652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chemeClr val="dk1"/>
                </a:solidFill>
                <a:latin typeface="Calibri"/>
                <a:ea typeface="Calibri"/>
                <a:cs typeface="Calibri"/>
                <a:sym typeface="Calibri"/>
              </a:rPr>
              <a:t>Produces digestate that can be used as fertiliser</a:t>
            </a:r>
            <a:endParaRPr sz="1600" b="0" i="0" u="none" strike="noStrike" cap="none">
              <a:solidFill>
                <a:schemeClr val="dk1"/>
              </a:solidFill>
              <a:latin typeface="Calibri"/>
              <a:ea typeface="Calibri"/>
              <a:cs typeface="Calibri"/>
              <a:sym typeface="Calibri"/>
            </a:endParaRPr>
          </a:p>
        </p:txBody>
      </p:sp>
      <p:sp>
        <p:nvSpPr>
          <p:cNvPr id="307" name="Google Shape;307;p16"/>
          <p:cNvSpPr txBox="1"/>
          <p:nvPr/>
        </p:nvSpPr>
        <p:spPr>
          <a:xfrm>
            <a:off x="1101306" y="3229155"/>
            <a:ext cx="27432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3F3F3F"/>
                </a:solidFill>
                <a:latin typeface="Arial"/>
                <a:ea typeface="Arial"/>
                <a:cs typeface="Arial"/>
                <a:sym typeface="Arial"/>
              </a:rPr>
              <a:t>Anaerobic Digestion</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46356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3" name="Google Shape;313;p17"/>
          <p:cNvSpPr/>
          <p:nvPr/>
        </p:nvSpPr>
        <p:spPr>
          <a:xfrm>
            <a:off x="373183" y="1932115"/>
            <a:ext cx="5722817" cy="3797759"/>
          </a:xfrm>
          <a:prstGeom prst="roundRect">
            <a:avLst>
              <a:gd name="adj" fmla="val 3407"/>
            </a:avLst>
          </a:prstGeom>
          <a:solidFill>
            <a:srgbClr val="FFFFFF">
              <a:alpha val="89019"/>
            </a:srgbClr>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Waste is sent and burned in an ‘energy from waste’ facility, producing heat and electricity</a:t>
            </a:r>
            <a:endParaRPr sz="2800" dirty="0">
              <a:solidFill>
                <a:srgbClr val="7030A0"/>
              </a:solidFill>
              <a:sym typeface="Arial"/>
            </a:endParaRPr>
          </a:p>
          <a:p>
            <a:pPr marL="457200" marR="0" lvl="0" indent="-330200" algn="l" rtl="0">
              <a:lnSpc>
                <a:spcPct val="100000"/>
              </a:lnSpc>
              <a:spcBef>
                <a:spcPts val="0"/>
              </a:spcBef>
              <a:spcAft>
                <a:spcPts val="0"/>
              </a:spcAft>
              <a:buClr>
                <a:schemeClr val="dk1"/>
              </a:buClr>
              <a:buSzPts val="2000"/>
              <a:buFont typeface="Arial"/>
              <a:buNone/>
            </a:pPr>
            <a:endParaRPr sz="2800" dirty="0">
              <a:solidFill>
                <a:srgbClr val="7030A0"/>
              </a:solidFill>
              <a:sym typeface="Arial"/>
            </a:endParaRPr>
          </a:p>
          <a:p>
            <a:pPr marL="457200" marR="0" lvl="0" indent="-4572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26% of food waste currently goes to incineration </a:t>
            </a:r>
            <a:endParaRPr sz="2800" dirty="0">
              <a:solidFill>
                <a:srgbClr val="7030A0"/>
              </a:solidFill>
              <a:sym typeface="Arial"/>
            </a:endParaRPr>
          </a:p>
          <a:p>
            <a:pPr marL="457200" marR="0" lvl="0" indent="-330200" algn="l" rtl="0">
              <a:lnSpc>
                <a:spcPct val="100000"/>
              </a:lnSpc>
              <a:spcBef>
                <a:spcPts val="0"/>
              </a:spcBef>
              <a:spcAft>
                <a:spcPts val="0"/>
              </a:spcAft>
              <a:buClr>
                <a:schemeClr val="dk1"/>
              </a:buClr>
              <a:buSzPts val="2000"/>
              <a:buFont typeface="Arial"/>
              <a:buNone/>
            </a:pPr>
            <a:endParaRPr sz="2800" dirty="0">
              <a:solidFill>
                <a:srgbClr val="7030A0"/>
              </a:solidFill>
              <a:sym typeface="Arial"/>
            </a:endParaRPr>
          </a:p>
          <a:p>
            <a:pPr marL="457200" marR="0" lvl="0" indent="-4572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Discuss why techniques, such as incineration, are common despite there being steps to prevent food waste?</a:t>
            </a:r>
            <a:endParaRPr sz="2800" dirty="0">
              <a:solidFill>
                <a:srgbClr val="7030A0"/>
              </a:solidFill>
              <a:sym typeface="Arial"/>
            </a:endParaRPr>
          </a:p>
        </p:txBody>
      </p:sp>
      <p:sp>
        <p:nvSpPr>
          <p:cNvPr id="314" name="Google Shape;314;p17"/>
          <p:cNvSpPr/>
          <p:nvPr/>
        </p:nvSpPr>
        <p:spPr>
          <a:xfrm>
            <a:off x="4751502" y="312199"/>
            <a:ext cx="2688996" cy="769177"/>
          </a:xfrm>
          <a:custGeom>
            <a:avLst/>
            <a:gdLst/>
            <a:ahLst/>
            <a:cxnLst/>
            <a:rect l="l" t="t" r="r" b="b"/>
            <a:pathLst>
              <a:path w="2688996" h="769177" extrusionOk="0">
                <a:moveTo>
                  <a:pt x="0" y="0"/>
                </a:moveTo>
                <a:lnTo>
                  <a:pt x="2688996" y="0"/>
                </a:lnTo>
                <a:lnTo>
                  <a:pt x="2195855" y="769177"/>
                </a:lnTo>
                <a:lnTo>
                  <a:pt x="493141" y="769177"/>
                </a:lnTo>
                <a:lnTo>
                  <a:pt x="0" y="0"/>
                </a:lnTo>
                <a:close/>
              </a:path>
            </a:pathLst>
          </a:custGeom>
          <a:solidFill>
            <a:srgbClr val="F479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5" name="Google Shape;315;p17"/>
          <p:cNvSpPr/>
          <p:nvPr/>
        </p:nvSpPr>
        <p:spPr>
          <a:xfrm>
            <a:off x="5333611" y="404038"/>
            <a:ext cx="167209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GB" sz="2800" b="1" i="0" u="none" strike="noStrike" cap="none">
                <a:solidFill>
                  <a:schemeClr val="dk1"/>
                </a:solidFill>
                <a:latin typeface="Arial"/>
                <a:ea typeface="Arial"/>
                <a:cs typeface="Arial"/>
                <a:sym typeface="Arial"/>
              </a:rPr>
              <a:t>Recover</a:t>
            </a:r>
            <a:endParaRPr sz="1400" b="1" i="0" u="none" strike="noStrike" cap="none">
              <a:solidFill>
                <a:srgbClr val="000000"/>
              </a:solidFill>
              <a:latin typeface="Arial"/>
              <a:ea typeface="Arial"/>
              <a:cs typeface="Arial"/>
              <a:sym typeface="Arial"/>
            </a:endParaRPr>
          </a:p>
        </p:txBody>
      </p:sp>
      <p:sp>
        <p:nvSpPr>
          <p:cNvPr id="316" name="Google Shape;316;p17"/>
          <p:cNvSpPr txBox="1"/>
          <p:nvPr/>
        </p:nvSpPr>
        <p:spPr>
          <a:xfrm>
            <a:off x="7720682" y="496601"/>
            <a:ext cx="3151415"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Arial"/>
                <a:ea typeface="Arial"/>
                <a:cs typeface="Arial"/>
                <a:sym typeface="Arial"/>
              </a:rPr>
              <a:t>Incinerated with energy recovery</a:t>
            </a:r>
            <a:endParaRPr sz="1400" b="0" i="0" u="none" strike="noStrike" cap="none">
              <a:solidFill>
                <a:srgbClr val="000000"/>
              </a:solidFill>
              <a:latin typeface="Arial"/>
              <a:ea typeface="Arial"/>
              <a:cs typeface="Arial"/>
              <a:sym typeface="Arial"/>
            </a:endParaRPr>
          </a:p>
        </p:txBody>
      </p:sp>
      <p:pic>
        <p:nvPicPr>
          <p:cNvPr id="317" name="Google Shape;317;p17" descr="See the source image"/>
          <p:cNvPicPr preferRelativeResize="0"/>
          <p:nvPr/>
        </p:nvPicPr>
        <p:blipFill rotWithShape="1">
          <a:blip r:embed="rId3">
            <a:alphaModFix/>
          </a:blip>
          <a:srcRect/>
          <a:stretch/>
        </p:blipFill>
        <p:spPr>
          <a:xfrm>
            <a:off x="6593737" y="2116494"/>
            <a:ext cx="4798219" cy="3429000"/>
          </a:xfrm>
          <a:prstGeom prst="rect">
            <a:avLst/>
          </a:prstGeom>
          <a:noFill/>
          <a:ln>
            <a:noFill/>
          </a:ln>
        </p:spPr>
      </p:pic>
    </p:spTree>
    <p:extLst>
      <p:ext uri="{BB962C8B-B14F-4D97-AF65-F5344CB8AC3E}">
        <p14:creationId xmlns:p14="http://schemas.microsoft.com/office/powerpoint/2010/main" val="13261447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3" name="Google Shape;323;p18"/>
          <p:cNvSpPr/>
          <p:nvPr/>
        </p:nvSpPr>
        <p:spPr>
          <a:xfrm>
            <a:off x="669961" y="2300423"/>
            <a:ext cx="5426039" cy="2721743"/>
          </a:xfrm>
          <a:prstGeom prst="roundRect">
            <a:avLst>
              <a:gd name="adj" fmla="val 3407"/>
            </a:avLst>
          </a:prstGeom>
          <a:solidFill>
            <a:srgbClr val="FFFFFF">
              <a:alpha val="89019"/>
            </a:srgbClr>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571500" marR="0" lvl="0" indent="-5715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Food waste is buried and decomposes over time, it then emits methane gas and contributes to climate change</a:t>
            </a:r>
            <a:endParaRPr sz="2800" dirty="0">
              <a:solidFill>
                <a:srgbClr val="7030A0"/>
              </a:solidFill>
              <a:sym typeface="Arial"/>
            </a:endParaRPr>
          </a:p>
          <a:p>
            <a:pPr marL="571500" marR="0" lvl="0" indent="-444500" algn="l" rtl="0">
              <a:lnSpc>
                <a:spcPct val="100000"/>
              </a:lnSpc>
              <a:spcBef>
                <a:spcPts val="0"/>
              </a:spcBef>
              <a:spcAft>
                <a:spcPts val="0"/>
              </a:spcAft>
              <a:buClr>
                <a:schemeClr val="dk1"/>
              </a:buClr>
              <a:buSzPts val="2000"/>
              <a:buFont typeface="Arial"/>
              <a:buNone/>
            </a:pPr>
            <a:endParaRPr sz="2800" dirty="0">
              <a:solidFill>
                <a:srgbClr val="7030A0"/>
              </a:solidFill>
              <a:sym typeface="Arial"/>
            </a:endParaRPr>
          </a:p>
          <a:p>
            <a:pPr marL="571500" marR="0" lvl="0" indent="-5715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EU Member States to limit the amount of municipal waste due to be landfilled to 10% or less by 2035. </a:t>
            </a:r>
            <a:endParaRPr sz="2800" dirty="0">
              <a:solidFill>
                <a:srgbClr val="7030A0"/>
              </a:solidFill>
              <a:sym typeface="Arial"/>
            </a:endParaRPr>
          </a:p>
          <a:p>
            <a:pPr marL="571500" marR="0" lvl="0" indent="-444500" algn="l" rtl="0">
              <a:lnSpc>
                <a:spcPct val="100000"/>
              </a:lnSpc>
              <a:spcBef>
                <a:spcPts val="0"/>
              </a:spcBef>
              <a:spcAft>
                <a:spcPts val="0"/>
              </a:spcAft>
              <a:buClr>
                <a:srgbClr val="000000"/>
              </a:buClr>
              <a:buSzPts val="2000"/>
              <a:buFont typeface="Arial"/>
              <a:buNone/>
            </a:pPr>
            <a:endParaRPr sz="2800" dirty="0">
              <a:solidFill>
                <a:srgbClr val="7030A0"/>
              </a:solidFill>
              <a:sym typeface="Arial"/>
            </a:endParaRPr>
          </a:p>
          <a:p>
            <a:pPr marL="571500" marR="0" lvl="0" indent="-571500" algn="l" rtl="0">
              <a:lnSpc>
                <a:spcPct val="100000"/>
              </a:lnSpc>
              <a:spcBef>
                <a:spcPts val="0"/>
              </a:spcBef>
              <a:spcAft>
                <a:spcPts val="0"/>
              </a:spcAft>
              <a:buClr>
                <a:schemeClr val="dk1"/>
              </a:buClr>
              <a:buSzPts val="2000"/>
              <a:buFont typeface="Arial"/>
              <a:buChar char="•"/>
            </a:pPr>
            <a:r>
              <a:rPr lang="en-GB" sz="2800" dirty="0">
                <a:solidFill>
                  <a:srgbClr val="7030A0"/>
                </a:solidFill>
                <a:sym typeface="Arial"/>
              </a:rPr>
              <a:t>30% of food waste is sent to landfill</a:t>
            </a:r>
            <a:endParaRPr sz="2800" dirty="0">
              <a:solidFill>
                <a:srgbClr val="7030A0"/>
              </a:solidFill>
              <a:sym typeface="Arial"/>
            </a:endParaRPr>
          </a:p>
        </p:txBody>
      </p:sp>
      <p:sp>
        <p:nvSpPr>
          <p:cNvPr id="324" name="Google Shape;324;p18"/>
          <p:cNvSpPr/>
          <p:nvPr/>
        </p:nvSpPr>
        <p:spPr>
          <a:xfrm>
            <a:off x="5148105" y="79544"/>
            <a:ext cx="1895790" cy="1216815"/>
          </a:xfrm>
          <a:custGeom>
            <a:avLst/>
            <a:gdLst/>
            <a:ahLst/>
            <a:cxnLst/>
            <a:rect l="l" t="t" r="r" b="b"/>
            <a:pathLst>
              <a:path w="1644091" h="1282186" extrusionOk="0">
                <a:moveTo>
                  <a:pt x="0" y="0"/>
                </a:moveTo>
                <a:lnTo>
                  <a:pt x="1644091" y="0"/>
                </a:lnTo>
                <a:lnTo>
                  <a:pt x="822045" y="1282186"/>
                </a:lnTo>
                <a:lnTo>
                  <a:pt x="0" y="0"/>
                </a:lnTo>
                <a:close/>
              </a:path>
            </a:pathLst>
          </a:custGeom>
          <a:solidFill>
            <a:srgbClr val="FF0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5" name="Google Shape;325;p18"/>
          <p:cNvSpPr/>
          <p:nvPr/>
        </p:nvSpPr>
        <p:spPr>
          <a:xfrm>
            <a:off x="5245765" y="91088"/>
            <a:ext cx="1700469" cy="49240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1" i="0" u="none" strike="noStrike" cap="none">
                <a:solidFill>
                  <a:schemeClr val="dk1"/>
                </a:solidFill>
                <a:latin typeface="Arial"/>
                <a:ea typeface="Arial"/>
                <a:cs typeface="Arial"/>
                <a:sym typeface="Arial"/>
              </a:rPr>
              <a:t>Disposal</a:t>
            </a:r>
            <a:endParaRPr sz="1400" b="1" i="0" u="none" strike="noStrike" cap="none">
              <a:solidFill>
                <a:schemeClr val="dk1"/>
              </a:solidFill>
              <a:latin typeface="Arial"/>
              <a:ea typeface="Arial"/>
              <a:cs typeface="Arial"/>
              <a:sym typeface="Arial"/>
            </a:endParaRPr>
          </a:p>
        </p:txBody>
      </p:sp>
      <p:sp>
        <p:nvSpPr>
          <p:cNvPr id="326" name="Google Shape;326;p18"/>
          <p:cNvSpPr txBox="1"/>
          <p:nvPr/>
        </p:nvSpPr>
        <p:spPr>
          <a:xfrm>
            <a:off x="7457450" y="583490"/>
            <a:ext cx="2160497"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Arial"/>
                <a:ea typeface="Arial"/>
                <a:cs typeface="Arial"/>
                <a:sym typeface="Arial"/>
              </a:rPr>
              <a:t>Sent and buried in landfill</a:t>
            </a:r>
            <a:endParaRPr sz="1400" b="0" i="0" u="none" strike="noStrike" cap="none">
              <a:solidFill>
                <a:schemeClr val="dk1"/>
              </a:solidFill>
              <a:latin typeface="Arial"/>
              <a:ea typeface="Arial"/>
              <a:cs typeface="Arial"/>
              <a:sym typeface="Arial"/>
            </a:endParaRPr>
          </a:p>
        </p:txBody>
      </p:sp>
      <p:pic>
        <p:nvPicPr>
          <p:cNvPr id="327" name="Google Shape;327;p18" descr="Image result for food waste landfill"/>
          <p:cNvPicPr preferRelativeResize="0"/>
          <p:nvPr/>
        </p:nvPicPr>
        <p:blipFill rotWithShape="1">
          <a:blip r:embed="rId3">
            <a:alphaModFix/>
          </a:blip>
          <a:srcRect/>
          <a:stretch/>
        </p:blipFill>
        <p:spPr>
          <a:xfrm>
            <a:off x="6848574" y="1214644"/>
            <a:ext cx="3619866" cy="2575398"/>
          </a:xfrm>
          <a:prstGeom prst="rect">
            <a:avLst/>
          </a:prstGeom>
          <a:noFill/>
          <a:ln>
            <a:noFill/>
          </a:ln>
        </p:spPr>
      </p:pic>
      <p:pic>
        <p:nvPicPr>
          <p:cNvPr id="328" name="Google Shape;328;p18" descr="Image result for food waste landfill"/>
          <p:cNvPicPr preferRelativeResize="0"/>
          <p:nvPr/>
        </p:nvPicPr>
        <p:blipFill rotWithShape="1">
          <a:blip r:embed="rId4">
            <a:alphaModFix/>
          </a:blip>
          <a:srcRect/>
          <a:stretch/>
        </p:blipFill>
        <p:spPr>
          <a:xfrm>
            <a:off x="6848574" y="3836421"/>
            <a:ext cx="3619866" cy="2535315"/>
          </a:xfrm>
          <a:prstGeom prst="rect">
            <a:avLst/>
          </a:prstGeom>
          <a:noFill/>
          <a:ln>
            <a:noFill/>
          </a:ln>
        </p:spPr>
      </p:pic>
    </p:spTree>
    <p:extLst>
      <p:ext uri="{BB962C8B-B14F-4D97-AF65-F5344CB8AC3E}">
        <p14:creationId xmlns:p14="http://schemas.microsoft.com/office/powerpoint/2010/main" val="37093629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Shape 342"/>
        <p:cNvGrpSpPr/>
        <p:nvPr/>
      </p:nvGrpSpPr>
      <p:grpSpPr>
        <a:xfrm>
          <a:off x="0" y="0"/>
          <a:ext cx="0" cy="0"/>
          <a:chOff x="0" y="0"/>
          <a:chExt cx="0" cy="0"/>
        </a:xfrm>
      </p:grpSpPr>
      <p:sp>
        <p:nvSpPr>
          <p:cNvPr id="344" name="Google Shape;344;p21"/>
          <p:cNvSpPr txBox="1"/>
          <p:nvPr/>
        </p:nvSpPr>
        <p:spPr>
          <a:xfrm>
            <a:off x="516831" y="-16586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000"/>
              <a:buFont typeface="Arial"/>
              <a:buNone/>
            </a:pPr>
            <a:r>
              <a:rPr lang="en-GB" sz="4000" b="1" i="0" u="none" strike="noStrike" cap="none" dirty="0">
                <a:solidFill>
                  <a:schemeClr val="dk1"/>
                </a:solidFill>
                <a:latin typeface="Arial"/>
                <a:ea typeface="Arial"/>
                <a:cs typeface="Arial"/>
                <a:sym typeface="Arial"/>
              </a:rPr>
              <a:t>Quick Task - Fill in the Blanks</a:t>
            </a:r>
            <a:endParaRPr sz="1400" b="0" i="0" u="none" strike="noStrike" cap="none" dirty="0">
              <a:solidFill>
                <a:srgbClr val="000000"/>
              </a:solidFill>
              <a:latin typeface="Arial"/>
              <a:ea typeface="Arial"/>
              <a:cs typeface="Arial"/>
              <a:sym typeface="Arial"/>
            </a:endParaRPr>
          </a:p>
        </p:txBody>
      </p:sp>
      <p:grpSp>
        <p:nvGrpSpPr>
          <p:cNvPr id="347" name="Google Shape;347;p21"/>
          <p:cNvGrpSpPr/>
          <p:nvPr/>
        </p:nvGrpSpPr>
        <p:grpSpPr>
          <a:xfrm>
            <a:off x="3271447" y="1506393"/>
            <a:ext cx="5523437" cy="4741633"/>
            <a:chOff x="3385935" y="1402666"/>
            <a:chExt cx="6563421" cy="5335319"/>
          </a:xfrm>
        </p:grpSpPr>
        <p:grpSp>
          <p:nvGrpSpPr>
            <p:cNvPr id="348" name="Google Shape;348;p21"/>
            <p:cNvGrpSpPr/>
            <p:nvPr/>
          </p:nvGrpSpPr>
          <p:grpSpPr>
            <a:xfrm>
              <a:off x="3535265" y="1458943"/>
              <a:ext cx="6414091" cy="5208201"/>
              <a:chOff x="3968400" y="261249"/>
              <a:chExt cx="7913511" cy="6308452"/>
            </a:xfrm>
          </p:grpSpPr>
          <p:sp>
            <p:nvSpPr>
              <p:cNvPr id="349" name="Google Shape;349;p21"/>
              <p:cNvSpPr/>
              <p:nvPr/>
            </p:nvSpPr>
            <p:spPr>
              <a:xfrm rot="10800000">
                <a:off x="3968400" y="261249"/>
                <a:ext cx="7913511" cy="886363"/>
              </a:xfrm>
              <a:custGeom>
                <a:avLst/>
                <a:gdLst/>
                <a:ahLst/>
                <a:cxnLst/>
                <a:rect l="l" t="t" r="r" b="b"/>
                <a:pathLst>
                  <a:path w="7913511" h="799820" extrusionOk="0">
                    <a:moveTo>
                      <a:pt x="7913511" y="799820"/>
                    </a:moveTo>
                    <a:lnTo>
                      <a:pt x="0" y="799820"/>
                    </a:lnTo>
                    <a:lnTo>
                      <a:pt x="508778" y="0"/>
                    </a:lnTo>
                    <a:lnTo>
                      <a:pt x="7404733" y="0"/>
                    </a:lnTo>
                    <a:lnTo>
                      <a:pt x="7913511" y="799820"/>
                    </a:lnTo>
                    <a:close/>
                  </a:path>
                </a:pathLst>
              </a:custGeom>
              <a:solidFill>
                <a:srgbClr val="00B05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0" name="Google Shape;350;p21"/>
              <p:cNvSpPr/>
              <p:nvPr/>
            </p:nvSpPr>
            <p:spPr>
              <a:xfrm rot="10800000">
                <a:off x="4506262" y="1193331"/>
                <a:ext cx="6837789" cy="1086555"/>
              </a:xfrm>
              <a:custGeom>
                <a:avLst/>
                <a:gdLst/>
                <a:ahLst/>
                <a:cxnLst/>
                <a:rect l="l" t="t" r="r" b="b"/>
                <a:pathLst>
                  <a:path w="6837789" h="1086555" extrusionOk="0">
                    <a:moveTo>
                      <a:pt x="6837789" y="1086555"/>
                    </a:moveTo>
                    <a:lnTo>
                      <a:pt x="0" y="1086555"/>
                    </a:lnTo>
                    <a:lnTo>
                      <a:pt x="691175" y="0"/>
                    </a:lnTo>
                    <a:lnTo>
                      <a:pt x="6146614" y="0"/>
                    </a:lnTo>
                    <a:lnTo>
                      <a:pt x="6837789" y="1086555"/>
                    </a:lnTo>
                    <a:close/>
                  </a:path>
                </a:pathLst>
              </a:custGeom>
              <a:solidFill>
                <a:srgbClr val="92D05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1" name="Google Shape;351;p21"/>
              <p:cNvSpPr/>
              <p:nvPr/>
            </p:nvSpPr>
            <p:spPr>
              <a:xfrm rot="10800000">
                <a:off x="5226518" y="2325605"/>
                <a:ext cx="5397274" cy="1057676"/>
              </a:xfrm>
              <a:custGeom>
                <a:avLst/>
                <a:gdLst/>
                <a:ahLst/>
                <a:cxnLst/>
                <a:rect l="l" t="t" r="r" b="b"/>
                <a:pathLst>
                  <a:path w="5397274" h="1057676" extrusionOk="0">
                    <a:moveTo>
                      <a:pt x="5397274" y="1057676"/>
                    </a:moveTo>
                    <a:lnTo>
                      <a:pt x="0" y="1057676"/>
                    </a:lnTo>
                    <a:lnTo>
                      <a:pt x="672805" y="0"/>
                    </a:lnTo>
                    <a:lnTo>
                      <a:pt x="4724469" y="0"/>
                    </a:lnTo>
                    <a:lnTo>
                      <a:pt x="5397274" y="1057676"/>
                    </a:lnTo>
                    <a:close/>
                  </a:path>
                </a:pathLst>
              </a:custGeom>
              <a:solidFill>
                <a:schemeClr val="accen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2" name="Google Shape;352;p21"/>
              <p:cNvSpPr/>
              <p:nvPr/>
            </p:nvSpPr>
            <p:spPr>
              <a:xfrm rot="10800000">
                <a:off x="5928406" y="3429000"/>
                <a:ext cx="3993498" cy="1057676"/>
              </a:xfrm>
              <a:custGeom>
                <a:avLst/>
                <a:gdLst/>
                <a:ahLst/>
                <a:cxnLst/>
                <a:rect l="l" t="t" r="r" b="b"/>
                <a:pathLst>
                  <a:path w="3993498" h="1057676" extrusionOk="0">
                    <a:moveTo>
                      <a:pt x="3993498" y="1057676"/>
                    </a:moveTo>
                    <a:lnTo>
                      <a:pt x="0" y="1057676"/>
                    </a:lnTo>
                    <a:lnTo>
                      <a:pt x="672804" y="0"/>
                    </a:lnTo>
                    <a:lnTo>
                      <a:pt x="3320694" y="0"/>
                    </a:lnTo>
                    <a:lnTo>
                      <a:pt x="3993498" y="1057676"/>
                    </a:lnTo>
                    <a:close/>
                  </a:path>
                </a:pathLst>
              </a:custGeom>
              <a:solidFill>
                <a:srgbClr val="FFC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3" name="Google Shape;353;p21"/>
              <p:cNvSpPr/>
              <p:nvPr/>
            </p:nvSpPr>
            <p:spPr>
              <a:xfrm rot="10800000">
                <a:off x="6630293" y="4532395"/>
                <a:ext cx="2589724" cy="1062472"/>
              </a:xfrm>
              <a:custGeom>
                <a:avLst/>
                <a:gdLst/>
                <a:ahLst/>
                <a:cxnLst/>
                <a:rect l="l" t="t" r="r" b="b"/>
                <a:pathLst>
                  <a:path w="2589724" h="1062472" extrusionOk="0">
                    <a:moveTo>
                      <a:pt x="2589724" y="1062472"/>
                    </a:moveTo>
                    <a:lnTo>
                      <a:pt x="0" y="1062472"/>
                    </a:lnTo>
                    <a:lnTo>
                      <a:pt x="675856" y="0"/>
                    </a:lnTo>
                    <a:lnTo>
                      <a:pt x="1913869" y="0"/>
                    </a:lnTo>
                    <a:lnTo>
                      <a:pt x="2589724" y="1062472"/>
                    </a:lnTo>
                    <a:close/>
                  </a:path>
                </a:pathLst>
              </a:custGeom>
              <a:solidFill>
                <a:srgbClr val="F379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4" name="Google Shape;354;p21"/>
              <p:cNvSpPr/>
              <p:nvPr/>
            </p:nvSpPr>
            <p:spPr>
              <a:xfrm rot="10800000">
                <a:off x="7335231" y="5640585"/>
                <a:ext cx="1179848" cy="929116"/>
              </a:xfrm>
              <a:custGeom>
                <a:avLst/>
                <a:gdLst/>
                <a:ahLst/>
                <a:cxnLst/>
                <a:rect l="l" t="t" r="r" b="b"/>
                <a:pathLst>
                  <a:path w="1179848" h="927384" extrusionOk="0">
                    <a:moveTo>
                      <a:pt x="1179848" y="927384"/>
                    </a:moveTo>
                    <a:lnTo>
                      <a:pt x="0" y="927384"/>
                    </a:lnTo>
                    <a:lnTo>
                      <a:pt x="589924" y="0"/>
                    </a:lnTo>
                    <a:lnTo>
                      <a:pt x="1179848" y="927384"/>
                    </a:lnTo>
                    <a:close/>
                  </a:path>
                </a:pathLst>
              </a:custGeom>
              <a:solidFill>
                <a:srgbClr val="FF000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55" name="Google Shape;355;p21"/>
            <p:cNvSpPr/>
            <p:nvPr/>
          </p:nvSpPr>
          <p:spPr>
            <a:xfrm rot="-1840039">
              <a:off x="5746912" y="3888182"/>
              <a:ext cx="142412" cy="3025019"/>
            </a:xfrm>
            <a:prstGeom prst="upDownArrow">
              <a:avLst>
                <a:gd name="adj1" fmla="val 50000"/>
                <a:gd name="adj2" fmla="val 50000"/>
              </a:avLst>
            </a:prstGeom>
            <a:solidFill>
              <a:schemeClr val="accent5"/>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6" name="Google Shape;356;p21"/>
            <p:cNvSpPr/>
            <p:nvPr/>
          </p:nvSpPr>
          <p:spPr>
            <a:xfrm rot="-1772436">
              <a:off x="4122407" y="1241157"/>
              <a:ext cx="142412" cy="3025019"/>
            </a:xfrm>
            <a:prstGeom prst="upDownArrow">
              <a:avLst>
                <a:gd name="adj1" fmla="val 50000"/>
                <a:gd name="adj2" fmla="val 50000"/>
              </a:avLst>
            </a:prstGeom>
            <a:solidFill>
              <a:schemeClr val="accent5"/>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57" name="Google Shape;357;p21"/>
          <p:cNvSpPr/>
          <p:nvPr/>
        </p:nvSpPr>
        <p:spPr>
          <a:xfrm rot="3542327">
            <a:off x="4170615" y="4910783"/>
            <a:ext cx="1619546"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GB" sz="3200" b="0" i="0" u="none" strike="noStrike" cap="none">
                <a:solidFill>
                  <a:schemeClr val="dk1"/>
                </a:solidFill>
                <a:latin typeface="Arial"/>
                <a:ea typeface="Arial"/>
                <a:cs typeface="Arial"/>
                <a:sym typeface="Arial"/>
              </a:rPr>
              <a:t>Waste</a:t>
            </a:r>
            <a:endParaRPr sz="1400" b="0" i="0" u="none" strike="noStrike" cap="none">
              <a:solidFill>
                <a:srgbClr val="000000"/>
              </a:solidFill>
              <a:latin typeface="Arial"/>
              <a:ea typeface="Arial"/>
              <a:cs typeface="Arial"/>
              <a:sym typeface="Arial"/>
            </a:endParaRPr>
          </a:p>
        </p:txBody>
      </p:sp>
      <p:sp>
        <p:nvSpPr>
          <p:cNvPr id="358" name="Google Shape;358;p21"/>
          <p:cNvSpPr/>
          <p:nvPr/>
        </p:nvSpPr>
        <p:spPr>
          <a:xfrm rot="3586538">
            <a:off x="2657377" y="2515018"/>
            <a:ext cx="2143537"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GB" sz="3200" b="0" i="0" u="none" strike="noStrike" cap="none">
                <a:solidFill>
                  <a:schemeClr val="dk1"/>
                </a:solidFill>
                <a:latin typeface="Arial"/>
                <a:ea typeface="Arial"/>
                <a:cs typeface="Arial"/>
                <a:sym typeface="Arial"/>
              </a:rPr>
              <a:t>Prevention</a:t>
            </a:r>
            <a:endParaRPr sz="1400" b="0" i="0" u="none" strike="noStrike" cap="none">
              <a:solidFill>
                <a:srgbClr val="000000"/>
              </a:solidFill>
              <a:latin typeface="Arial"/>
              <a:ea typeface="Arial"/>
              <a:cs typeface="Arial"/>
              <a:sym typeface="Arial"/>
            </a:endParaRPr>
          </a:p>
        </p:txBody>
      </p:sp>
      <p:sp>
        <p:nvSpPr>
          <p:cNvPr id="359" name="Google Shape;359;p21"/>
          <p:cNvSpPr/>
          <p:nvPr/>
        </p:nvSpPr>
        <p:spPr>
          <a:xfrm>
            <a:off x="8794884" y="1677806"/>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0" name="Google Shape;360;p21"/>
          <p:cNvSpPr/>
          <p:nvPr/>
        </p:nvSpPr>
        <p:spPr>
          <a:xfrm>
            <a:off x="8424996" y="2435140"/>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1" name="Google Shape;361;p21"/>
          <p:cNvSpPr/>
          <p:nvPr/>
        </p:nvSpPr>
        <p:spPr>
          <a:xfrm>
            <a:off x="7936727" y="3251653"/>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2" name="Google Shape;362;p21"/>
          <p:cNvSpPr/>
          <p:nvPr/>
        </p:nvSpPr>
        <p:spPr>
          <a:xfrm>
            <a:off x="7400228" y="4061240"/>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3" name="Google Shape;363;p21"/>
          <p:cNvSpPr/>
          <p:nvPr/>
        </p:nvSpPr>
        <p:spPr>
          <a:xfrm>
            <a:off x="6912568" y="4923461"/>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4" name="Google Shape;364;p21"/>
          <p:cNvSpPr/>
          <p:nvPr/>
        </p:nvSpPr>
        <p:spPr>
          <a:xfrm>
            <a:off x="6498384" y="5640437"/>
            <a:ext cx="1644099" cy="4075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5" name="Google Shape;365;p21"/>
          <p:cNvSpPr/>
          <p:nvPr/>
        </p:nvSpPr>
        <p:spPr>
          <a:xfrm>
            <a:off x="6774929" y="5694033"/>
            <a:ext cx="1253376"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Disposal</a:t>
            </a:r>
            <a:endParaRPr sz="1400" b="0" i="0" u="none" strike="noStrike" cap="none">
              <a:solidFill>
                <a:srgbClr val="000000"/>
              </a:solidFill>
              <a:latin typeface="Arial"/>
              <a:ea typeface="Arial"/>
              <a:cs typeface="Arial"/>
              <a:sym typeface="Arial"/>
            </a:endParaRPr>
          </a:p>
        </p:txBody>
      </p:sp>
      <p:sp>
        <p:nvSpPr>
          <p:cNvPr id="366" name="Google Shape;366;p21"/>
          <p:cNvSpPr/>
          <p:nvPr/>
        </p:nvSpPr>
        <p:spPr>
          <a:xfrm>
            <a:off x="7536928" y="4120527"/>
            <a:ext cx="1253376"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Recycle</a:t>
            </a:r>
            <a:endParaRPr sz="1400" b="0" i="0" u="none" strike="noStrike" cap="none">
              <a:solidFill>
                <a:srgbClr val="000000"/>
              </a:solidFill>
              <a:latin typeface="Arial"/>
              <a:ea typeface="Arial"/>
              <a:cs typeface="Arial"/>
              <a:sym typeface="Arial"/>
            </a:endParaRPr>
          </a:p>
        </p:txBody>
      </p:sp>
      <p:sp>
        <p:nvSpPr>
          <p:cNvPr id="367" name="Google Shape;367;p21"/>
          <p:cNvSpPr/>
          <p:nvPr/>
        </p:nvSpPr>
        <p:spPr>
          <a:xfrm>
            <a:off x="7032518" y="4935502"/>
            <a:ext cx="142976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Recovery</a:t>
            </a:r>
            <a:endParaRPr sz="1400" b="0" i="0" u="none" strike="noStrike" cap="none">
              <a:solidFill>
                <a:srgbClr val="000000"/>
              </a:solidFill>
              <a:latin typeface="Arial"/>
              <a:ea typeface="Arial"/>
              <a:cs typeface="Arial"/>
              <a:sym typeface="Arial"/>
            </a:endParaRPr>
          </a:p>
        </p:txBody>
      </p:sp>
      <p:sp>
        <p:nvSpPr>
          <p:cNvPr id="368" name="Google Shape;368;p21"/>
          <p:cNvSpPr/>
          <p:nvPr/>
        </p:nvSpPr>
        <p:spPr>
          <a:xfrm>
            <a:off x="8793442" y="1688269"/>
            <a:ext cx="142976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Prevent</a:t>
            </a:r>
            <a:endParaRPr sz="1400" b="0" i="0" u="none" strike="noStrike" cap="none">
              <a:solidFill>
                <a:srgbClr val="000000"/>
              </a:solidFill>
              <a:latin typeface="Arial"/>
              <a:ea typeface="Arial"/>
              <a:cs typeface="Arial"/>
              <a:sym typeface="Arial"/>
            </a:endParaRPr>
          </a:p>
        </p:txBody>
      </p:sp>
      <p:sp>
        <p:nvSpPr>
          <p:cNvPr id="369" name="Google Shape;369;p21"/>
          <p:cNvSpPr/>
          <p:nvPr/>
        </p:nvSpPr>
        <p:spPr>
          <a:xfrm>
            <a:off x="7954479" y="3313353"/>
            <a:ext cx="162210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Animal feed</a:t>
            </a:r>
            <a:endParaRPr sz="1400" b="0" i="0" u="none" strike="noStrike" cap="none">
              <a:solidFill>
                <a:srgbClr val="000000"/>
              </a:solidFill>
              <a:latin typeface="Arial"/>
              <a:ea typeface="Arial"/>
              <a:cs typeface="Arial"/>
              <a:sym typeface="Arial"/>
            </a:endParaRPr>
          </a:p>
        </p:txBody>
      </p:sp>
      <p:sp>
        <p:nvSpPr>
          <p:cNvPr id="370" name="Google Shape;370;p21"/>
          <p:cNvSpPr/>
          <p:nvPr/>
        </p:nvSpPr>
        <p:spPr>
          <a:xfrm>
            <a:off x="8524502" y="2440996"/>
            <a:ext cx="142976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Donation</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3695450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5" name="Google Shape;335;p20"/>
          <p:cNvSpPr txBox="1"/>
          <p:nvPr/>
        </p:nvSpPr>
        <p:spPr>
          <a:xfrm>
            <a:off x="3535265"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GB" sz="4400" b="1" i="0" u="none" strike="noStrike" cap="none" dirty="0">
                <a:solidFill>
                  <a:schemeClr val="dk1"/>
                </a:solidFill>
                <a:latin typeface="Arial"/>
                <a:ea typeface="Arial"/>
                <a:cs typeface="Arial"/>
                <a:sym typeface="Arial"/>
              </a:rPr>
              <a:t>Conclusions – Unit 2.4</a:t>
            </a:r>
            <a:endParaRPr sz="1200" b="0" i="0" u="none" strike="noStrike" cap="none" dirty="0">
              <a:solidFill>
                <a:schemeClr val="dk1"/>
              </a:solidFill>
              <a:latin typeface="Arial"/>
              <a:ea typeface="Arial"/>
              <a:cs typeface="Arial"/>
              <a:sym typeface="Arial"/>
            </a:endParaRPr>
          </a:p>
        </p:txBody>
      </p:sp>
      <p:sp>
        <p:nvSpPr>
          <p:cNvPr id="336" name="Google Shape;336;p20"/>
          <p:cNvSpPr txBox="1"/>
          <p:nvPr/>
        </p:nvSpPr>
        <p:spPr>
          <a:xfrm>
            <a:off x="3423048" y="1822092"/>
            <a:ext cx="8434388" cy="3973798"/>
          </a:xfrm>
          <a:prstGeom prst="rect">
            <a:avLst/>
          </a:prstGeom>
          <a:noFill/>
          <a:ln>
            <a:noFill/>
          </a:ln>
        </p:spPr>
        <p:txBody>
          <a:bodyPr spcFirstLastPara="1" wrap="square" lIns="91425" tIns="45700" rIns="91425" bIns="45700" anchor="t" anchorCtr="0">
            <a:normAutofit fontScale="92500" lnSpcReduction="10000"/>
          </a:bodyPr>
          <a:lstStyle/>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You have learned the food waste hierarchy and recognise that prevention, redistribution and animal feed are the preferred options for food waste.</a:t>
            </a:r>
            <a:endParaRPr sz="2800" dirty="0">
              <a:solidFill>
                <a:srgbClr val="7030A0"/>
              </a:solidFill>
              <a:sym typeface="Arial"/>
            </a:endParaRPr>
          </a:p>
          <a:p>
            <a:pPr marL="228600" marR="0" lvl="0" indent="-87629" algn="l" rtl="0">
              <a:lnSpc>
                <a:spcPct val="90000"/>
              </a:lnSpc>
              <a:spcBef>
                <a:spcPts val="0"/>
              </a:spcBef>
              <a:spcAft>
                <a:spcPts val="0"/>
              </a:spcAft>
              <a:buClr>
                <a:srgbClr val="7F7F7F"/>
              </a:buClr>
              <a:buSzPts val="2220"/>
              <a:buFont typeface="Arial"/>
              <a:buNone/>
            </a:pPr>
            <a:endParaRPr sz="2800" dirty="0">
              <a:solidFill>
                <a:srgbClr val="7030A0"/>
              </a:solidFill>
              <a:sym typeface="Arial"/>
            </a:endParaRPr>
          </a:p>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Furthermore, you can theorise what tasks a hospitality business may face in implementing these options and that some staff members may face responsibility in planning and implementing changes. </a:t>
            </a:r>
            <a:endParaRPr sz="2800" dirty="0">
              <a:solidFill>
                <a:srgbClr val="7030A0"/>
              </a:solidFill>
              <a:sym typeface="Arial"/>
            </a:endParaRPr>
          </a:p>
          <a:p>
            <a:pPr marL="0" marR="0" lvl="0" indent="0" algn="l" rtl="0">
              <a:lnSpc>
                <a:spcPct val="90000"/>
              </a:lnSpc>
              <a:spcBef>
                <a:spcPts val="0"/>
              </a:spcBef>
              <a:spcAft>
                <a:spcPts val="0"/>
              </a:spcAft>
              <a:buClr>
                <a:srgbClr val="7F7F7F"/>
              </a:buClr>
              <a:buSzPts val="2220"/>
              <a:buFont typeface="Arial"/>
              <a:buNone/>
            </a:pPr>
            <a:endParaRPr sz="2800" dirty="0">
              <a:solidFill>
                <a:srgbClr val="7030A0"/>
              </a:solidFill>
              <a:sym typeface="Arial"/>
            </a:endParaRPr>
          </a:p>
          <a:p>
            <a:pPr marL="228600" marR="0" lvl="0" indent="-228600" algn="l" rtl="0">
              <a:lnSpc>
                <a:spcPct val="90000"/>
              </a:lnSpc>
              <a:spcBef>
                <a:spcPts val="0"/>
              </a:spcBef>
              <a:spcAft>
                <a:spcPts val="0"/>
              </a:spcAft>
              <a:buClr>
                <a:schemeClr val="dk1"/>
              </a:buClr>
              <a:buSzPts val="2220"/>
              <a:buFont typeface="Arial"/>
              <a:buChar char="•"/>
            </a:pPr>
            <a:r>
              <a:rPr lang="en-GB" sz="2800" dirty="0">
                <a:solidFill>
                  <a:srgbClr val="7030A0"/>
                </a:solidFill>
                <a:sym typeface="Arial"/>
              </a:rPr>
              <a:t>You understand that landfill is the least preferred option, and the importance of avoiding this option in order to help meet the EU’s landfilling targets.</a:t>
            </a:r>
            <a:endParaRPr sz="2800" dirty="0">
              <a:solidFill>
                <a:srgbClr val="7030A0"/>
              </a:solidFill>
              <a:sym typeface="Arial"/>
            </a:endParaRPr>
          </a:p>
          <a:p>
            <a:pPr marL="228600" marR="0" lvl="0" indent="-87629" algn="l" rtl="0">
              <a:lnSpc>
                <a:spcPct val="90000"/>
              </a:lnSpc>
              <a:spcBef>
                <a:spcPts val="0"/>
              </a:spcBef>
              <a:spcAft>
                <a:spcPts val="0"/>
              </a:spcAft>
              <a:buClr>
                <a:srgbClr val="7F7F7F"/>
              </a:buClr>
              <a:buSzPts val="2220"/>
              <a:buFont typeface="Arial"/>
              <a:buNone/>
            </a:pPr>
            <a:endParaRPr sz="3200" b="1" i="0" u="none" strike="noStrike" cap="none" dirty="0">
              <a:solidFill>
                <a:srgbClr val="3F3F3F"/>
              </a:solidFill>
              <a:latin typeface="Arial"/>
              <a:ea typeface="Arial"/>
              <a:cs typeface="Arial"/>
              <a:sym typeface="Arial"/>
            </a:endParaRPr>
          </a:p>
        </p:txBody>
      </p:sp>
      <p:pic>
        <p:nvPicPr>
          <p:cNvPr id="337" name="Google Shape;337;p20"/>
          <p:cNvPicPr preferRelativeResize="0"/>
          <p:nvPr/>
        </p:nvPicPr>
        <p:blipFill rotWithShape="1">
          <a:blip r:embed="rId3">
            <a:alphaModFix/>
          </a:blip>
          <a:srcRect l="6499" r="60729"/>
          <a:stretch/>
        </p:blipFill>
        <p:spPr>
          <a:xfrm>
            <a:off x="-32325" y="0"/>
            <a:ext cx="2719254" cy="6363286"/>
          </a:xfrm>
          <a:prstGeom prst="rect">
            <a:avLst/>
          </a:prstGeom>
          <a:noFill/>
          <a:ln>
            <a:noFill/>
          </a:ln>
        </p:spPr>
      </p:pic>
    </p:spTree>
    <p:extLst>
      <p:ext uri="{BB962C8B-B14F-4D97-AF65-F5344CB8AC3E}">
        <p14:creationId xmlns:p14="http://schemas.microsoft.com/office/powerpoint/2010/main" val="6688602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87B8A-92BB-477D-436D-1880D4C91B94}"/>
              </a:ext>
            </a:extLst>
          </p:cNvPr>
          <p:cNvSpPr>
            <a:spLocks noGrp="1"/>
          </p:cNvSpPr>
          <p:nvPr>
            <p:ph type="ctrTitle"/>
          </p:nvPr>
        </p:nvSpPr>
        <p:spPr/>
        <p:txBody>
          <a:bodyPr/>
          <a:lstStyle/>
          <a:p>
            <a:r>
              <a:rPr lang="en-GB" dirty="0"/>
              <a:t>Unit 2.5 - Packaging and Sustainability</a:t>
            </a:r>
          </a:p>
        </p:txBody>
      </p:sp>
    </p:spTree>
    <p:extLst>
      <p:ext uri="{BB962C8B-B14F-4D97-AF65-F5344CB8AC3E}">
        <p14:creationId xmlns:p14="http://schemas.microsoft.com/office/powerpoint/2010/main" val="17048027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A210A-7C13-BA72-A2AE-9311F3E88245}"/>
              </a:ext>
            </a:extLst>
          </p:cNvPr>
          <p:cNvSpPr>
            <a:spLocks noGrp="1"/>
          </p:cNvSpPr>
          <p:nvPr>
            <p:ph type="title"/>
          </p:nvPr>
        </p:nvSpPr>
        <p:spPr/>
        <p:txBody>
          <a:bodyPr/>
          <a:lstStyle/>
          <a:p>
            <a:r>
              <a:rPr lang="en-GB" b="1" dirty="0">
                <a:latin typeface="+mn-lt"/>
              </a:rPr>
              <a:t>Unit 2.5 - Packaging and Sustainability</a:t>
            </a:r>
          </a:p>
        </p:txBody>
      </p:sp>
      <p:sp>
        <p:nvSpPr>
          <p:cNvPr id="3" name="Content Placeholder 2">
            <a:extLst>
              <a:ext uri="{FF2B5EF4-FFF2-40B4-BE49-F238E27FC236}">
                <a16:creationId xmlns:a16="http://schemas.microsoft.com/office/drawing/2014/main" id="{09008EA5-46EC-95E7-ACCB-67C07EC54883}"/>
              </a:ext>
            </a:extLst>
          </p:cNvPr>
          <p:cNvSpPr>
            <a:spLocks noGrp="1"/>
          </p:cNvSpPr>
          <p:nvPr>
            <p:ph idx="1"/>
          </p:nvPr>
        </p:nvSpPr>
        <p:spPr>
          <a:xfrm>
            <a:off x="695325" y="873125"/>
            <a:ext cx="7027838" cy="5184775"/>
          </a:xfrm>
        </p:spPr>
        <p:txBody>
          <a:bodyPr>
            <a:normAutofit fontScale="77500" lnSpcReduction="20000"/>
          </a:bodyPr>
          <a:lstStyle/>
          <a:p>
            <a:pPr>
              <a:lnSpc>
                <a:spcPct val="120000"/>
              </a:lnSpc>
            </a:pPr>
            <a:r>
              <a:rPr lang="en-US" dirty="0"/>
              <a:t>Within a hospitality business, multiple types of packaging can be found including takeaway containers and the packaging supplies come in</a:t>
            </a:r>
          </a:p>
          <a:p>
            <a:pPr>
              <a:lnSpc>
                <a:spcPct val="120000"/>
              </a:lnSpc>
            </a:pPr>
            <a:endParaRPr lang="en-US" dirty="0"/>
          </a:p>
          <a:p>
            <a:pPr>
              <a:lnSpc>
                <a:spcPct val="120000"/>
              </a:lnSpc>
            </a:pPr>
            <a:r>
              <a:rPr lang="en-US" dirty="0"/>
              <a:t>Often packaging is single use plastic, unsustainable, non-recyclable and ends up in landfill or as litter</a:t>
            </a:r>
          </a:p>
          <a:p>
            <a:pPr>
              <a:lnSpc>
                <a:spcPct val="120000"/>
              </a:lnSpc>
            </a:pPr>
            <a:endParaRPr lang="en-US" dirty="0"/>
          </a:p>
          <a:p>
            <a:pPr>
              <a:lnSpc>
                <a:spcPct val="120000"/>
              </a:lnSpc>
            </a:pPr>
            <a:r>
              <a:rPr lang="en-US" dirty="0"/>
              <a:t>Plastic waste is difficult to reduce, particularly as packaging that comes from the supplier is hard to change. </a:t>
            </a:r>
          </a:p>
          <a:p>
            <a:pPr>
              <a:lnSpc>
                <a:spcPct val="120000"/>
              </a:lnSpc>
            </a:pPr>
            <a:endParaRPr lang="en-US" dirty="0"/>
          </a:p>
          <a:p>
            <a:pPr>
              <a:lnSpc>
                <a:spcPct val="120000"/>
              </a:lnSpc>
            </a:pPr>
            <a:r>
              <a:rPr lang="en-US" dirty="0"/>
              <a:t>However, sustainability in hospitality can be achieved with small changes</a:t>
            </a:r>
          </a:p>
          <a:p>
            <a:pPr>
              <a:lnSpc>
                <a:spcPct val="120000"/>
              </a:lnSpc>
            </a:pPr>
            <a:endParaRPr lang="en-GB" dirty="0"/>
          </a:p>
        </p:txBody>
      </p:sp>
      <p:pic>
        <p:nvPicPr>
          <p:cNvPr id="4" name="Google Shape;116;p8" descr="chef checking stock of goods in storage room - cafe storage room photos stock pictures, royalty-free photos &amp; images">
            <a:extLst>
              <a:ext uri="{FF2B5EF4-FFF2-40B4-BE49-F238E27FC236}">
                <a16:creationId xmlns:a16="http://schemas.microsoft.com/office/drawing/2014/main" id="{E6357F97-0E23-8C93-4B2E-B7F721CD7794}"/>
              </a:ext>
            </a:extLst>
          </p:cNvPr>
          <p:cNvPicPr preferRelativeResize="0"/>
          <p:nvPr/>
        </p:nvPicPr>
        <p:blipFill rotWithShape="1">
          <a:blip r:embed="rId2">
            <a:alphaModFix/>
          </a:blip>
          <a:srcRect t="15701" r="6509" b="6712"/>
          <a:stretch/>
        </p:blipFill>
        <p:spPr>
          <a:xfrm>
            <a:off x="8044588" y="3152424"/>
            <a:ext cx="3885419" cy="2350429"/>
          </a:xfrm>
          <a:prstGeom prst="rect">
            <a:avLst/>
          </a:prstGeom>
          <a:noFill/>
          <a:ln>
            <a:noFill/>
          </a:ln>
        </p:spPr>
      </p:pic>
      <p:pic>
        <p:nvPicPr>
          <p:cNvPr id="5" name="Google Shape;117;p8" descr="dining out using takeout containers, reusable water bottles &amp; plastic cutlery - cafe takeaway plastic photos stock pictures, royalty-free photos &amp; images">
            <a:extLst>
              <a:ext uri="{FF2B5EF4-FFF2-40B4-BE49-F238E27FC236}">
                <a16:creationId xmlns:a16="http://schemas.microsoft.com/office/drawing/2014/main" id="{CDBA1413-1FFA-A7B9-E5D3-A29B392D256E}"/>
              </a:ext>
            </a:extLst>
          </p:cNvPr>
          <p:cNvPicPr preferRelativeResize="0"/>
          <p:nvPr/>
        </p:nvPicPr>
        <p:blipFill rotWithShape="1">
          <a:blip r:embed="rId3">
            <a:alphaModFix/>
          </a:blip>
          <a:srcRect t="13868" b="7906"/>
          <a:stretch/>
        </p:blipFill>
        <p:spPr>
          <a:xfrm>
            <a:off x="8065478" y="873125"/>
            <a:ext cx="3864529" cy="2198482"/>
          </a:xfrm>
          <a:prstGeom prst="rect">
            <a:avLst/>
          </a:prstGeom>
          <a:noFill/>
          <a:ln>
            <a:noFill/>
          </a:ln>
        </p:spPr>
      </p:pic>
    </p:spTree>
    <p:extLst>
      <p:ext uri="{BB962C8B-B14F-4D97-AF65-F5344CB8AC3E}">
        <p14:creationId xmlns:p14="http://schemas.microsoft.com/office/powerpoint/2010/main" val="8629738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3" name="Google Shape;123;p52"/>
          <p:cNvSpPr txBox="1"/>
          <p:nvPr/>
        </p:nvSpPr>
        <p:spPr>
          <a:xfrm>
            <a:off x="2441982" y="-91282"/>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Packaging in the workplace</a:t>
            </a:r>
            <a:endParaRPr sz="1200" b="0" i="0" u="none" strike="noStrike" cap="none">
              <a:solidFill>
                <a:srgbClr val="000000"/>
              </a:solidFill>
              <a:latin typeface="Arial"/>
              <a:ea typeface="Arial"/>
              <a:cs typeface="Arial"/>
              <a:sym typeface="Arial"/>
            </a:endParaRPr>
          </a:p>
        </p:txBody>
      </p:sp>
      <p:sp>
        <p:nvSpPr>
          <p:cNvPr id="124" name="Google Shape;124;p52"/>
          <p:cNvSpPr txBox="1"/>
          <p:nvPr/>
        </p:nvSpPr>
        <p:spPr>
          <a:xfrm>
            <a:off x="4694810" y="2617409"/>
            <a:ext cx="1624818"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Cardboard</a:t>
            </a:r>
            <a:endParaRPr sz="1400" b="0" i="0" u="none" strike="noStrike" cap="none">
              <a:solidFill>
                <a:srgbClr val="000000"/>
              </a:solidFill>
              <a:latin typeface="Arial"/>
              <a:ea typeface="Arial"/>
              <a:cs typeface="Arial"/>
              <a:sym typeface="Arial"/>
            </a:endParaRPr>
          </a:p>
        </p:txBody>
      </p:sp>
      <p:sp>
        <p:nvSpPr>
          <p:cNvPr id="125" name="Google Shape;125;p52"/>
          <p:cNvSpPr txBox="1"/>
          <p:nvPr/>
        </p:nvSpPr>
        <p:spPr>
          <a:xfrm>
            <a:off x="6739150" y="4582961"/>
            <a:ext cx="1123072"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Plastic</a:t>
            </a:r>
            <a:endParaRPr sz="1400" b="0" i="0" u="none" strike="noStrike" cap="none">
              <a:solidFill>
                <a:srgbClr val="000000"/>
              </a:solidFill>
              <a:latin typeface="Arial"/>
              <a:ea typeface="Arial"/>
              <a:cs typeface="Arial"/>
              <a:sym typeface="Arial"/>
            </a:endParaRPr>
          </a:p>
        </p:txBody>
      </p:sp>
      <p:grpSp>
        <p:nvGrpSpPr>
          <p:cNvPr id="126" name="Google Shape;126;p52"/>
          <p:cNvGrpSpPr/>
          <p:nvPr/>
        </p:nvGrpSpPr>
        <p:grpSpPr>
          <a:xfrm>
            <a:off x="1005841" y="1760220"/>
            <a:ext cx="9825970" cy="3499627"/>
            <a:chOff x="6107" y="1429073"/>
            <a:chExt cx="9024365" cy="3026967"/>
          </a:xfrm>
        </p:grpSpPr>
        <p:sp>
          <p:nvSpPr>
            <p:cNvPr id="127" name="Google Shape;127;p52"/>
            <p:cNvSpPr/>
            <p:nvPr/>
          </p:nvSpPr>
          <p:spPr>
            <a:xfrm>
              <a:off x="6107" y="1429073"/>
              <a:ext cx="2637961" cy="1969182"/>
            </a:xfrm>
            <a:prstGeom prst="round2SameRect">
              <a:avLst>
                <a:gd name="adj1" fmla="val 8000"/>
                <a:gd name="adj2" fmla="val 0"/>
              </a:avLst>
            </a:prstGeom>
            <a:solidFill>
              <a:schemeClr val="lt1">
                <a:alpha val="89411"/>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52"/>
            <p:cNvSpPr/>
            <p:nvPr/>
          </p:nvSpPr>
          <p:spPr>
            <a:xfrm>
              <a:off x="6107" y="3398256"/>
              <a:ext cx="2637961" cy="846748"/>
            </a:xfrm>
            <a:prstGeom prst="rect">
              <a:avLst/>
            </a:prstGeom>
            <a:solidFill>
              <a:srgbClr val="AFD56B"/>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52"/>
            <p:cNvSpPr txBox="1"/>
            <p:nvPr/>
          </p:nvSpPr>
          <p:spPr>
            <a:xfrm>
              <a:off x="6107" y="3398256"/>
              <a:ext cx="1857719" cy="846748"/>
            </a:xfrm>
            <a:prstGeom prst="rect">
              <a:avLst/>
            </a:prstGeom>
            <a:noFill/>
            <a:ln>
              <a:noFill/>
            </a:ln>
          </p:spPr>
          <p:txBody>
            <a:bodyPr spcFirstLastPara="1" wrap="square" lIns="106675" tIns="0" rIns="35550" bIns="0" anchor="ctr" anchorCtr="0">
              <a:noAutofit/>
            </a:bodyPr>
            <a:lstStyle/>
            <a:p>
              <a:pPr marL="0" marR="0" lvl="0" indent="0" algn="l" rtl="0">
                <a:lnSpc>
                  <a:spcPct val="90000"/>
                </a:lnSpc>
                <a:spcBef>
                  <a:spcPts val="0"/>
                </a:spcBef>
                <a:spcAft>
                  <a:spcPts val="0"/>
                </a:spcAft>
                <a:buClr>
                  <a:srgbClr val="000000"/>
                </a:buClr>
                <a:buSzPts val="2800"/>
                <a:buFont typeface="Arial"/>
                <a:buNone/>
              </a:pPr>
              <a:r>
                <a:rPr lang="en-US" sz="2800" b="0" i="0" u="none" strike="noStrike" cap="none">
                  <a:solidFill>
                    <a:srgbClr val="3F3F3F"/>
                  </a:solidFill>
                  <a:latin typeface="Arial"/>
                  <a:ea typeface="Arial"/>
                  <a:cs typeface="Arial"/>
                  <a:sym typeface="Arial"/>
                </a:rPr>
                <a:t>Aluminium </a:t>
              </a:r>
              <a:endParaRPr sz="1400" b="0" i="0" u="none" strike="noStrike" cap="none">
                <a:solidFill>
                  <a:srgbClr val="3F3F3F"/>
                </a:solidFill>
                <a:latin typeface="Arial"/>
                <a:ea typeface="Arial"/>
                <a:cs typeface="Arial"/>
                <a:sym typeface="Arial"/>
              </a:endParaRPr>
            </a:p>
          </p:txBody>
        </p:sp>
        <p:sp>
          <p:nvSpPr>
            <p:cNvPr id="130" name="Google Shape;130;p52"/>
            <p:cNvSpPr/>
            <p:nvPr/>
          </p:nvSpPr>
          <p:spPr>
            <a:xfrm>
              <a:off x="1938450" y="3532754"/>
              <a:ext cx="923286" cy="923286"/>
            </a:xfrm>
            <a:prstGeom prst="ellipse">
              <a:avLst/>
            </a:prstGeom>
            <a:blipFill rotWithShape="1">
              <a:blip r:embed="rId3">
                <a:alphaModFix/>
              </a:blip>
              <a:stretch>
                <a:fillRect/>
              </a:stretch>
            </a:blip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3F3F3F"/>
                </a:solidFill>
                <a:latin typeface="Arial"/>
                <a:ea typeface="Arial"/>
                <a:cs typeface="Arial"/>
                <a:sym typeface="Arial"/>
              </a:endParaRPr>
            </a:p>
          </p:txBody>
        </p:sp>
        <p:sp>
          <p:nvSpPr>
            <p:cNvPr id="131" name="Google Shape;131;p52"/>
            <p:cNvSpPr/>
            <p:nvPr/>
          </p:nvSpPr>
          <p:spPr>
            <a:xfrm>
              <a:off x="3090475" y="1429073"/>
              <a:ext cx="2637961" cy="1969182"/>
            </a:xfrm>
            <a:prstGeom prst="round2SameRect">
              <a:avLst>
                <a:gd name="adj1" fmla="val 8000"/>
                <a:gd name="adj2" fmla="val 0"/>
              </a:avLst>
            </a:prstGeom>
            <a:solidFill>
              <a:schemeClr val="lt1">
                <a:alpha val="89411"/>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52"/>
            <p:cNvSpPr/>
            <p:nvPr/>
          </p:nvSpPr>
          <p:spPr>
            <a:xfrm>
              <a:off x="3090475" y="3398256"/>
              <a:ext cx="2637961" cy="846748"/>
            </a:xfrm>
            <a:prstGeom prst="rect">
              <a:avLst/>
            </a:prstGeom>
            <a:solidFill>
              <a:srgbClr val="AFD56B"/>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52"/>
            <p:cNvSpPr txBox="1"/>
            <p:nvPr/>
          </p:nvSpPr>
          <p:spPr>
            <a:xfrm>
              <a:off x="3090475" y="3398256"/>
              <a:ext cx="1857719" cy="846748"/>
            </a:xfrm>
            <a:prstGeom prst="rect">
              <a:avLst/>
            </a:prstGeom>
            <a:noFill/>
            <a:ln>
              <a:noFill/>
            </a:ln>
          </p:spPr>
          <p:txBody>
            <a:bodyPr spcFirstLastPara="1" wrap="square" lIns="106675" tIns="0" rIns="35550" bIns="0" anchor="ctr" anchorCtr="0">
              <a:noAutofit/>
            </a:bodyPr>
            <a:lstStyle/>
            <a:p>
              <a:pPr marL="0" marR="0" lvl="0" indent="0" algn="l" rtl="0">
                <a:lnSpc>
                  <a:spcPct val="90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Plastic</a:t>
              </a:r>
              <a:endParaRPr sz="1400" b="0" i="0" u="none" strike="noStrike" cap="none">
                <a:solidFill>
                  <a:srgbClr val="000000"/>
                </a:solidFill>
                <a:latin typeface="Arial"/>
                <a:ea typeface="Arial"/>
                <a:cs typeface="Arial"/>
                <a:sym typeface="Arial"/>
              </a:endParaRPr>
            </a:p>
          </p:txBody>
        </p:sp>
        <p:sp>
          <p:nvSpPr>
            <p:cNvPr id="134" name="Google Shape;134;p52"/>
            <p:cNvSpPr/>
            <p:nvPr/>
          </p:nvSpPr>
          <p:spPr>
            <a:xfrm>
              <a:off x="5022818" y="3532754"/>
              <a:ext cx="923286" cy="923286"/>
            </a:xfrm>
            <a:prstGeom prst="ellipse">
              <a:avLst/>
            </a:prstGeom>
            <a:blipFill rotWithShape="1">
              <a:blip r:embed="rId4">
                <a:alphaModFix/>
              </a:blip>
              <a:stretch>
                <a:fillRect/>
              </a:stretch>
            </a:blip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52"/>
            <p:cNvSpPr/>
            <p:nvPr/>
          </p:nvSpPr>
          <p:spPr>
            <a:xfrm>
              <a:off x="6174843" y="1429073"/>
              <a:ext cx="2637961" cy="1969182"/>
            </a:xfrm>
            <a:prstGeom prst="round2SameRect">
              <a:avLst>
                <a:gd name="adj1" fmla="val 8000"/>
                <a:gd name="adj2" fmla="val 0"/>
              </a:avLst>
            </a:prstGeom>
            <a:solidFill>
              <a:schemeClr val="lt1">
                <a:alpha val="89411"/>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52"/>
            <p:cNvSpPr/>
            <p:nvPr/>
          </p:nvSpPr>
          <p:spPr>
            <a:xfrm>
              <a:off x="6174843" y="3398256"/>
              <a:ext cx="2637961" cy="846748"/>
            </a:xfrm>
            <a:prstGeom prst="rect">
              <a:avLst/>
            </a:prstGeom>
            <a:solidFill>
              <a:srgbClr val="AFD56B"/>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52"/>
            <p:cNvSpPr txBox="1"/>
            <p:nvPr/>
          </p:nvSpPr>
          <p:spPr>
            <a:xfrm>
              <a:off x="6174843" y="3398256"/>
              <a:ext cx="1857719" cy="846748"/>
            </a:xfrm>
            <a:prstGeom prst="rect">
              <a:avLst/>
            </a:prstGeom>
            <a:noFill/>
            <a:ln>
              <a:noFill/>
            </a:ln>
          </p:spPr>
          <p:txBody>
            <a:bodyPr spcFirstLastPara="1" wrap="square" lIns="106675" tIns="0" rIns="35550" bIns="0" anchor="ctr" anchorCtr="0">
              <a:noAutofit/>
            </a:bodyPr>
            <a:lstStyle/>
            <a:p>
              <a:pPr marL="0" marR="0" lvl="0" indent="0" algn="l" rtl="0">
                <a:lnSpc>
                  <a:spcPct val="90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Cardboard</a:t>
              </a:r>
              <a:endParaRPr sz="1400" b="0" i="0" u="none" strike="noStrike" cap="none">
                <a:solidFill>
                  <a:srgbClr val="000000"/>
                </a:solidFill>
                <a:latin typeface="Arial"/>
                <a:ea typeface="Arial"/>
                <a:cs typeface="Arial"/>
                <a:sym typeface="Arial"/>
              </a:endParaRPr>
            </a:p>
          </p:txBody>
        </p:sp>
        <p:sp>
          <p:nvSpPr>
            <p:cNvPr id="138" name="Google Shape;138;p52"/>
            <p:cNvSpPr/>
            <p:nvPr/>
          </p:nvSpPr>
          <p:spPr>
            <a:xfrm>
              <a:off x="8107186" y="3532754"/>
              <a:ext cx="923286" cy="923286"/>
            </a:xfrm>
            <a:prstGeom prst="ellipse">
              <a:avLst/>
            </a:prstGeom>
            <a:blipFill rotWithShape="1">
              <a:blip r:embed="rId5">
                <a:alphaModFix/>
              </a:blip>
              <a:stretch>
                <a:fillRect/>
              </a:stretch>
            </a:blipFill>
            <a:ln w="25400" cap="flat" cmpd="sng">
              <a:solidFill>
                <a:srgbClr val="E3EFD3">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9" name="Google Shape;139;p52"/>
          <p:cNvSpPr txBox="1"/>
          <p:nvPr/>
        </p:nvSpPr>
        <p:spPr>
          <a:xfrm>
            <a:off x="1005842" y="1850803"/>
            <a:ext cx="2772132" cy="156962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Durable, products remain intact and fresh.</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Often used in fresh produce (keep food for longer), long-term use</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Canned goods</a:t>
            </a:r>
            <a:endParaRPr sz="1600" b="0" i="0" u="none" strike="noStrike" cap="none">
              <a:solidFill>
                <a:srgbClr val="3F3F3F"/>
              </a:solidFill>
              <a:latin typeface="Arial"/>
              <a:ea typeface="Arial"/>
              <a:cs typeface="Arial"/>
              <a:sym typeface="Arial"/>
            </a:endParaRPr>
          </a:p>
        </p:txBody>
      </p:sp>
      <p:sp>
        <p:nvSpPr>
          <p:cNvPr id="140" name="Google Shape;140;p52"/>
          <p:cNvSpPr txBox="1"/>
          <p:nvPr/>
        </p:nvSpPr>
        <p:spPr>
          <a:xfrm>
            <a:off x="4364183" y="1811991"/>
            <a:ext cx="2872282" cy="181584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Cheap, easy to use, safer than glass</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Can seal airtight – maintaining quality and freshness, long-term use</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Flexible and rigid type </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Wrappers, bottles, trays</a:t>
            </a:r>
            <a:endParaRPr sz="1600" b="0" i="0" u="none" strike="noStrike" cap="none">
              <a:solidFill>
                <a:srgbClr val="3F3F3F"/>
              </a:solidFill>
              <a:latin typeface="Arial"/>
              <a:ea typeface="Arial"/>
              <a:cs typeface="Arial"/>
              <a:sym typeface="Arial"/>
            </a:endParaRPr>
          </a:p>
        </p:txBody>
      </p:sp>
      <p:sp>
        <p:nvSpPr>
          <p:cNvPr id="141" name="Google Shape;141;p52"/>
          <p:cNvSpPr txBox="1"/>
          <p:nvPr/>
        </p:nvSpPr>
        <p:spPr>
          <a:xfrm>
            <a:off x="7836075" y="1786432"/>
            <a:ext cx="2627846" cy="2062063"/>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Affordable, versatile and desirable as business look to reduce their plastic</a:t>
            </a:r>
            <a:endParaRPr sz="16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600" b="0" i="0" u="none" strike="noStrike" cap="none">
                <a:solidFill>
                  <a:srgbClr val="3F3F3F"/>
                </a:solidFill>
                <a:latin typeface="Arial"/>
                <a:ea typeface="Arial"/>
                <a:cs typeface="Arial"/>
                <a:sym typeface="Arial"/>
              </a:rPr>
              <a:t>Can be produced in many different forms to suit the needs, short-term use</a:t>
            </a:r>
            <a:endParaRPr sz="1600" b="0" i="0" u="none" strike="noStrike" cap="none">
              <a:solidFill>
                <a:srgbClr val="3F3F3F"/>
              </a:solidFill>
              <a:latin typeface="Arial"/>
              <a:ea typeface="Arial"/>
              <a:cs typeface="Arial"/>
              <a:sym typeface="Arial"/>
            </a:endParaRPr>
          </a:p>
        </p:txBody>
      </p:sp>
      <p:sp>
        <p:nvSpPr>
          <p:cNvPr id="142" name="Google Shape;142;p52"/>
          <p:cNvSpPr txBox="1"/>
          <p:nvPr/>
        </p:nvSpPr>
        <p:spPr>
          <a:xfrm>
            <a:off x="1064455" y="5452209"/>
            <a:ext cx="902677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3F3F3F"/>
                </a:solidFill>
                <a:latin typeface="Arial"/>
                <a:ea typeface="Arial"/>
                <a:cs typeface="Arial"/>
                <a:sym typeface="Arial"/>
              </a:rPr>
              <a:t>Discuss: What other materials might be used within the hospitality setting? </a:t>
            </a:r>
            <a:endParaRPr sz="20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3F3F3F"/>
                </a:solidFill>
                <a:latin typeface="Arial"/>
                <a:ea typeface="Arial"/>
                <a:cs typeface="Arial"/>
                <a:sym typeface="Arial"/>
              </a:rPr>
              <a:t>And which ones do you think are used most often?</a:t>
            </a:r>
            <a:endParaRPr sz="2000" b="0"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179255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5" name="Google Shape;145;p9"/>
          <p:cNvSpPr txBox="1"/>
          <p:nvPr/>
        </p:nvSpPr>
        <p:spPr>
          <a:xfrm>
            <a:off x="644652" y="844122"/>
            <a:ext cx="9174633" cy="2754560"/>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000"/>
              <a:buFont typeface="Arial"/>
              <a:buChar char="•"/>
            </a:pPr>
            <a:r>
              <a:rPr lang="en-US" sz="2800" dirty="0">
                <a:solidFill>
                  <a:srgbClr val="7030A0"/>
                </a:solidFill>
                <a:sym typeface="Arial"/>
              </a:rPr>
              <a:t>How would you initiate the first steps to encourage a restaurant to begin the journey in reducing food waste?</a:t>
            </a:r>
            <a:endParaRPr sz="2800" dirty="0">
              <a:solidFill>
                <a:srgbClr val="7030A0"/>
              </a:solidFill>
              <a:sym typeface="Arial"/>
            </a:endParaRPr>
          </a:p>
          <a:p>
            <a:pPr marL="0" marR="0" lvl="0" indent="0" algn="l" rtl="0">
              <a:lnSpc>
                <a:spcPct val="100000"/>
              </a:lnSpc>
              <a:spcBef>
                <a:spcPts val="0"/>
              </a:spcBef>
              <a:spcAft>
                <a:spcPts val="0"/>
              </a:spcAft>
              <a:buClr>
                <a:srgbClr val="000000"/>
              </a:buClr>
              <a:buSzPts val="2000"/>
              <a:buFont typeface="Arial"/>
              <a:buNone/>
            </a:pPr>
            <a:endParaRPr sz="2800" dirty="0">
              <a:solidFill>
                <a:srgbClr val="7030A0"/>
              </a:solidFill>
              <a:sym typeface="Arial"/>
            </a:endParaRPr>
          </a:p>
          <a:p>
            <a:pPr marL="457200" marR="0" lvl="0" indent="-457200" algn="l" rtl="0">
              <a:lnSpc>
                <a:spcPct val="100000"/>
              </a:lnSpc>
              <a:spcBef>
                <a:spcPts val="0"/>
              </a:spcBef>
              <a:spcAft>
                <a:spcPts val="0"/>
              </a:spcAft>
              <a:buClr>
                <a:srgbClr val="000000"/>
              </a:buClr>
              <a:buSzPts val="2000"/>
              <a:buFont typeface="Arial"/>
              <a:buChar char="•"/>
            </a:pPr>
            <a:r>
              <a:rPr lang="en-US" sz="2800" dirty="0">
                <a:solidFill>
                  <a:srgbClr val="7030A0"/>
                </a:solidFill>
                <a:sym typeface="Arial"/>
              </a:rPr>
              <a:t>Within the restaurants team, whose responsibility might it be to initiate the following changes/improvements: </a:t>
            </a:r>
            <a:endParaRPr sz="2800" dirty="0">
              <a:solidFill>
                <a:srgbClr val="7030A0"/>
              </a:solidFill>
              <a:sym typeface="Arial"/>
            </a:endParaRPr>
          </a:p>
          <a:p>
            <a:pPr marL="0" marR="0" lvl="0" indent="0" algn="l" rtl="0">
              <a:lnSpc>
                <a:spcPct val="100000"/>
              </a:lnSpc>
              <a:spcBef>
                <a:spcPts val="0"/>
              </a:spcBef>
              <a:spcAft>
                <a:spcPts val="0"/>
              </a:spcAft>
              <a:buClr>
                <a:srgbClr val="000000"/>
              </a:buClr>
              <a:buSzPts val="3300"/>
              <a:buFont typeface="Arial"/>
              <a:buNone/>
            </a:pPr>
            <a:r>
              <a:rPr lang="en-US" sz="33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p:txBody>
      </p:sp>
      <p:grpSp>
        <p:nvGrpSpPr>
          <p:cNvPr id="146" name="Google Shape;146;p9"/>
          <p:cNvGrpSpPr/>
          <p:nvPr/>
        </p:nvGrpSpPr>
        <p:grpSpPr>
          <a:xfrm>
            <a:off x="2032745" y="3736842"/>
            <a:ext cx="8136914" cy="2359424"/>
            <a:chOff x="2435" y="54040"/>
            <a:chExt cx="8309714" cy="2483363"/>
          </a:xfrm>
        </p:grpSpPr>
        <p:sp>
          <p:nvSpPr>
            <p:cNvPr id="147" name="Google Shape;147;p9"/>
            <p:cNvSpPr/>
            <p:nvPr/>
          </p:nvSpPr>
          <p:spPr>
            <a:xfrm>
              <a:off x="2435" y="94086"/>
              <a:ext cx="2443317" cy="2443317"/>
            </a:xfrm>
            <a:prstGeom prst="ellipse">
              <a:avLst/>
            </a:prstGeom>
            <a:solidFill>
              <a:srgbClr val="AFD56B">
                <a:alpha val="4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9"/>
            <p:cNvSpPr txBox="1"/>
            <p:nvPr/>
          </p:nvSpPr>
          <p:spPr>
            <a:xfrm>
              <a:off x="360250" y="451901"/>
              <a:ext cx="1727687" cy="1727687"/>
            </a:xfrm>
            <a:prstGeom prst="rect">
              <a:avLst/>
            </a:prstGeom>
            <a:noFill/>
            <a:ln>
              <a:noFill/>
            </a:ln>
          </p:spPr>
          <p:txBody>
            <a:bodyPr spcFirstLastPara="1" wrap="square" lIns="134450" tIns="25400" rIns="13445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Measure food waste</a:t>
              </a:r>
              <a:endParaRPr sz="1400" b="0" i="0" u="none" strike="noStrike" cap="none">
                <a:solidFill>
                  <a:srgbClr val="000000"/>
                </a:solidFill>
                <a:latin typeface="Arial"/>
                <a:ea typeface="Arial"/>
                <a:cs typeface="Arial"/>
                <a:sym typeface="Arial"/>
              </a:endParaRPr>
            </a:p>
          </p:txBody>
        </p:sp>
        <p:sp>
          <p:nvSpPr>
            <p:cNvPr id="149" name="Google Shape;149;p9"/>
            <p:cNvSpPr/>
            <p:nvPr/>
          </p:nvSpPr>
          <p:spPr>
            <a:xfrm>
              <a:off x="1957089" y="94086"/>
              <a:ext cx="2443317" cy="2443317"/>
            </a:xfrm>
            <a:prstGeom prst="ellipse">
              <a:avLst/>
            </a:prstGeom>
            <a:solidFill>
              <a:srgbClr val="AFD56B">
                <a:alpha val="4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9"/>
            <p:cNvSpPr txBox="1"/>
            <p:nvPr/>
          </p:nvSpPr>
          <p:spPr>
            <a:xfrm>
              <a:off x="2314904" y="451901"/>
              <a:ext cx="1727687" cy="1727687"/>
            </a:xfrm>
            <a:prstGeom prst="rect">
              <a:avLst/>
            </a:prstGeom>
            <a:noFill/>
            <a:ln>
              <a:noFill/>
            </a:ln>
          </p:spPr>
          <p:txBody>
            <a:bodyPr spcFirstLastPara="1" wrap="square" lIns="134450" tIns="25400" rIns="13445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Behaviour change</a:t>
              </a:r>
              <a:endParaRPr sz="1400" b="0" i="0" u="none" strike="noStrike" cap="none">
                <a:solidFill>
                  <a:srgbClr val="000000"/>
                </a:solidFill>
                <a:latin typeface="Arial"/>
                <a:ea typeface="Arial"/>
                <a:cs typeface="Arial"/>
                <a:sym typeface="Arial"/>
              </a:endParaRPr>
            </a:p>
          </p:txBody>
        </p:sp>
        <p:sp>
          <p:nvSpPr>
            <p:cNvPr id="151" name="Google Shape;151;p9"/>
            <p:cNvSpPr/>
            <p:nvPr/>
          </p:nvSpPr>
          <p:spPr>
            <a:xfrm>
              <a:off x="3911743" y="94086"/>
              <a:ext cx="2443317" cy="2443317"/>
            </a:xfrm>
            <a:prstGeom prst="ellipse">
              <a:avLst/>
            </a:prstGeom>
            <a:solidFill>
              <a:srgbClr val="AFD56B">
                <a:alpha val="4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9"/>
            <p:cNvSpPr txBox="1"/>
            <p:nvPr/>
          </p:nvSpPr>
          <p:spPr>
            <a:xfrm>
              <a:off x="4269558" y="451901"/>
              <a:ext cx="1727687" cy="1727687"/>
            </a:xfrm>
            <a:prstGeom prst="rect">
              <a:avLst/>
            </a:prstGeom>
            <a:noFill/>
            <a:ln>
              <a:noFill/>
            </a:ln>
          </p:spPr>
          <p:txBody>
            <a:bodyPr spcFirstLastPara="1" wrap="square" lIns="134450" tIns="25400" rIns="13445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Staff engagement</a:t>
              </a:r>
              <a:endParaRPr sz="1400" b="0" i="0" u="none" strike="noStrike" cap="none">
                <a:solidFill>
                  <a:srgbClr val="000000"/>
                </a:solidFill>
                <a:latin typeface="Arial"/>
                <a:ea typeface="Arial"/>
                <a:cs typeface="Arial"/>
                <a:sym typeface="Arial"/>
              </a:endParaRPr>
            </a:p>
          </p:txBody>
        </p:sp>
        <p:sp>
          <p:nvSpPr>
            <p:cNvPr id="153" name="Google Shape;153;p9"/>
            <p:cNvSpPr/>
            <p:nvPr/>
          </p:nvSpPr>
          <p:spPr>
            <a:xfrm>
              <a:off x="5868832" y="54040"/>
              <a:ext cx="2443317" cy="2443317"/>
            </a:xfrm>
            <a:prstGeom prst="ellipse">
              <a:avLst/>
            </a:prstGeom>
            <a:solidFill>
              <a:srgbClr val="AFD56B">
                <a:alpha val="4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9"/>
            <p:cNvSpPr txBox="1"/>
            <p:nvPr/>
          </p:nvSpPr>
          <p:spPr>
            <a:xfrm>
              <a:off x="6226647" y="411855"/>
              <a:ext cx="1727687" cy="1727687"/>
            </a:xfrm>
            <a:prstGeom prst="rect">
              <a:avLst/>
            </a:prstGeom>
            <a:noFill/>
            <a:ln>
              <a:noFill/>
            </a:ln>
          </p:spPr>
          <p:txBody>
            <a:bodyPr spcFirstLastPara="1" wrap="square" lIns="134450" tIns="25400" rIns="13445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Good practice</a:t>
              </a:r>
              <a:endParaRPr sz="1400" b="0" i="0" u="none" strike="noStrike" cap="none">
                <a:solidFill>
                  <a:srgbClr val="000000"/>
                </a:solidFill>
                <a:latin typeface="Arial"/>
                <a:ea typeface="Arial"/>
                <a:cs typeface="Arial"/>
                <a:sym typeface="Arial"/>
              </a:endParaRPr>
            </a:p>
          </p:txBody>
        </p:sp>
      </p:grpSp>
      <p:sp>
        <p:nvSpPr>
          <p:cNvPr id="2" name="Title 1">
            <a:extLst>
              <a:ext uri="{FF2B5EF4-FFF2-40B4-BE49-F238E27FC236}">
                <a16:creationId xmlns:a16="http://schemas.microsoft.com/office/drawing/2014/main" id="{EE7DD70D-BC4B-8595-EBA4-01D9B618BB14}"/>
              </a:ext>
            </a:extLst>
          </p:cNvPr>
          <p:cNvSpPr txBox="1">
            <a:spLocks/>
          </p:cNvSpPr>
          <p:nvPr/>
        </p:nvSpPr>
        <p:spPr>
          <a:xfrm>
            <a:off x="0" y="1"/>
            <a:ext cx="10515600" cy="74400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Discussion</a:t>
            </a:r>
          </a:p>
        </p:txBody>
      </p:sp>
    </p:spTree>
    <p:extLst>
      <p:ext uri="{BB962C8B-B14F-4D97-AF65-F5344CB8AC3E}">
        <p14:creationId xmlns:p14="http://schemas.microsoft.com/office/powerpoint/2010/main" val="33998031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aphicFrame>
        <p:nvGraphicFramePr>
          <p:cNvPr id="147" name="Google Shape;147;p53"/>
          <p:cNvGraphicFramePr/>
          <p:nvPr>
            <p:extLst>
              <p:ext uri="{D42A27DB-BD31-4B8C-83A1-F6EECF244321}">
                <p14:modId xmlns:p14="http://schemas.microsoft.com/office/powerpoint/2010/main" val="288934690"/>
              </p:ext>
            </p:extLst>
          </p:nvPr>
        </p:nvGraphicFramePr>
        <p:xfrm>
          <a:off x="1533377" y="337626"/>
          <a:ext cx="9031459" cy="58007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92523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9"/>
          <p:cNvSpPr txBox="1"/>
          <p:nvPr/>
        </p:nvSpPr>
        <p:spPr>
          <a:xfrm>
            <a:off x="4254191" y="-5436"/>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Packaging</a:t>
            </a:r>
            <a:endParaRPr sz="1200" b="0" i="0" u="none" strike="noStrike" cap="none">
              <a:solidFill>
                <a:srgbClr val="000000"/>
              </a:solidFill>
              <a:latin typeface="Arial"/>
              <a:ea typeface="Arial"/>
              <a:cs typeface="Arial"/>
              <a:sym typeface="Arial"/>
            </a:endParaRPr>
          </a:p>
        </p:txBody>
      </p:sp>
      <p:sp>
        <p:nvSpPr>
          <p:cNvPr id="154" name="Google Shape;154;p9"/>
          <p:cNvSpPr txBox="1"/>
          <p:nvPr/>
        </p:nvSpPr>
        <p:spPr>
          <a:xfrm>
            <a:off x="598031" y="1414432"/>
            <a:ext cx="5240061" cy="473971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2200" dirty="0">
                <a:solidFill>
                  <a:srgbClr val="7030A0"/>
                </a:solidFill>
                <a:sym typeface="Arial"/>
              </a:rPr>
              <a:t>The packaging that food comes in from suppliers is most likely out of the control of the business/buyer and therefore can be difficult to reduce</a:t>
            </a:r>
            <a:endParaRPr sz="2200"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sz="2200"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2200" dirty="0">
                <a:solidFill>
                  <a:srgbClr val="7030A0"/>
                </a:solidFill>
                <a:sym typeface="Arial"/>
              </a:rPr>
              <a:t>To make changes to how your food supply is packaged involves communication with your current supplier and/or changing to a sustainable supplier. </a:t>
            </a:r>
            <a:endParaRPr sz="2200"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sz="2200"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2200" dirty="0">
                <a:solidFill>
                  <a:srgbClr val="7030A0"/>
                </a:solidFill>
                <a:sym typeface="Arial"/>
              </a:rPr>
              <a:t>Having a conversation with the supplier is essential as packaging affects your material waste and food waste. </a:t>
            </a:r>
            <a:endParaRPr sz="2200"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dirty="0">
              <a:solidFill>
                <a:srgbClr val="3F3F3F"/>
              </a:solidFill>
              <a:latin typeface="Arial"/>
              <a:ea typeface="Arial"/>
              <a:cs typeface="Arial"/>
              <a:sym typeface="Arial"/>
            </a:endParaRPr>
          </a:p>
        </p:txBody>
      </p:sp>
      <p:pic>
        <p:nvPicPr>
          <p:cNvPr id="155" name="Google Shape;155;p9" descr="workers checking lettuce shipment in warehouse - food supplier photos stock pictures, royalty-free photos &amp; images"/>
          <p:cNvPicPr preferRelativeResize="0"/>
          <p:nvPr/>
        </p:nvPicPr>
        <p:blipFill rotWithShape="1">
          <a:blip r:embed="rId3">
            <a:alphaModFix/>
          </a:blip>
          <a:srcRect t="7021"/>
          <a:stretch/>
        </p:blipFill>
        <p:spPr>
          <a:xfrm>
            <a:off x="6152270" y="1230810"/>
            <a:ext cx="3629465" cy="2204689"/>
          </a:xfrm>
          <a:prstGeom prst="rect">
            <a:avLst/>
          </a:prstGeom>
          <a:noFill/>
          <a:ln>
            <a:noFill/>
          </a:ln>
        </p:spPr>
      </p:pic>
      <p:pic>
        <p:nvPicPr>
          <p:cNvPr id="156" name="Google Shape;156;p9" descr="generous people helping to poor people - food supplier photos stock pictures, royalty-free photos &amp; images"/>
          <p:cNvPicPr preferRelativeResize="0"/>
          <p:nvPr/>
        </p:nvPicPr>
        <p:blipFill rotWithShape="1">
          <a:blip r:embed="rId4">
            <a:alphaModFix/>
          </a:blip>
          <a:srcRect/>
          <a:stretch/>
        </p:blipFill>
        <p:spPr>
          <a:xfrm>
            <a:off x="6149061" y="3850322"/>
            <a:ext cx="3632322" cy="2373057"/>
          </a:xfrm>
          <a:prstGeom prst="rect">
            <a:avLst/>
          </a:prstGeom>
          <a:noFill/>
          <a:ln>
            <a:noFill/>
          </a:ln>
        </p:spPr>
      </p:pic>
      <p:sp>
        <p:nvSpPr>
          <p:cNvPr id="157" name="Google Shape;157;p9"/>
          <p:cNvSpPr txBox="1"/>
          <p:nvPr/>
        </p:nvSpPr>
        <p:spPr>
          <a:xfrm rot="-497032">
            <a:off x="10566849" y="3830603"/>
            <a:ext cx="1533378" cy="13849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3F3F3F"/>
                </a:solidFill>
                <a:latin typeface="Architects Daughter"/>
                <a:ea typeface="Architects Daughter"/>
                <a:cs typeface="Architects Daughter"/>
                <a:sym typeface="Architects Daughter"/>
              </a:rPr>
              <a:t>Buying directly from a farm might avoid extra steps to the packaging process!</a:t>
            </a:r>
            <a:endParaRPr sz="1400" b="0" i="0" u="none" strike="noStrike" cap="none">
              <a:solidFill>
                <a:srgbClr val="3F3F3F"/>
              </a:solidFill>
              <a:latin typeface="Arial"/>
              <a:ea typeface="Arial"/>
              <a:cs typeface="Arial"/>
              <a:sym typeface="Arial"/>
            </a:endParaRPr>
          </a:p>
        </p:txBody>
      </p:sp>
      <p:cxnSp>
        <p:nvCxnSpPr>
          <p:cNvPr id="158" name="Google Shape;158;p9"/>
          <p:cNvCxnSpPr/>
          <p:nvPr/>
        </p:nvCxnSpPr>
        <p:spPr>
          <a:xfrm rot="10800000">
            <a:off x="10297635" y="2627546"/>
            <a:ext cx="1139400" cy="1049100"/>
          </a:xfrm>
          <a:prstGeom prst="curvedConnector3">
            <a:avLst>
              <a:gd name="adj1" fmla="val 50000"/>
            </a:avLst>
          </a:prstGeom>
          <a:noFill/>
          <a:ln w="9525" cap="flat" cmpd="sng">
            <a:solidFill>
              <a:srgbClr val="ABD366"/>
            </a:solidFill>
            <a:prstDash val="solid"/>
            <a:round/>
            <a:headEnd type="none" w="sm" len="sm"/>
            <a:tailEnd type="triangle" w="med" len="med"/>
          </a:ln>
        </p:spPr>
      </p:cxnSp>
    </p:spTree>
    <p:extLst>
      <p:ext uri="{BB962C8B-B14F-4D97-AF65-F5344CB8AC3E}">
        <p14:creationId xmlns:p14="http://schemas.microsoft.com/office/powerpoint/2010/main" val="2881229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4" name="Google Shape;164;p54"/>
          <p:cNvSpPr txBox="1"/>
          <p:nvPr/>
        </p:nvSpPr>
        <p:spPr>
          <a:xfrm>
            <a:off x="1907484" y="5107"/>
            <a:ext cx="8434388" cy="13628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Packaging</a:t>
            </a:r>
            <a:endParaRPr sz="1200" b="0" i="0" u="none" strike="noStrike" cap="none">
              <a:solidFill>
                <a:schemeClr val="dk1"/>
              </a:solidFill>
              <a:latin typeface="Arial"/>
              <a:ea typeface="Arial"/>
              <a:cs typeface="Arial"/>
              <a:sym typeface="Arial"/>
            </a:endParaRPr>
          </a:p>
        </p:txBody>
      </p:sp>
      <p:sp>
        <p:nvSpPr>
          <p:cNvPr id="165" name="Google Shape;165;p54"/>
          <p:cNvSpPr/>
          <p:nvPr/>
        </p:nvSpPr>
        <p:spPr>
          <a:xfrm>
            <a:off x="5392523" y="3230304"/>
            <a:ext cx="1406954" cy="1406954"/>
          </a:xfrm>
          <a:prstGeom prst="donut">
            <a:avLst>
              <a:gd name="adj" fmla="val 8288"/>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66" name="Google Shape;166;p54"/>
          <p:cNvGrpSpPr/>
          <p:nvPr/>
        </p:nvGrpSpPr>
        <p:grpSpPr>
          <a:xfrm>
            <a:off x="5712133" y="3543812"/>
            <a:ext cx="792747" cy="796248"/>
            <a:chOff x="6232494" y="3942599"/>
            <a:chExt cx="1037963" cy="1042547"/>
          </a:xfrm>
        </p:grpSpPr>
        <p:sp>
          <p:nvSpPr>
            <p:cNvPr id="167" name="Google Shape;167;p54"/>
            <p:cNvSpPr/>
            <p:nvPr/>
          </p:nvSpPr>
          <p:spPr>
            <a:xfrm>
              <a:off x="6772649" y="4596538"/>
              <a:ext cx="471165" cy="388608"/>
            </a:xfrm>
            <a:custGeom>
              <a:avLst/>
              <a:gdLst/>
              <a:ahLst/>
              <a:cxnLst/>
              <a:rect l="l" t="t" r="r" b="b"/>
              <a:pathLst>
                <a:path w="684786" h="564799" extrusionOk="0">
                  <a:moveTo>
                    <a:pt x="684787" y="83113"/>
                  </a:moveTo>
                  <a:cubicBezTo>
                    <a:pt x="605252" y="199413"/>
                    <a:pt x="525719" y="315808"/>
                    <a:pt x="446090" y="432108"/>
                  </a:cubicBezTo>
                  <a:cubicBezTo>
                    <a:pt x="424563" y="463636"/>
                    <a:pt x="394941" y="477447"/>
                    <a:pt x="356459" y="474209"/>
                  </a:cubicBezTo>
                  <a:cubicBezTo>
                    <a:pt x="305882" y="469923"/>
                    <a:pt x="255018" y="469065"/>
                    <a:pt x="204727" y="462779"/>
                  </a:cubicBezTo>
                  <a:cubicBezTo>
                    <a:pt x="171674" y="458588"/>
                    <a:pt x="158531" y="466780"/>
                    <a:pt x="160340" y="501641"/>
                  </a:cubicBezTo>
                  <a:cubicBezTo>
                    <a:pt x="161483" y="522501"/>
                    <a:pt x="165293" y="545170"/>
                    <a:pt x="155959" y="564601"/>
                  </a:cubicBezTo>
                  <a:cubicBezTo>
                    <a:pt x="138718" y="566506"/>
                    <a:pt x="137861" y="554219"/>
                    <a:pt x="134146" y="546885"/>
                  </a:cubicBezTo>
                  <a:cubicBezTo>
                    <a:pt x="91950" y="463541"/>
                    <a:pt x="50898" y="379626"/>
                    <a:pt x="8512" y="296377"/>
                  </a:cubicBezTo>
                  <a:cubicBezTo>
                    <a:pt x="-2633" y="274470"/>
                    <a:pt x="-4062" y="256563"/>
                    <a:pt x="11655" y="235322"/>
                  </a:cubicBezTo>
                  <a:cubicBezTo>
                    <a:pt x="64424" y="163884"/>
                    <a:pt x="115191" y="91113"/>
                    <a:pt x="167102" y="19105"/>
                  </a:cubicBezTo>
                  <a:cubicBezTo>
                    <a:pt x="173198" y="10722"/>
                    <a:pt x="177865" y="-3565"/>
                    <a:pt x="191296" y="816"/>
                  </a:cubicBezTo>
                  <a:cubicBezTo>
                    <a:pt x="205870" y="5484"/>
                    <a:pt x="198344" y="19866"/>
                    <a:pt x="198344" y="29772"/>
                  </a:cubicBezTo>
                  <a:cubicBezTo>
                    <a:pt x="197963" y="100829"/>
                    <a:pt x="197774" y="99686"/>
                    <a:pt x="272259" y="104068"/>
                  </a:cubicBezTo>
                  <a:cubicBezTo>
                    <a:pt x="330742" y="107497"/>
                    <a:pt x="389035" y="114069"/>
                    <a:pt x="447423" y="119498"/>
                  </a:cubicBezTo>
                  <a:cubicBezTo>
                    <a:pt x="528957" y="127023"/>
                    <a:pt x="607349" y="116640"/>
                    <a:pt x="684787" y="8311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54"/>
            <p:cNvSpPr/>
            <p:nvPr/>
          </p:nvSpPr>
          <p:spPr>
            <a:xfrm>
              <a:off x="6232494" y="4377085"/>
              <a:ext cx="355317" cy="482095"/>
            </a:xfrm>
            <a:custGeom>
              <a:avLst/>
              <a:gdLst/>
              <a:ahLst/>
              <a:cxnLst/>
              <a:rect l="l" t="t" r="r" b="b"/>
              <a:pathLst>
                <a:path w="516414" h="700671" extrusionOk="0">
                  <a:moveTo>
                    <a:pt x="231591" y="700671"/>
                  </a:moveTo>
                  <a:cubicBezTo>
                    <a:pt x="213399" y="694385"/>
                    <a:pt x="210732" y="677335"/>
                    <a:pt x="203588" y="664952"/>
                  </a:cubicBezTo>
                  <a:cubicBezTo>
                    <a:pt x="141295" y="558463"/>
                    <a:pt x="80239" y="451116"/>
                    <a:pt x="17850" y="344626"/>
                  </a:cubicBezTo>
                  <a:cubicBezTo>
                    <a:pt x="-5295" y="305193"/>
                    <a:pt x="-6629" y="268331"/>
                    <a:pt x="17946" y="228898"/>
                  </a:cubicBezTo>
                  <a:cubicBezTo>
                    <a:pt x="44616" y="185940"/>
                    <a:pt x="67285" y="140410"/>
                    <a:pt x="94241" y="97643"/>
                  </a:cubicBezTo>
                  <a:cubicBezTo>
                    <a:pt x="109005" y="74307"/>
                    <a:pt x="105195" y="62496"/>
                    <a:pt x="80620" y="51733"/>
                  </a:cubicBezTo>
                  <a:cubicBezTo>
                    <a:pt x="59475" y="42493"/>
                    <a:pt x="39949" y="29539"/>
                    <a:pt x="21851" y="19443"/>
                  </a:cubicBezTo>
                  <a:cubicBezTo>
                    <a:pt x="22899" y="2488"/>
                    <a:pt x="31947" y="3631"/>
                    <a:pt x="39377" y="3536"/>
                  </a:cubicBezTo>
                  <a:cubicBezTo>
                    <a:pt x="136056" y="2298"/>
                    <a:pt x="232734" y="1536"/>
                    <a:pt x="329413" y="12"/>
                  </a:cubicBezTo>
                  <a:cubicBezTo>
                    <a:pt x="350083" y="-274"/>
                    <a:pt x="365228" y="4489"/>
                    <a:pt x="375895" y="24586"/>
                  </a:cubicBezTo>
                  <a:cubicBezTo>
                    <a:pt x="419234" y="105454"/>
                    <a:pt x="463906" y="185654"/>
                    <a:pt x="507912" y="266140"/>
                  </a:cubicBezTo>
                  <a:cubicBezTo>
                    <a:pt x="513055" y="275475"/>
                    <a:pt x="522771" y="286333"/>
                    <a:pt x="510388" y="295382"/>
                  </a:cubicBezTo>
                  <a:cubicBezTo>
                    <a:pt x="501435" y="301954"/>
                    <a:pt x="492958" y="291763"/>
                    <a:pt x="485052" y="287286"/>
                  </a:cubicBezTo>
                  <a:cubicBezTo>
                    <a:pt x="422187" y="252329"/>
                    <a:pt x="422187" y="252234"/>
                    <a:pt x="385230" y="315956"/>
                  </a:cubicBezTo>
                  <a:cubicBezTo>
                    <a:pt x="351797" y="373392"/>
                    <a:pt x="317888" y="430542"/>
                    <a:pt x="285313" y="488454"/>
                  </a:cubicBezTo>
                  <a:cubicBezTo>
                    <a:pt x="213018" y="601325"/>
                    <a:pt x="232163" y="656951"/>
                    <a:pt x="231591" y="70067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9" name="Google Shape;169;p54"/>
            <p:cNvSpPr/>
            <p:nvPr/>
          </p:nvSpPr>
          <p:spPr>
            <a:xfrm>
              <a:off x="6403280" y="4681173"/>
              <a:ext cx="327340" cy="254660"/>
            </a:xfrm>
            <a:custGeom>
              <a:avLst/>
              <a:gdLst/>
              <a:ahLst/>
              <a:cxnLst/>
              <a:rect l="l" t="t" r="r" b="b"/>
              <a:pathLst>
                <a:path w="475752" h="370120" extrusionOk="0">
                  <a:moveTo>
                    <a:pt x="211305" y="871"/>
                  </a:moveTo>
                  <a:cubicBezTo>
                    <a:pt x="284267" y="585"/>
                    <a:pt x="357133" y="775"/>
                    <a:pt x="430095" y="13"/>
                  </a:cubicBezTo>
                  <a:cubicBezTo>
                    <a:pt x="455526" y="-272"/>
                    <a:pt x="471909" y="3823"/>
                    <a:pt x="471814" y="36018"/>
                  </a:cubicBezTo>
                  <a:cubicBezTo>
                    <a:pt x="471529" y="132697"/>
                    <a:pt x="473719" y="229375"/>
                    <a:pt x="475719" y="326054"/>
                  </a:cubicBezTo>
                  <a:cubicBezTo>
                    <a:pt x="476196" y="351391"/>
                    <a:pt x="471814" y="370250"/>
                    <a:pt x="440667" y="369869"/>
                  </a:cubicBezTo>
                  <a:cubicBezTo>
                    <a:pt x="342369" y="368631"/>
                    <a:pt x="243690" y="373203"/>
                    <a:pt x="145964" y="365583"/>
                  </a:cubicBezTo>
                  <a:cubicBezTo>
                    <a:pt x="35950" y="357010"/>
                    <a:pt x="-6531" y="300527"/>
                    <a:pt x="803" y="191085"/>
                  </a:cubicBezTo>
                  <a:cubicBezTo>
                    <a:pt x="28902" y="59926"/>
                    <a:pt x="72621" y="1347"/>
                    <a:pt x="211305" y="87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0" name="Google Shape;170;p54"/>
            <p:cNvSpPr/>
            <p:nvPr/>
          </p:nvSpPr>
          <p:spPr>
            <a:xfrm>
              <a:off x="6942796" y="4318001"/>
              <a:ext cx="327661" cy="351381"/>
            </a:xfrm>
            <a:custGeom>
              <a:avLst/>
              <a:gdLst/>
              <a:ahLst/>
              <a:cxnLst/>
              <a:rect l="l" t="t" r="r" b="b"/>
              <a:pathLst>
                <a:path w="476219" h="510693" extrusionOk="0">
                  <a:moveTo>
                    <a:pt x="127934" y="438690"/>
                  </a:moveTo>
                  <a:cubicBezTo>
                    <a:pt x="95453" y="353441"/>
                    <a:pt x="50019" y="273050"/>
                    <a:pt x="8681" y="191325"/>
                  </a:cubicBezTo>
                  <a:cubicBezTo>
                    <a:pt x="-5607" y="163132"/>
                    <a:pt x="-4273" y="147891"/>
                    <a:pt x="28016" y="133223"/>
                  </a:cubicBezTo>
                  <a:cubicBezTo>
                    <a:pt x="114313" y="93980"/>
                    <a:pt x="199276" y="51784"/>
                    <a:pt x="283477" y="8160"/>
                  </a:cubicBezTo>
                  <a:cubicBezTo>
                    <a:pt x="311290" y="-6223"/>
                    <a:pt x="325196" y="-2318"/>
                    <a:pt x="338055" y="25686"/>
                  </a:cubicBezTo>
                  <a:cubicBezTo>
                    <a:pt x="376345" y="108934"/>
                    <a:pt x="417874" y="190564"/>
                    <a:pt x="455117" y="274288"/>
                  </a:cubicBezTo>
                  <a:cubicBezTo>
                    <a:pt x="504552" y="385540"/>
                    <a:pt x="466261" y="466598"/>
                    <a:pt x="349390" y="500412"/>
                  </a:cubicBezTo>
                  <a:cubicBezTo>
                    <a:pt x="239947" y="526510"/>
                    <a:pt x="152031" y="501841"/>
                    <a:pt x="127934" y="43869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1" name="Google Shape;171;p54"/>
            <p:cNvSpPr/>
            <p:nvPr/>
          </p:nvSpPr>
          <p:spPr>
            <a:xfrm>
              <a:off x="6664733" y="3942718"/>
              <a:ext cx="440982" cy="397357"/>
            </a:xfrm>
            <a:custGeom>
              <a:avLst/>
              <a:gdLst/>
              <a:ahLst/>
              <a:cxnLst/>
              <a:rect l="l" t="t" r="r" b="b"/>
              <a:pathLst>
                <a:path w="640918" h="577514" extrusionOk="0">
                  <a:moveTo>
                    <a:pt x="0" y="0"/>
                  </a:moveTo>
                  <a:cubicBezTo>
                    <a:pt x="137064" y="32956"/>
                    <a:pt x="274129" y="65818"/>
                    <a:pt x="411099" y="98774"/>
                  </a:cubicBezTo>
                  <a:cubicBezTo>
                    <a:pt x="448246" y="107728"/>
                    <a:pt x="471678" y="130397"/>
                    <a:pt x="482346" y="167545"/>
                  </a:cubicBezTo>
                  <a:cubicBezTo>
                    <a:pt x="496348" y="216313"/>
                    <a:pt x="513683" y="264224"/>
                    <a:pt x="525685" y="313468"/>
                  </a:cubicBezTo>
                  <a:cubicBezTo>
                    <a:pt x="533590" y="345853"/>
                    <a:pt x="545878" y="355283"/>
                    <a:pt x="577786" y="341090"/>
                  </a:cubicBezTo>
                  <a:cubicBezTo>
                    <a:pt x="596836" y="332613"/>
                    <a:pt x="616743" y="320897"/>
                    <a:pt x="638174" y="322802"/>
                  </a:cubicBezTo>
                  <a:cubicBezTo>
                    <a:pt x="646081" y="338233"/>
                    <a:pt x="634936" y="343471"/>
                    <a:pt x="629412" y="349472"/>
                  </a:cubicBezTo>
                  <a:cubicBezTo>
                    <a:pt x="566547" y="418529"/>
                    <a:pt x="502729" y="486823"/>
                    <a:pt x="440055" y="556070"/>
                  </a:cubicBezTo>
                  <a:cubicBezTo>
                    <a:pt x="423577" y="574262"/>
                    <a:pt x="407384" y="581977"/>
                    <a:pt x="381858" y="574929"/>
                  </a:cubicBezTo>
                  <a:cubicBezTo>
                    <a:pt x="296323" y="551117"/>
                    <a:pt x="210217" y="529495"/>
                    <a:pt x="124492" y="506635"/>
                  </a:cubicBezTo>
                  <a:cubicBezTo>
                    <a:pt x="114490" y="503968"/>
                    <a:pt x="99536" y="504634"/>
                    <a:pt x="98774" y="490538"/>
                  </a:cubicBezTo>
                  <a:cubicBezTo>
                    <a:pt x="97917" y="475297"/>
                    <a:pt x="114110" y="477107"/>
                    <a:pt x="123349" y="473678"/>
                  </a:cubicBezTo>
                  <a:cubicBezTo>
                    <a:pt x="189929" y="448723"/>
                    <a:pt x="188881" y="449294"/>
                    <a:pt x="166497" y="378142"/>
                  </a:cubicBezTo>
                  <a:cubicBezTo>
                    <a:pt x="148875" y="322231"/>
                    <a:pt x="134303" y="265462"/>
                    <a:pt x="118586" y="208979"/>
                  </a:cubicBezTo>
                  <a:cubicBezTo>
                    <a:pt x="96488" y="129921"/>
                    <a:pt x="58769" y="60388"/>
                    <a:pt x="0"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2" name="Google Shape;172;p54"/>
            <p:cNvSpPr/>
            <p:nvPr/>
          </p:nvSpPr>
          <p:spPr>
            <a:xfrm>
              <a:off x="6381195" y="3942599"/>
              <a:ext cx="350223" cy="361938"/>
            </a:xfrm>
            <a:custGeom>
              <a:avLst/>
              <a:gdLst/>
              <a:ahLst/>
              <a:cxnLst/>
              <a:rect l="l" t="t" r="r" b="b"/>
              <a:pathLst>
                <a:path w="509010" h="526037" extrusionOk="0">
                  <a:moveTo>
                    <a:pt x="476195" y="306972"/>
                  </a:moveTo>
                  <a:cubicBezTo>
                    <a:pt x="408091" y="367646"/>
                    <a:pt x="349132" y="438703"/>
                    <a:pt x="287504" y="506521"/>
                  </a:cubicBezTo>
                  <a:cubicBezTo>
                    <a:pt x="266264" y="529952"/>
                    <a:pt x="251500" y="534048"/>
                    <a:pt x="226259" y="509092"/>
                  </a:cubicBezTo>
                  <a:cubicBezTo>
                    <a:pt x="158822" y="442513"/>
                    <a:pt x="89194" y="378028"/>
                    <a:pt x="18423" y="314878"/>
                  </a:cubicBezTo>
                  <a:cubicBezTo>
                    <a:pt x="-4913" y="294018"/>
                    <a:pt x="-6246" y="279635"/>
                    <a:pt x="15375" y="257632"/>
                  </a:cubicBezTo>
                  <a:cubicBezTo>
                    <a:pt x="79479" y="192291"/>
                    <a:pt x="141105" y="124282"/>
                    <a:pt x="205970" y="59798"/>
                  </a:cubicBezTo>
                  <a:cubicBezTo>
                    <a:pt x="292362" y="-26022"/>
                    <a:pt x="381707" y="-19069"/>
                    <a:pt x="454954" y="78086"/>
                  </a:cubicBezTo>
                  <a:cubicBezTo>
                    <a:pt x="518390" y="170955"/>
                    <a:pt x="526677" y="261919"/>
                    <a:pt x="476195" y="30697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73" name="Google Shape;173;p54"/>
          <p:cNvSpPr/>
          <p:nvPr/>
        </p:nvSpPr>
        <p:spPr>
          <a:xfrm rot="7648837">
            <a:off x="5165772" y="3038857"/>
            <a:ext cx="1875099" cy="1779769"/>
          </a:xfrm>
          <a:custGeom>
            <a:avLst/>
            <a:gdLst/>
            <a:ahLst/>
            <a:cxnLst/>
            <a:rect l="l" t="t" r="r" b="b"/>
            <a:pathLst>
              <a:path w="1875099" h="1779769" extrusionOk="0">
                <a:moveTo>
                  <a:pt x="1072977" y="257239"/>
                </a:moveTo>
                <a:lnTo>
                  <a:pt x="1232685" y="0"/>
                </a:lnTo>
                <a:lnTo>
                  <a:pt x="1207019" y="301703"/>
                </a:lnTo>
                <a:lnTo>
                  <a:pt x="1144086" y="273649"/>
                </a:lnTo>
                <a:close/>
                <a:moveTo>
                  <a:pt x="1582351" y="960092"/>
                </a:moveTo>
                <a:lnTo>
                  <a:pt x="1586270" y="850317"/>
                </a:lnTo>
                <a:lnTo>
                  <a:pt x="1581387" y="819447"/>
                </a:lnTo>
                <a:lnTo>
                  <a:pt x="1875099" y="889885"/>
                </a:lnTo>
                <a:close/>
                <a:moveTo>
                  <a:pt x="490343" y="422861"/>
                </a:moveTo>
                <a:lnTo>
                  <a:pt x="367056" y="145883"/>
                </a:lnTo>
                <a:lnTo>
                  <a:pt x="602558" y="336816"/>
                </a:lnTo>
                <a:lnTo>
                  <a:pt x="542114" y="374181"/>
                </a:lnTo>
                <a:close/>
                <a:moveTo>
                  <a:pt x="1272540" y="1442953"/>
                </a:moveTo>
                <a:lnTo>
                  <a:pt x="1332985" y="1405586"/>
                </a:lnTo>
                <a:lnTo>
                  <a:pt x="1384754" y="1356909"/>
                </a:lnTo>
                <a:lnTo>
                  <a:pt x="1508040" y="1633885"/>
                </a:lnTo>
                <a:close/>
                <a:moveTo>
                  <a:pt x="0" y="889884"/>
                </a:moveTo>
                <a:lnTo>
                  <a:pt x="292748" y="819677"/>
                </a:lnTo>
                <a:lnTo>
                  <a:pt x="288829" y="929451"/>
                </a:lnTo>
                <a:lnTo>
                  <a:pt x="293713" y="960323"/>
                </a:lnTo>
                <a:close/>
                <a:moveTo>
                  <a:pt x="642414" y="1779769"/>
                </a:moveTo>
                <a:lnTo>
                  <a:pt x="668080" y="1478064"/>
                </a:lnTo>
                <a:lnTo>
                  <a:pt x="731013" y="1506119"/>
                </a:lnTo>
                <a:lnTo>
                  <a:pt x="802123" y="1522529"/>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4" name="Google Shape;174;p54"/>
          <p:cNvSpPr/>
          <p:nvPr/>
        </p:nvSpPr>
        <p:spPr>
          <a:xfrm>
            <a:off x="6814120" y="2155021"/>
            <a:ext cx="1075283" cy="10752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5" name="Google Shape;175;p54"/>
          <p:cNvSpPr/>
          <p:nvPr/>
        </p:nvSpPr>
        <p:spPr>
          <a:xfrm>
            <a:off x="4317240" y="2155021"/>
            <a:ext cx="1075283" cy="1075283"/>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6" name="Google Shape;176;p54"/>
          <p:cNvSpPr/>
          <p:nvPr/>
        </p:nvSpPr>
        <p:spPr>
          <a:xfrm>
            <a:off x="6827705" y="4590283"/>
            <a:ext cx="1075283" cy="107528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7" name="Google Shape;177;p54"/>
          <p:cNvSpPr/>
          <p:nvPr/>
        </p:nvSpPr>
        <p:spPr>
          <a:xfrm>
            <a:off x="4317240" y="4590282"/>
            <a:ext cx="1075283" cy="10752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178" name="Google Shape;178;p54"/>
          <p:cNvGrpSpPr/>
          <p:nvPr/>
        </p:nvGrpSpPr>
        <p:grpSpPr>
          <a:xfrm>
            <a:off x="8072664" y="2114404"/>
            <a:ext cx="2911650" cy="1282140"/>
            <a:chOff x="6310076" y="1474777"/>
            <a:chExt cx="2175465" cy="1282140"/>
          </a:xfrm>
        </p:grpSpPr>
        <p:sp>
          <p:nvSpPr>
            <p:cNvPr id="179" name="Google Shape;179;p54"/>
            <p:cNvSpPr txBox="1"/>
            <p:nvPr/>
          </p:nvSpPr>
          <p:spPr>
            <a:xfrm>
              <a:off x="6310076" y="1474777"/>
              <a:ext cx="2175465" cy="33851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Vacuum Packaging </a:t>
              </a:r>
              <a:endParaRPr sz="1600" b="1" i="0" u="none" strike="noStrike" cap="none">
                <a:solidFill>
                  <a:srgbClr val="3F3F3F"/>
                </a:solidFill>
                <a:latin typeface="Arial"/>
                <a:ea typeface="Arial"/>
                <a:cs typeface="Arial"/>
                <a:sym typeface="Arial"/>
              </a:endParaRPr>
            </a:p>
          </p:txBody>
        </p:sp>
        <p:sp>
          <p:nvSpPr>
            <p:cNvPr id="180" name="Google Shape;180;p54"/>
            <p:cNvSpPr txBox="1"/>
            <p:nvPr/>
          </p:nvSpPr>
          <p:spPr>
            <a:xfrm>
              <a:off x="6310077" y="1802850"/>
              <a:ext cx="2175464"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3F3F3F"/>
                  </a:solidFill>
                  <a:latin typeface="Arial"/>
                  <a:ea typeface="Arial"/>
                  <a:cs typeface="Arial"/>
                  <a:sym typeface="Arial"/>
                </a:rPr>
                <a:t>this increases the shelf life of food, maintains quality and avoids your food passing its ‘Best Before’ date quickly</a:t>
              </a:r>
              <a:endParaRPr sz="1400" b="0" i="0" u="none" strike="noStrike" cap="none">
                <a:solidFill>
                  <a:srgbClr val="3F3F3F"/>
                </a:solidFill>
                <a:latin typeface="Arial"/>
                <a:ea typeface="Arial"/>
                <a:cs typeface="Arial"/>
                <a:sym typeface="Arial"/>
              </a:endParaRPr>
            </a:p>
          </p:txBody>
        </p:sp>
      </p:grpSp>
      <p:grpSp>
        <p:nvGrpSpPr>
          <p:cNvPr id="181" name="Google Shape;181;p54"/>
          <p:cNvGrpSpPr/>
          <p:nvPr/>
        </p:nvGrpSpPr>
        <p:grpSpPr>
          <a:xfrm>
            <a:off x="8072664" y="4590926"/>
            <a:ext cx="2911650" cy="1497584"/>
            <a:chOff x="6310076" y="1474777"/>
            <a:chExt cx="2175465" cy="1497584"/>
          </a:xfrm>
        </p:grpSpPr>
        <p:sp>
          <p:nvSpPr>
            <p:cNvPr id="182" name="Google Shape;182;p54"/>
            <p:cNvSpPr txBox="1"/>
            <p:nvPr/>
          </p:nvSpPr>
          <p:spPr>
            <a:xfrm>
              <a:off x="6310076" y="1474777"/>
              <a:ext cx="2175465" cy="33851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Refillable Packaging </a:t>
              </a:r>
              <a:endParaRPr sz="1600" b="1" i="0" u="none" strike="noStrike" cap="none">
                <a:solidFill>
                  <a:srgbClr val="3F3F3F"/>
                </a:solidFill>
                <a:latin typeface="Arial"/>
                <a:ea typeface="Arial"/>
                <a:cs typeface="Arial"/>
                <a:sym typeface="Arial"/>
              </a:endParaRPr>
            </a:p>
          </p:txBody>
        </p:sp>
        <p:sp>
          <p:nvSpPr>
            <p:cNvPr id="183" name="Google Shape;183;p54"/>
            <p:cNvSpPr txBox="1"/>
            <p:nvPr/>
          </p:nvSpPr>
          <p:spPr>
            <a:xfrm>
              <a:off x="6310077" y="1802850"/>
              <a:ext cx="2175464"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3F3F3F"/>
                  </a:solidFill>
                  <a:latin typeface="Arial"/>
                  <a:ea typeface="Arial"/>
                  <a:cs typeface="Arial"/>
                  <a:sym typeface="Arial"/>
                </a:rPr>
                <a:t>This involves sending back your packaging to the supplier to then be refilled, this isn't a regular practice but is becoming more common. Keep an eye out for this!</a:t>
              </a:r>
              <a:endParaRPr sz="1400" b="0" i="0" u="none" strike="noStrike" cap="none">
                <a:solidFill>
                  <a:srgbClr val="3F3F3F"/>
                </a:solidFill>
                <a:latin typeface="Arial"/>
                <a:ea typeface="Arial"/>
                <a:cs typeface="Arial"/>
                <a:sym typeface="Arial"/>
              </a:endParaRPr>
            </a:p>
          </p:txBody>
        </p:sp>
      </p:grpSp>
      <p:grpSp>
        <p:nvGrpSpPr>
          <p:cNvPr id="184" name="Google Shape;184;p54"/>
          <p:cNvGrpSpPr/>
          <p:nvPr/>
        </p:nvGrpSpPr>
        <p:grpSpPr>
          <a:xfrm>
            <a:off x="1196195" y="4539102"/>
            <a:ext cx="3112934" cy="1713029"/>
            <a:chOff x="740351" y="4881017"/>
            <a:chExt cx="2175465" cy="1713029"/>
          </a:xfrm>
        </p:grpSpPr>
        <p:sp>
          <p:nvSpPr>
            <p:cNvPr id="185" name="Google Shape;185;p54"/>
            <p:cNvSpPr txBox="1"/>
            <p:nvPr/>
          </p:nvSpPr>
          <p:spPr>
            <a:xfrm>
              <a:off x="740351" y="4881017"/>
              <a:ext cx="2175465" cy="338514"/>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Alternative Materials </a:t>
              </a:r>
              <a:endParaRPr sz="1600" b="1" i="0" u="none" strike="noStrike" cap="none">
                <a:solidFill>
                  <a:srgbClr val="3F3F3F"/>
                </a:solidFill>
                <a:latin typeface="Arial"/>
                <a:ea typeface="Arial"/>
                <a:cs typeface="Arial"/>
                <a:sym typeface="Arial"/>
              </a:endParaRPr>
            </a:p>
          </p:txBody>
        </p:sp>
        <p:sp>
          <p:nvSpPr>
            <p:cNvPr id="186" name="Google Shape;186;p54"/>
            <p:cNvSpPr txBox="1"/>
            <p:nvPr/>
          </p:nvSpPr>
          <p:spPr>
            <a:xfrm>
              <a:off x="740352" y="5209092"/>
              <a:ext cx="2175464" cy="13849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3F3F3F"/>
                  </a:solidFill>
                  <a:latin typeface="Arial"/>
                  <a:ea typeface="Arial"/>
                  <a:cs typeface="Arial"/>
                  <a:sym typeface="Arial"/>
                </a:rPr>
                <a:t>Alternative materials such as biodegradable and compostable packaging, currently, Vegware is a brand popular for this, or the more traditional cardboard instead of plastic.</a:t>
              </a:r>
              <a:endParaRPr sz="1400" b="0" i="0" u="none" strike="noStrike" cap="none">
                <a:solidFill>
                  <a:srgbClr val="3F3F3F"/>
                </a:solidFill>
                <a:latin typeface="Arial"/>
                <a:ea typeface="Arial"/>
                <a:cs typeface="Arial"/>
                <a:sym typeface="Arial"/>
              </a:endParaRPr>
            </a:p>
          </p:txBody>
        </p:sp>
      </p:grpSp>
      <p:grpSp>
        <p:nvGrpSpPr>
          <p:cNvPr id="187" name="Google Shape;187;p54"/>
          <p:cNvGrpSpPr/>
          <p:nvPr/>
        </p:nvGrpSpPr>
        <p:grpSpPr>
          <a:xfrm>
            <a:off x="1334008" y="2114404"/>
            <a:ext cx="2911651" cy="1389864"/>
            <a:chOff x="740351" y="4881017"/>
            <a:chExt cx="2175465" cy="1389864"/>
          </a:xfrm>
        </p:grpSpPr>
        <p:sp>
          <p:nvSpPr>
            <p:cNvPr id="188" name="Google Shape;188;p54"/>
            <p:cNvSpPr txBox="1"/>
            <p:nvPr/>
          </p:nvSpPr>
          <p:spPr>
            <a:xfrm>
              <a:off x="740351" y="4881017"/>
              <a:ext cx="2175465" cy="338514"/>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Damaged Packaging </a:t>
              </a:r>
              <a:endParaRPr sz="1600" b="1" i="0" u="none" strike="noStrike" cap="none">
                <a:solidFill>
                  <a:srgbClr val="3F3F3F"/>
                </a:solidFill>
                <a:latin typeface="Arial"/>
                <a:ea typeface="Arial"/>
                <a:cs typeface="Arial"/>
                <a:sym typeface="Arial"/>
              </a:endParaRPr>
            </a:p>
          </p:txBody>
        </p:sp>
        <p:sp>
          <p:nvSpPr>
            <p:cNvPr id="189" name="Google Shape;189;p54"/>
            <p:cNvSpPr txBox="1"/>
            <p:nvPr/>
          </p:nvSpPr>
          <p:spPr>
            <a:xfrm>
              <a:off x="740352" y="5209092"/>
              <a:ext cx="2175464" cy="1061789"/>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600"/>
                <a:buFont typeface="Arial"/>
                <a:buNone/>
              </a:pPr>
              <a:r>
                <a:rPr lang="en-US" sz="1400" b="0" i="0" u="none" strike="noStrike" cap="none">
                  <a:solidFill>
                    <a:srgbClr val="3F3F3F"/>
                  </a:solidFill>
                  <a:latin typeface="Arial"/>
                  <a:ea typeface="Arial"/>
                  <a:cs typeface="Arial"/>
                  <a:sym typeface="Arial"/>
                </a:rPr>
                <a:t>Damaged packaging can spoil food before it arrives – has this been happening with your current supplier? If so, it might be time to change.</a:t>
              </a:r>
              <a:endParaRPr sz="1400" b="0" i="0" u="none" strike="noStrike" cap="none">
                <a:solidFill>
                  <a:srgbClr val="3F3F3F"/>
                </a:solidFill>
                <a:latin typeface="Arial"/>
                <a:ea typeface="Arial"/>
                <a:cs typeface="Arial"/>
                <a:sym typeface="Arial"/>
              </a:endParaRPr>
            </a:p>
          </p:txBody>
        </p:sp>
      </p:grpSp>
      <p:pic>
        <p:nvPicPr>
          <p:cNvPr id="190" name="Google Shape;190;p54" descr="Water Bottle with solid fill"/>
          <p:cNvPicPr preferRelativeResize="0"/>
          <p:nvPr/>
        </p:nvPicPr>
        <p:blipFill rotWithShape="1">
          <a:blip r:embed="rId3">
            <a:alphaModFix/>
          </a:blip>
          <a:srcRect/>
          <a:stretch/>
        </p:blipFill>
        <p:spPr>
          <a:xfrm>
            <a:off x="4385970" y="4637258"/>
            <a:ext cx="914400" cy="914400"/>
          </a:xfrm>
          <a:prstGeom prst="rect">
            <a:avLst/>
          </a:prstGeom>
          <a:noFill/>
          <a:ln>
            <a:noFill/>
          </a:ln>
        </p:spPr>
      </p:pic>
      <p:pic>
        <p:nvPicPr>
          <p:cNvPr id="191" name="Google Shape;191;p54" descr="Spilt/Cracked Glass Of Milk with solid fill"/>
          <p:cNvPicPr preferRelativeResize="0"/>
          <p:nvPr/>
        </p:nvPicPr>
        <p:blipFill rotWithShape="1">
          <a:blip r:embed="rId4">
            <a:alphaModFix/>
          </a:blip>
          <a:srcRect/>
          <a:stretch/>
        </p:blipFill>
        <p:spPr>
          <a:xfrm>
            <a:off x="4397681" y="2227931"/>
            <a:ext cx="914400" cy="914400"/>
          </a:xfrm>
          <a:prstGeom prst="rect">
            <a:avLst/>
          </a:prstGeom>
          <a:noFill/>
          <a:ln>
            <a:noFill/>
          </a:ln>
        </p:spPr>
      </p:pic>
      <p:pic>
        <p:nvPicPr>
          <p:cNvPr id="192" name="Google Shape;192;p54" descr="Latte Cup with solid fill"/>
          <p:cNvPicPr preferRelativeResize="0"/>
          <p:nvPr/>
        </p:nvPicPr>
        <p:blipFill rotWithShape="1">
          <a:blip r:embed="rId5">
            <a:alphaModFix/>
          </a:blip>
          <a:srcRect/>
          <a:stretch/>
        </p:blipFill>
        <p:spPr>
          <a:xfrm>
            <a:off x="6922790" y="4664909"/>
            <a:ext cx="914400" cy="914400"/>
          </a:xfrm>
          <a:prstGeom prst="rect">
            <a:avLst/>
          </a:prstGeom>
          <a:noFill/>
          <a:ln>
            <a:noFill/>
          </a:ln>
        </p:spPr>
      </p:pic>
      <p:pic>
        <p:nvPicPr>
          <p:cNvPr id="193" name="Google Shape;193;p54" descr="Bento Box with solid fill"/>
          <p:cNvPicPr preferRelativeResize="0"/>
          <p:nvPr/>
        </p:nvPicPr>
        <p:blipFill rotWithShape="1">
          <a:blip r:embed="rId6">
            <a:alphaModFix/>
          </a:blip>
          <a:srcRect/>
          <a:stretch/>
        </p:blipFill>
        <p:spPr>
          <a:xfrm>
            <a:off x="6894561" y="2235462"/>
            <a:ext cx="914400" cy="914400"/>
          </a:xfrm>
          <a:prstGeom prst="rect">
            <a:avLst/>
          </a:prstGeom>
          <a:noFill/>
          <a:ln>
            <a:noFill/>
          </a:ln>
        </p:spPr>
      </p:pic>
    </p:spTree>
    <p:extLst>
      <p:ext uri="{BB962C8B-B14F-4D97-AF65-F5344CB8AC3E}">
        <p14:creationId xmlns:p14="http://schemas.microsoft.com/office/powerpoint/2010/main" val="38408760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55"/>
          <p:cNvSpPr txBox="1"/>
          <p:nvPr/>
        </p:nvSpPr>
        <p:spPr>
          <a:xfrm>
            <a:off x="3268944" y="-171812"/>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Reuse and Recycling</a:t>
            </a:r>
            <a:endParaRPr sz="1200" b="0" i="0" u="none" strike="noStrike" cap="none">
              <a:solidFill>
                <a:srgbClr val="000000"/>
              </a:solidFill>
              <a:latin typeface="Arial"/>
              <a:ea typeface="Arial"/>
              <a:cs typeface="Arial"/>
              <a:sym typeface="Arial"/>
            </a:endParaRPr>
          </a:p>
        </p:txBody>
      </p:sp>
      <p:pic>
        <p:nvPicPr>
          <p:cNvPr id="200" name="Google Shape;200;p55" descr="caucasian teenage girl organizing recycling bins - recycling stock pictures, royalty-free photos &amp; images"/>
          <p:cNvPicPr preferRelativeResize="0"/>
          <p:nvPr/>
        </p:nvPicPr>
        <p:blipFill rotWithShape="1">
          <a:blip r:embed="rId3">
            <a:alphaModFix/>
          </a:blip>
          <a:srcRect t="5431"/>
          <a:stretch/>
        </p:blipFill>
        <p:spPr>
          <a:xfrm>
            <a:off x="8664613" y="854663"/>
            <a:ext cx="2795550" cy="1524633"/>
          </a:xfrm>
          <a:prstGeom prst="rect">
            <a:avLst/>
          </a:prstGeom>
          <a:noFill/>
          <a:ln>
            <a:noFill/>
          </a:ln>
        </p:spPr>
      </p:pic>
      <p:pic>
        <p:nvPicPr>
          <p:cNvPr id="201" name="Google Shape;201;p55" descr="cans with flowers at the edge of tables - reuse cafe stock pictures, royalty-free photos &amp; images"/>
          <p:cNvPicPr preferRelativeResize="0"/>
          <p:nvPr/>
        </p:nvPicPr>
        <p:blipFill rotWithShape="1">
          <a:blip r:embed="rId4">
            <a:alphaModFix/>
          </a:blip>
          <a:srcRect t="6667" b="8795"/>
          <a:stretch/>
        </p:blipFill>
        <p:spPr>
          <a:xfrm>
            <a:off x="8664613" y="2504268"/>
            <a:ext cx="2795550" cy="1362856"/>
          </a:xfrm>
          <a:prstGeom prst="rect">
            <a:avLst/>
          </a:prstGeom>
          <a:noFill/>
          <a:ln>
            <a:noFill/>
          </a:ln>
        </p:spPr>
      </p:pic>
      <p:pic>
        <p:nvPicPr>
          <p:cNvPr id="202" name="Google Shape;202;p55" descr="Image result for recycling food label"/>
          <p:cNvPicPr preferRelativeResize="0"/>
          <p:nvPr/>
        </p:nvPicPr>
        <p:blipFill rotWithShape="1">
          <a:blip r:embed="rId5">
            <a:alphaModFix/>
          </a:blip>
          <a:srcRect/>
          <a:stretch/>
        </p:blipFill>
        <p:spPr>
          <a:xfrm>
            <a:off x="9948014" y="5021298"/>
            <a:ext cx="1512149" cy="1183421"/>
          </a:xfrm>
          <a:prstGeom prst="rect">
            <a:avLst/>
          </a:prstGeom>
          <a:noFill/>
          <a:ln>
            <a:noFill/>
          </a:ln>
        </p:spPr>
      </p:pic>
      <p:sp>
        <p:nvSpPr>
          <p:cNvPr id="203" name="Google Shape;203;p55"/>
          <p:cNvSpPr/>
          <p:nvPr/>
        </p:nvSpPr>
        <p:spPr>
          <a:xfrm>
            <a:off x="518748" y="1355726"/>
            <a:ext cx="512114" cy="51211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04" name="Google Shape;204;p55"/>
          <p:cNvSpPr txBox="1"/>
          <p:nvPr/>
        </p:nvSpPr>
        <p:spPr>
          <a:xfrm>
            <a:off x="541657" y="1442505"/>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01</a:t>
            </a:r>
            <a:endParaRPr sz="1600" b="1" i="0" u="none" strike="noStrike" cap="none">
              <a:solidFill>
                <a:schemeClr val="lt1"/>
              </a:solidFill>
              <a:latin typeface="Arial"/>
              <a:ea typeface="Arial"/>
              <a:cs typeface="Arial"/>
              <a:sym typeface="Arial"/>
            </a:endParaRPr>
          </a:p>
        </p:txBody>
      </p:sp>
      <p:grpSp>
        <p:nvGrpSpPr>
          <p:cNvPr id="205" name="Google Shape;205;p55"/>
          <p:cNvGrpSpPr/>
          <p:nvPr/>
        </p:nvGrpSpPr>
        <p:grpSpPr>
          <a:xfrm>
            <a:off x="1131103" y="1402953"/>
            <a:ext cx="5651863" cy="837112"/>
            <a:chOff x="7395558" y="2278378"/>
            <a:chExt cx="3732743" cy="837112"/>
          </a:xfrm>
        </p:grpSpPr>
        <p:sp>
          <p:nvSpPr>
            <p:cNvPr id="206" name="Google Shape;206;p5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Be creative!</a:t>
              </a:r>
              <a:endParaRPr sz="1400" b="0" i="0" u="none" strike="noStrike" cap="none">
                <a:solidFill>
                  <a:srgbClr val="3F3F3F"/>
                </a:solidFill>
                <a:latin typeface="Arial"/>
                <a:ea typeface="Arial"/>
                <a:cs typeface="Arial"/>
                <a:sym typeface="Arial"/>
              </a:endParaRPr>
            </a:p>
          </p:txBody>
        </p:sp>
        <p:sp>
          <p:nvSpPr>
            <p:cNvPr id="207" name="Google Shape;207;p55"/>
            <p:cNvSpPr txBox="1"/>
            <p:nvPr/>
          </p:nvSpPr>
          <p:spPr>
            <a:xfrm>
              <a:off x="8201860" y="2592310"/>
              <a:ext cx="292644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3F3F3F"/>
                  </a:solidFill>
                  <a:latin typeface="Arial"/>
                  <a:ea typeface="Arial"/>
                  <a:cs typeface="Arial"/>
                  <a:sym typeface="Arial"/>
                </a:rPr>
                <a:t>Remember reuse is better than recycling, can you reuse delivery crates for storage? Aluminium cans?</a:t>
              </a:r>
              <a:endParaRPr sz="1400" b="0" i="0" u="none" strike="noStrike" cap="none">
                <a:solidFill>
                  <a:srgbClr val="3F3F3F"/>
                </a:solidFill>
                <a:latin typeface="Arial"/>
                <a:ea typeface="Arial"/>
                <a:cs typeface="Arial"/>
                <a:sym typeface="Arial"/>
              </a:endParaRPr>
            </a:p>
          </p:txBody>
        </p:sp>
      </p:grpSp>
      <p:sp>
        <p:nvSpPr>
          <p:cNvPr id="208" name="Google Shape;208;p55"/>
          <p:cNvSpPr/>
          <p:nvPr/>
        </p:nvSpPr>
        <p:spPr>
          <a:xfrm>
            <a:off x="530201" y="2283637"/>
            <a:ext cx="512114" cy="51211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09" name="Google Shape;209;p55"/>
          <p:cNvSpPr txBox="1"/>
          <p:nvPr/>
        </p:nvSpPr>
        <p:spPr>
          <a:xfrm>
            <a:off x="541656" y="2386253"/>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02</a:t>
            </a:r>
            <a:endParaRPr sz="1600" b="1" i="0" u="none" strike="noStrike" cap="none">
              <a:solidFill>
                <a:schemeClr val="lt1"/>
              </a:solidFill>
              <a:latin typeface="Arial"/>
              <a:ea typeface="Arial"/>
              <a:cs typeface="Arial"/>
              <a:sym typeface="Arial"/>
            </a:endParaRPr>
          </a:p>
        </p:txBody>
      </p:sp>
      <p:grpSp>
        <p:nvGrpSpPr>
          <p:cNvPr id="210" name="Google Shape;210;p55"/>
          <p:cNvGrpSpPr/>
          <p:nvPr/>
        </p:nvGrpSpPr>
        <p:grpSpPr>
          <a:xfrm>
            <a:off x="1131104" y="2347302"/>
            <a:ext cx="5651863" cy="794023"/>
            <a:chOff x="7395558" y="2278378"/>
            <a:chExt cx="3732743" cy="794023"/>
          </a:xfrm>
        </p:grpSpPr>
        <p:sp>
          <p:nvSpPr>
            <p:cNvPr id="211" name="Google Shape;211;p5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Communication with suppliers </a:t>
              </a:r>
              <a:endParaRPr sz="1400" b="0" i="0" u="none" strike="noStrike" cap="none">
                <a:solidFill>
                  <a:srgbClr val="3F3F3F"/>
                </a:solidFill>
                <a:latin typeface="Arial"/>
                <a:ea typeface="Arial"/>
                <a:cs typeface="Arial"/>
                <a:sym typeface="Arial"/>
              </a:endParaRPr>
            </a:p>
          </p:txBody>
        </p:sp>
        <p:sp>
          <p:nvSpPr>
            <p:cNvPr id="212" name="Google Shape;212;p55"/>
            <p:cNvSpPr txBox="1"/>
            <p:nvPr/>
          </p:nvSpPr>
          <p:spPr>
            <a:xfrm>
              <a:off x="8201860" y="2592310"/>
              <a:ext cx="2926441" cy="48009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200"/>
                <a:buFont typeface="Arial"/>
                <a:buNone/>
              </a:pPr>
              <a:r>
                <a:rPr lang="en-US" sz="1400" b="0" i="0" u="none" strike="noStrike" cap="none">
                  <a:solidFill>
                    <a:srgbClr val="3F3F3F"/>
                  </a:solidFill>
                  <a:latin typeface="Arial"/>
                  <a:ea typeface="Arial"/>
                  <a:cs typeface="Arial"/>
                  <a:sym typeface="Arial"/>
                </a:rPr>
                <a:t>Ask your supplier if you can return the packaging for them to use again </a:t>
              </a:r>
              <a:endParaRPr sz="1400" b="0" i="0" u="none" strike="noStrike" cap="none">
                <a:solidFill>
                  <a:srgbClr val="3F3F3F"/>
                </a:solidFill>
                <a:latin typeface="Arial"/>
                <a:ea typeface="Arial"/>
                <a:cs typeface="Arial"/>
                <a:sym typeface="Arial"/>
              </a:endParaRPr>
            </a:p>
          </p:txBody>
        </p:sp>
      </p:grpSp>
      <p:sp>
        <p:nvSpPr>
          <p:cNvPr id="213" name="Google Shape;213;p55"/>
          <p:cNvSpPr/>
          <p:nvPr/>
        </p:nvSpPr>
        <p:spPr>
          <a:xfrm>
            <a:off x="518747" y="3300121"/>
            <a:ext cx="512114" cy="51211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grpSp>
        <p:nvGrpSpPr>
          <p:cNvPr id="214" name="Google Shape;214;p55"/>
          <p:cNvGrpSpPr/>
          <p:nvPr/>
        </p:nvGrpSpPr>
        <p:grpSpPr>
          <a:xfrm>
            <a:off x="1131104" y="3258256"/>
            <a:ext cx="5651863" cy="987922"/>
            <a:chOff x="7395558" y="2278378"/>
            <a:chExt cx="3732743" cy="987922"/>
          </a:xfrm>
        </p:grpSpPr>
        <p:sp>
          <p:nvSpPr>
            <p:cNvPr id="215" name="Google Shape;215;p5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Recycle correctly </a:t>
              </a:r>
              <a:endParaRPr sz="1400" b="0" i="0" u="none" strike="noStrike" cap="none">
                <a:solidFill>
                  <a:srgbClr val="3F3F3F"/>
                </a:solidFill>
                <a:latin typeface="Arial"/>
                <a:ea typeface="Arial"/>
                <a:cs typeface="Arial"/>
                <a:sym typeface="Arial"/>
              </a:endParaRPr>
            </a:p>
          </p:txBody>
        </p:sp>
        <p:sp>
          <p:nvSpPr>
            <p:cNvPr id="216" name="Google Shape;216;p55"/>
            <p:cNvSpPr txBox="1"/>
            <p:nvPr/>
          </p:nvSpPr>
          <p:spPr>
            <a:xfrm>
              <a:off x="8201860" y="2592310"/>
              <a:ext cx="2926441" cy="67399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200"/>
                <a:buFont typeface="Arial"/>
                <a:buNone/>
              </a:pPr>
              <a:r>
                <a:rPr lang="en-US" sz="1400" b="0" i="0" u="none" strike="noStrike" cap="none">
                  <a:solidFill>
                    <a:srgbClr val="3F3F3F"/>
                  </a:solidFill>
                  <a:latin typeface="Arial"/>
                  <a:ea typeface="Arial"/>
                  <a:cs typeface="Arial"/>
                  <a:sym typeface="Arial"/>
                </a:rPr>
                <a:t>When recycling, wash packaging out, if there's food in it when it goes off to recycling this could contaminate everything and be sent to landfill</a:t>
              </a:r>
              <a:endParaRPr sz="1400" b="0" i="0" u="none" strike="noStrike" cap="none">
                <a:solidFill>
                  <a:srgbClr val="3F3F3F"/>
                </a:solidFill>
                <a:latin typeface="Arial"/>
                <a:ea typeface="Arial"/>
                <a:cs typeface="Arial"/>
                <a:sym typeface="Arial"/>
              </a:endParaRPr>
            </a:p>
          </p:txBody>
        </p:sp>
      </p:grpSp>
      <p:sp>
        <p:nvSpPr>
          <p:cNvPr id="217" name="Google Shape;217;p55"/>
          <p:cNvSpPr txBox="1"/>
          <p:nvPr/>
        </p:nvSpPr>
        <p:spPr>
          <a:xfrm>
            <a:off x="541655" y="3385405"/>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03</a:t>
            </a:r>
            <a:endParaRPr sz="1600" b="1" i="0" u="none" strike="noStrike" cap="none">
              <a:solidFill>
                <a:schemeClr val="lt1"/>
              </a:solidFill>
              <a:latin typeface="Arial"/>
              <a:ea typeface="Arial"/>
              <a:cs typeface="Arial"/>
              <a:sym typeface="Arial"/>
            </a:endParaRPr>
          </a:p>
        </p:txBody>
      </p:sp>
      <p:sp>
        <p:nvSpPr>
          <p:cNvPr id="218" name="Google Shape;218;p55"/>
          <p:cNvSpPr/>
          <p:nvPr/>
        </p:nvSpPr>
        <p:spPr>
          <a:xfrm>
            <a:off x="530200" y="4382248"/>
            <a:ext cx="512114" cy="51211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grpSp>
        <p:nvGrpSpPr>
          <p:cNvPr id="219" name="Google Shape;219;p55"/>
          <p:cNvGrpSpPr/>
          <p:nvPr/>
        </p:nvGrpSpPr>
        <p:grpSpPr>
          <a:xfrm>
            <a:off x="1131104" y="4382248"/>
            <a:ext cx="5651863" cy="1375721"/>
            <a:chOff x="7395558" y="2278378"/>
            <a:chExt cx="3732743" cy="1375721"/>
          </a:xfrm>
        </p:grpSpPr>
        <p:sp>
          <p:nvSpPr>
            <p:cNvPr id="220" name="Google Shape;220;p55"/>
            <p:cNvSpPr txBox="1"/>
            <p:nvPr/>
          </p:nvSpPr>
          <p:spPr>
            <a:xfrm>
              <a:off x="7395558" y="2278378"/>
              <a:ext cx="3732743" cy="31393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a:solidFill>
                    <a:srgbClr val="3F3F3F"/>
                  </a:solidFill>
                  <a:latin typeface="Arial"/>
                  <a:ea typeface="Arial"/>
                  <a:cs typeface="Arial"/>
                  <a:sym typeface="Arial"/>
                </a:rPr>
                <a:t>Bin system </a:t>
              </a:r>
              <a:endParaRPr sz="1400" b="0" i="0" u="none" strike="noStrike" cap="none">
                <a:solidFill>
                  <a:srgbClr val="3F3F3F"/>
                </a:solidFill>
                <a:latin typeface="Arial"/>
                <a:ea typeface="Arial"/>
                <a:cs typeface="Arial"/>
                <a:sym typeface="Arial"/>
              </a:endParaRPr>
            </a:p>
          </p:txBody>
        </p:sp>
        <p:sp>
          <p:nvSpPr>
            <p:cNvPr id="221" name="Google Shape;221;p55"/>
            <p:cNvSpPr txBox="1"/>
            <p:nvPr/>
          </p:nvSpPr>
          <p:spPr>
            <a:xfrm>
              <a:off x="8201860" y="2592310"/>
              <a:ext cx="2926441" cy="1061789"/>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200"/>
                <a:buFont typeface="Arial"/>
                <a:buNone/>
              </a:pPr>
              <a:r>
                <a:rPr lang="en-US" sz="1400" b="0" i="0" u="none" strike="noStrike" cap="none">
                  <a:solidFill>
                    <a:srgbClr val="3F3F3F"/>
                  </a:solidFill>
                  <a:latin typeface="Arial"/>
                  <a:ea typeface="Arial"/>
                  <a:cs typeface="Arial"/>
                  <a:sym typeface="Arial"/>
                </a:rPr>
                <a:t>Separate packaging based on materials (and sometimes colour if its glass or plastic!) this maximises efficiency when it comes to taking it to the recycling centre, create a bin system to maximise efficiency </a:t>
              </a:r>
              <a:endParaRPr sz="1400" b="0" i="0" u="none" strike="noStrike" cap="none">
                <a:solidFill>
                  <a:srgbClr val="3F3F3F"/>
                </a:solidFill>
                <a:latin typeface="Arial"/>
                <a:ea typeface="Arial"/>
                <a:cs typeface="Arial"/>
                <a:sym typeface="Arial"/>
              </a:endParaRPr>
            </a:p>
          </p:txBody>
        </p:sp>
      </p:grpSp>
      <p:sp>
        <p:nvSpPr>
          <p:cNvPr id="222" name="Google Shape;222;p55"/>
          <p:cNvSpPr txBox="1"/>
          <p:nvPr/>
        </p:nvSpPr>
        <p:spPr>
          <a:xfrm>
            <a:off x="541655" y="4470522"/>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04</a:t>
            </a:r>
            <a:endParaRPr sz="1600" b="1"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7884729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56"/>
          <p:cNvSpPr/>
          <p:nvPr/>
        </p:nvSpPr>
        <p:spPr>
          <a:xfrm>
            <a:off x="752621" y="4727878"/>
            <a:ext cx="4684542" cy="1362856"/>
          </a:xfrm>
          <a:prstGeom prst="roundRect">
            <a:avLst>
              <a:gd name="adj" fmla="val 16667"/>
            </a:avLst>
          </a:prstGeom>
          <a:solidFill>
            <a:schemeClr val="accent1"/>
          </a:solidFill>
          <a:ln w="25400" cap="flat" cmpd="sng">
            <a:solidFill>
              <a:srgbClr val="809C4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chemeClr val="bg1"/>
                </a:solidFill>
                <a:latin typeface="Arial"/>
                <a:ea typeface="Arial"/>
                <a:cs typeface="Arial"/>
                <a:sym typeface="Arial"/>
              </a:rPr>
              <a:t>Task – Your workplace is implementing a FIFO procedure, what are some of the steps and actions you think need to take place for this to be successfully implemented and ensure maximum efficiency?</a:t>
            </a:r>
            <a:endParaRPr sz="1400" b="0" i="0" u="none" strike="noStrike" cap="none" dirty="0">
              <a:solidFill>
                <a:schemeClr val="bg1"/>
              </a:solidFill>
              <a:latin typeface="Arial"/>
              <a:ea typeface="Arial"/>
              <a:cs typeface="Arial"/>
              <a:sym typeface="Arial"/>
            </a:endParaRPr>
          </a:p>
        </p:txBody>
      </p:sp>
      <p:sp>
        <p:nvSpPr>
          <p:cNvPr id="229" name="Google Shape;229;p56"/>
          <p:cNvSpPr txBox="1"/>
          <p:nvPr/>
        </p:nvSpPr>
        <p:spPr>
          <a:xfrm>
            <a:off x="4735928" y="-141329"/>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Storage</a:t>
            </a:r>
            <a:r>
              <a:rPr lang="en-US" sz="4000" b="1" i="0" u="none" strike="noStrike" cap="none">
                <a:solidFill>
                  <a:schemeClr val="dk1"/>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p:txBody>
      </p:sp>
      <p:sp>
        <p:nvSpPr>
          <p:cNvPr id="230" name="Google Shape;230;p56"/>
          <p:cNvSpPr txBox="1"/>
          <p:nvPr/>
        </p:nvSpPr>
        <p:spPr>
          <a:xfrm>
            <a:off x="829994" y="1188448"/>
            <a:ext cx="6114757" cy="3354724"/>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Storing food correctly is extremely important. Food that is stored correctly avoids growing bacteria, food poisoning while increasing the shelf life and the freshness of the food</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An efficient storage system is First-In First out, also known as FIFO.</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This involves stock rotation, you put the items with the soonest best before/use-by dates at the front with the furthest dates at the back – </a:t>
            </a:r>
            <a:r>
              <a:rPr lang="en-US" dirty="0" err="1">
                <a:solidFill>
                  <a:srgbClr val="7030A0"/>
                </a:solidFill>
                <a:sym typeface="Arial"/>
              </a:rPr>
              <a:t>maximising</a:t>
            </a:r>
            <a:r>
              <a:rPr lang="en-US" dirty="0">
                <a:solidFill>
                  <a:srgbClr val="7030A0"/>
                </a:solidFill>
                <a:sym typeface="Arial"/>
              </a:rPr>
              <a:t> freshness and </a:t>
            </a:r>
            <a:r>
              <a:rPr lang="en-US" dirty="0" err="1">
                <a:solidFill>
                  <a:srgbClr val="7030A0"/>
                </a:solidFill>
                <a:sym typeface="Arial"/>
              </a:rPr>
              <a:t>minimising</a:t>
            </a:r>
            <a:r>
              <a:rPr lang="en-US" dirty="0">
                <a:solidFill>
                  <a:srgbClr val="7030A0"/>
                </a:solidFill>
                <a:sym typeface="Arial"/>
              </a:rPr>
              <a:t> waste.</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sz="1200" b="0" i="0" u="none" strike="noStrike" cap="none" dirty="0">
              <a:solidFill>
                <a:srgbClr val="3F3F3F"/>
              </a:solidFill>
              <a:latin typeface="Arial"/>
              <a:ea typeface="Arial"/>
              <a:cs typeface="Arial"/>
              <a:sym typeface="Arial"/>
            </a:endParaRPr>
          </a:p>
        </p:txBody>
      </p:sp>
      <p:pic>
        <p:nvPicPr>
          <p:cNvPr id="231" name="Google Shape;231;p56" descr="chef checking stock of goods in storage room - cafe storage stock pictures, royalty-free photos &amp; images"/>
          <p:cNvPicPr preferRelativeResize="0"/>
          <p:nvPr/>
        </p:nvPicPr>
        <p:blipFill rotWithShape="1">
          <a:blip r:embed="rId3">
            <a:alphaModFix/>
          </a:blip>
          <a:srcRect t="10455"/>
          <a:stretch/>
        </p:blipFill>
        <p:spPr>
          <a:xfrm>
            <a:off x="7396651" y="1087314"/>
            <a:ext cx="4063512" cy="2270357"/>
          </a:xfrm>
          <a:prstGeom prst="rect">
            <a:avLst/>
          </a:prstGeom>
          <a:noFill/>
          <a:ln>
            <a:noFill/>
          </a:ln>
        </p:spPr>
      </p:pic>
      <p:pic>
        <p:nvPicPr>
          <p:cNvPr id="232" name="Google Shape;232;p56" descr="chef checking stock of goods in storage room - cafe storage stock pictures, royalty-free photos &amp; images"/>
          <p:cNvPicPr preferRelativeResize="0"/>
          <p:nvPr/>
        </p:nvPicPr>
        <p:blipFill rotWithShape="1">
          <a:blip r:embed="rId4">
            <a:alphaModFix/>
          </a:blip>
          <a:srcRect t="22235"/>
          <a:stretch/>
        </p:blipFill>
        <p:spPr>
          <a:xfrm>
            <a:off x="7396650" y="3931905"/>
            <a:ext cx="4065090" cy="2125995"/>
          </a:xfrm>
          <a:prstGeom prst="rect">
            <a:avLst/>
          </a:prstGeom>
          <a:noFill/>
          <a:ln>
            <a:noFill/>
          </a:ln>
        </p:spPr>
      </p:pic>
    </p:spTree>
    <p:extLst>
      <p:ext uri="{BB962C8B-B14F-4D97-AF65-F5344CB8AC3E}">
        <p14:creationId xmlns:p14="http://schemas.microsoft.com/office/powerpoint/2010/main" val="12948585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8" name="Google Shape;238;p57"/>
          <p:cNvSpPr txBox="1"/>
          <p:nvPr/>
        </p:nvSpPr>
        <p:spPr>
          <a:xfrm>
            <a:off x="3757612" y="-157869"/>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FIFO Procedure  </a:t>
            </a:r>
            <a:endParaRPr sz="1200" b="0" i="0" u="none" strike="noStrike" cap="none">
              <a:solidFill>
                <a:srgbClr val="000000"/>
              </a:solidFill>
              <a:latin typeface="Arial"/>
              <a:ea typeface="Arial"/>
              <a:cs typeface="Arial"/>
              <a:sym typeface="Arial"/>
            </a:endParaRPr>
          </a:p>
        </p:txBody>
      </p:sp>
      <p:grpSp>
        <p:nvGrpSpPr>
          <p:cNvPr id="239" name="Google Shape;239;p57"/>
          <p:cNvGrpSpPr/>
          <p:nvPr/>
        </p:nvGrpSpPr>
        <p:grpSpPr>
          <a:xfrm>
            <a:off x="1470855" y="1266091"/>
            <a:ext cx="9989308" cy="4872099"/>
            <a:chOff x="0" y="0"/>
            <a:chExt cx="9447236" cy="5418666"/>
          </a:xfrm>
        </p:grpSpPr>
        <p:sp>
          <p:nvSpPr>
            <p:cNvPr id="240" name="Google Shape;240;p57"/>
            <p:cNvSpPr/>
            <p:nvPr/>
          </p:nvSpPr>
          <p:spPr>
            <a:xfrm>
              <a:off x="0" y="0"/>
              <a:ext cx="7274372" cy="975360"/>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41" name="Google Shape;241;p57"/>
            <p:cNvSpPr txBox="1"/>
            <p:nvPr/>
          </p:nvSpPr>
          <p:spPr>
            <a:xfrm>
              <a:off x="28567" y="62546"/>
              <a:ext cx="6107766" cy="91822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0" i="0" u="none" strike="noStrike" cap="none" dirty="0">
                  <a:solidFill>
                    <a:schemeClr val="bg1"/>
                  </a:solidFill>
                  <a:latin typeface="Arial"/>
                  <a:ea typeface="Arial"/>
                  <a:cs typeface="Arial"/>
                  <a:sym typeface="Arial"/>
                </a:rPr>
                <a:t>Locate products with the soonest best before/use-by dates</a:t>
              </a:r>
              <a:endParaRPr sz="1400" b="0" i="0" u="none" strike="noStrike" cap="none" dirty="0">
                <a:solidFill>
                  <a:schemeClr val="bg1"/>
                </a:solidFill>
                <a:latin typeface="Arial"/>
                <a:ea typeface="Arial"/>
                <a:cs typeface="Arial"/>
                <a:sym typeface="Arial"/>
              </a:endParaRPr>
            </a:p>
          </p:txBody>
        </p:sp>
        <p:sp>
          <p:nvSpPr>
            <p:cNvPr id="242" name="Google Shape;242;p57"/>
            <p:cNvSpPr/>
            <p:nvPr/>
          </p:nvSpPr>
          <p:spPr>
            <a:xfrm>
              <a:off x="543216" y="1144805"/>
              <a:ext cx="7274372" cy="975360"/>
            </a:xfrm>
            <a:prstGeom prst="roundRect">
              <a:avLst>
                <a:gd name="adj" fmla="val 10000"/>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bg1"/>
                </a:solidFill>
                <a:latin typeface="Arial"/>
                <a:ea typeface="Arial"/>
                <a:cs typeface="Arial"/>
                <a:sym typeface="Arial"/>
              </a:endParaRPr>
            </a:p>
          </p:txBody>
        </p:sp>
        <p:sp>
          <p:nvSpPr>
            <p:cNvPr id="243" name="Google Shape;243;p57"/>
            <p:cNvSpPr txBox="1"/>
            <p:nvPr/>
          </p:nvSpPr>
          <p:spPr>
            <a:xfrm>
              <a:off x="571783" y="1139393"/>
              <a:ext cx="6040038" cy="91822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0" i="0" u="none" strike="noStrike" cap="none" dirty="0">
                  <a:solidFill>
                    <a:schemeClr val="bg1"/>
                  </a:solidFill>
                  <a:latin typeface="Arial"/>
                  <a:ea typeface="Arial"/>
                  <a:cs typeface="Arial"/>
                  <a:sym typeface="Arial"/>
                </a:rPr>
                <a:t>Place these to the front, and those with the latest at the back. Remember – if you are storing food without a use-by date, get a label and label it yourself!</a:t>
              </a:r>
              <a:endParaRPr sz="1400" b="0" i="0" u="none" strike="noStrike" cap="none" dirty="0">
                <a:solidFill>
                  <a:schemeClr val="bg1"/>
                </a:solidFill>
                <a:latin typeface="Arial"/>
                <a:ea typeface="Arial"/>
                <a:cs typeface="Arial"/>
                <a:sym typeface="Arial"/>
              </a:endParaRPr>
            </a:p>
          </p:txBody>
        </p:sp>
        <p:sp>
          <p:nvSpPr>
            <p:cNvPr id="244" name="Google Shape;244;p57"/>
            <p:cNvSpPr/>
            <p:nvPr/>
          </p:nvSpPr>
          <p:spPr>
            <a:xfrm>
              <a:off x="1086432" y="2221653"/>
              <a:ext cx="7274372" cy="975360"/>
            </a:xfrm>
            <a:prstGeom prst="roundRect">
              <a:avLst>
                <a:gd name="adj" fmla="val 10000"/>
              </a:avLst>
            </a:prstGeom>
            <a:solidFill>
              <a:schemeClr val="accent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45" name="Google Shape;245;p57"/>
            <p:cNvSpPr txBox="1"/>
            <p:nvPr/>
          </p:nvSpPr>
          <p:spPr>
            <a:xfrm>
              <a:off x="1114999" y="2284198"/>
              <a:ext cx="6040038" cy="91822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0" i="0" u="none" strike="noStrike" cap="none">
                  <a:solidFill>
                    <a:schemeClr val="bg1"/>
                  </a:solidFill>
                  <a:latin typeface="Arial"/>
                  <a:ea typeface="Arial"/>
                  <a:cs typeface="Arial"/>
                  <a:sym typeface="Arial"/>
                </a:rPr>
                <a:t>Find food that is out of date or damaged? – remove this and keep a record of how it's been damaged, is this due to supplier or staff error?</a:t>
              </a:r>
              <a:endParaRPr sz="1400" b="0" i="0" u="none" strike="noStrike" cap="none">
                <a:solidFill>
                  <a:schemeClr val="bg1"/>
                </a:solidFill>
                <a:latin typeface="Arial"/>
                <a:ea typeface="Arial"/>
                <a:cs typeface="Arial"/>
                <a:sym typeface="Arial"/>
              </a:endParaRPr>
            </a:p>
          </p:txBody>
        </p:sp>
        <p:sp>
          <p:nvSpPr>
            <p:cNvPr id="246" name="Google Shape;246;p57"/>
            <p:cNvSpPr/>
            <p:nvPr/>
          </p:nvSpPr>
          <p:spPr>
            <a:xfrm>
              <a:off x="1629648" y="3332480"/>
              <a:ext cx="7274372" cy="975360"/>
            </a:xfrm>
            <a:prstGeom prst="roundRect">
              <a:avLst>
                <a:gd name="adj" fmla="val 10000"/>
              </a:avLst>
            </a:prstGeom>
            <a:solidFill>
              <a:schemeClr val="accent4"/>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47" name="Google Shape;247;p57"/>
            <p:cNvSpPr txBox="1"/>
            <p:nvPr/>
          </p:nvSpPr>
          <p:spPr>
            <a:xfrm>
              <a:off x="1658215" y="3395026"/>
              <a:ext cx="6040038" cy="91822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None/>
              </a:pPr>
              <a:r>
                <a:rPr lang="en-US" sz="1800" b="0" i="0" u="none" strike="noStrike" cap="none">
                  <a:solidFill>
                    <a:schemeClr val="bg1"/>
                  </a:solidFill>
                  <a:latin typeface="Arial"/>
                  <a:ea typeface="Arial"/>
                  <a:cs typeface="Arial"/>
                  <a:sym typeface="Arial"/>
                </a:rPr>
                <a:t>Carry these steps out often! Every day, if possible, this keeps it efficient and avoids food perishing.</a:t>
              </a:r>
              <a:endParaRPr sz="1400" b="0" i="0" u="none" strike="noStrike" cap="none">
                <a:solidFill>
                  <a:schemeClr val="bg1"/>
                </a:solidFill>
                <a:latin typeface="Arial"/>
                <a:ea typeface="Arial"/>
                <a:cs typeface="Arial"/>
                <a:sym typeface="Arial"/>
              </a:endParaRPr>
            </a:p>
          </p:txBody>
        </p:sp>
        <p:sp>
          <p:nvSpPr>
            <p:cNvPr id="248" name="Google Shape;248;p57"/>
            <p:cNvSpPr/>
            <p:nvPr/>
          </p:nvSpPr>
          <p:spPr>
            <a:xfrm>
              <a:off x="2172864" y="4443306"/>
              <a:ext cx="7274372" cy="975360"/>
            </a:xfrm>
            <a:prstGeom prst="roundRect">
              <a:avLst>
                <a:gd name="adj" fmla="val 10000"/>
              </a:avLst>
            </a:prstGeom>
            <a:solidFill>
              <a:srgbClr val="AEABA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49" name="Google Shape;249;p57"/>
            <p:cNvSpPr txBox="1"/>
            <p:nvPr/>
          </p:nvSpPr>
          <p:spPr>
            <a:xfrm>
              <a:off x="2201431" y="4471873"/>
              <a:ext cx="6040038" cy="918226"/>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1800" b="0" i="0" u="none" strike="noStrike" cap="none">
                  <a:solidFill>
                    <a:schemeClr val="bg1"/>
                  </a:solidFill>
                  <a:latin typeface="Arial"/>
                  <a:ea typeface="Arial"/>
                  <a:cs typeface="Arial"/>
                  <a:sym typeface="Arial"/>
                </a:rPr>
                <a:t>Display a check list like this in areas of high stock rotation e.g., food cabinets, fridges. FIFO only works if everyone in the workplace contributes to make it highly efficient</a:t>
              </a:r>
              <a:endParaRPr sz="1400" b="0" i="0" u="none" strike="noStrike" cap="none">
                <a:solidFill>
                  <a:schemeClr val="bg1"/>
                </a:solidFill>
                <a:latin typeface="Arial"/>
                <a:ea typeface="Arial"/>
                <a:cs typeface="Arial"/>
                <a:sym typeface="Arial"/>
              </a:endParaRPr>
            </a:p>
          </p:txBody>
        </p:sp>
        <p:sp>
          <p:nvSpPr>
            <p:cNvPr id="250" name="Google Shape;250;p57"/>
            <p:cNvSpPr/>
            <p:nvPr/>
          </p:nvSpPr>
          <p:spPr>
            <a:xfrm>
              <a:off x="6640388" y="712554"/>
              <a:ext cx="633984" cy="633984"/>
            </a:xfrm>
            <a:prstGeom prst="downArrow">
              <a:avLst>
                <a:gd name="adj1" fmla="val 55000"/>
                <a:gd name="adj2" fmla="val 45000"/>
              </a:avLst>
            </a:prstGeom>
            <a:solidFill>
              <a:srgbClr val="DBEBF6">
                <a:alpha val="89411"/>
              </a:srgbClr>
            </a:solidFill>
            <a:ln w="25400" cap="flat" cmpd="sng">
              <a:solidFill>
                <a:srgbClr val="DBEBF6">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1" name="Google Shape;251;p57"/>
            <p:cNvSpPr txBox="1"/>
            <p:nvPr/>
          </p:nvSpPr>
          <p:spPr>
            <a:xfrm>
              <a:off x="6783034" y="712554"/>
              <a:ext cx="348692" cy="477073"/>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000000"/>
                </a:buClr>
                <a:buSzPts val="3000"/>
                <a:buFont typeface="Arial"/>
                <a:buNone/>
              </a:pPr>
              <a:endParaRPr sz="3000" b="0" i="0" u="none" strike="noStrike" cap="none">
                <a:solidFill>
                  <a:schemeClr val="dk1"/>
                </a:solidFill>
                <a:latin typeface="Arial"/>
                <a:ea typeface="Arial"/>
                <a:cs typeface="Arial"/>
                <a:sym typeface="Arial"/>
              </a:endParaRPr>
            </a:p>
          </p:txBody>
        </p:sp>
        <p:sp>
          <p:nvSpPr>
            <p:cNvPr id="252" name="Google Shape;252;p57"/>
            <p:cNvSpPr/>
            <p:nvPr/>
          </p:nvSpPr>
          <p:spPr>
            <a:xfrm>
              <a:off x="7183604" y="1823381"/>
              <a:ext cx="633984" cy="633984"/>
            </a:xfrm>
            <a:prstGeom prst="downArrow">
              <a:avLst>
                <a:gd name="adj1" fmla="val 55000"/>
                <a:gd name="adj2" fmla="val 45000"/>
              </a:avLst>
            </a:prstGeom>
            <a:solidFill>
              <a:srgbClr val="FCF3CC">
                <a:alpha val="89411"/>
              </a:srgbClr>
            </a:solidFill>
            <a:ln w="25400" cap="flat" cmpd="sng">
              <a:solidFill>
                <a:srgbClr val="FCF3CC">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3" name="Google Shape;253;p57"/>
            <p:cNvSpPr txBox="1"/>
            <p:nvPr/>
          </p:nvSpPr>
          <p:spPr>
            <a:xfrm>
              <a:off x="7326250" y="1823381"/>
              <a:ext cx="348692" cy="477073"/>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000000"/>
                </a:buClr>
                <a:buSzPts val="3000"/>
                <a:buFont typeface="Arial"/>
                <a:buNone/>
              </a:pPr>
              <a:endParaRPr sz="3000" b="0" i="0" u="none" strike="noStrike" cap="none">
                <a:solidFill>
                  <a:schemeClr val="dk1"/>
                </a:solidFill>
                <a:latin typeface="Arial"/>
                <a:ea typeface="Arial"/>
                <a:cs typeface="Arial"/>
                <a:sym typeface="Arial"/>
              </a:endParaRPr>
            </a:p>
          </p:txBody>
        </p:sp>
        <p:sp>
          <p:nvSpPr>
            <p:cNvPr id="254" name="Google Shape;254;p57"/>
            <p:cNvSpPr/>
            <p:nvPr/>
          </p:nvSpPr>
          <p:spPr>
            <a:xfrm>
              <a:off x="7726820" y="2917952"/>
              <a:ext cx="633984" cy="633984"/>
            </a:xfrm>
            <a:prstGeom prst="downArrow">
              <a:avLst>
                <a:gd name="adj1" fmla="val 55000"/>
                <a:gd name="adj2" fmla="val 45000"/>
              </a:avLst>
            </a:prstGeom>
            <a:solidFill>
              <a:srgbClr val="FFDFCE">
                <a:alpha val="89411"/>
              </a:srgbClr>
            </a:solidFill>
            <a:ln w="25400" cap="flat" cmpd="sng">
              <a:solidFill>
                <a:srgbClr val="FFDFCE">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5" name="Google Shape;255;p57"/>
            <p:cNvSpPr txBox="1"/>
            <p:nvPr/>
          </p:nvSpPr>
          <p:spPr>
            <a:xfrm>
              <a:off x="7869466" y="2917952"/>
              <a:ext cx="348692" cy="477073"/>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000000"/>
                </a:buClr>
                <a:buSzPts val="3000"/>
                <a:buFont typeface="Arial"/>
                <a:buNone/>
              </a:pPr>
              <a:endParaRPr sz="3000" b="0" i="0" u="none" strike="noStrike" cap="none">
                <a:solidFill>
                  <a:schemeClr val="dk1"/>
                </a:solidFill>
                <a:latin typeface="Arial"/>
                <a:ea typeface="Arial"/>
                <a:cs typeface="Arial"/>
                <a:sym typeface="Arial"/>
              </a:endParaRPr>
            </a:p>
          </p:txBody>
        </p:sp>
        <p:sp>
          <p:nvSpPr>
            <p:cNvPr id="256" name="Google Shape;256;p57"/>
            <p:cNvSpPr/>
            <p:nvPr/>
          </p:nvSpPr>
          <p:spPr>
            <a:xfrm>
              <a:off x="8270036" y="4039616"/>
              <a:ext cx="633984" cy="633984"/>
            </a:xfrm>
            <a:prstGeom prst="downArrow">
              <a:avLst>
                <a:gd name="adj1" fmla="val 55000"/>
                <a:gd name="adj2" fmla="val 45000"/>
              </a:avLst>
            </a:prstGeom>
            <a:solidFill>
              <a:srgbClr val="E0E0E0">
                <a:alpha val="89411"/>
              </a:srgbClr>
            </a:solidFill>
            <a:ln w="25400" cap="flat" cmpd="sng">
              <a:solidFill>
                <a:srgbClr val="E0E0E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7" name="Google Shape;257;p57"/>
            <p:cNvSpPr txBox="1"/>
            <p:nvPr/>
          </p:nvSpPr>
          <p:spPr>
            <a:xfrm>
              <a:off x="8412682" y="4039616"/>
              <a:ext cx="348692" cy="477073"/>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000000"/>
                </a:buClr>
                <a:buSzPts val="3000"/>
                <a:buFont typeface="Arial"/>
                <a:buNone/>
              </a:pPr>
              <a:endParaRPr sz="3000" b="0" i="0" u="none" strike="noStrike" cap="none">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4673966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58"/>
          <p:cNvSpPr txBox="1"/>
          <p:nvPr/>
        </p:nvSpPr>
        <p:spPr>
          <a:xfrm>
            <a:off x="4278117" y="-157869"/>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Composting</a:t>
            </a:r>
            <a:r>
              <a:rPr lang="en-US" sz="4000" b="1" i="0" u="none" strike="noStrike" cap="none">
                <a:solidFill>
                  <a:schemeClr val="dk1"/>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p:txBody>
      </p:sp>
      <p:sp>
        <p:nvSpPr>
          <p:cNvPr id="265" name="Google Shape;265;p58"/>
          <p:cNvSpPr txBox="1"/>
          <p:nvPr/>
        </p:nvSpPr>
        <p:spPr>
          <a:xfrm>
            <a:off x="422031" y="1362856"/>
            <a:ext cx="5008099" cy="43703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2200" dirty="0">
                <a:solidFill>
                  <a:srgbClr val="7030A0"/>
                </a:solidFill>
                <a:sym typeface="Arial"/>
              </a:rPr>
              <a:t>Even with efficient storage, food does sometimes go to waste, composting is good option for food that can no longer be sold/ate or for food preparation scraps.</a:t>
            </a:r>
          </a:p>
          <a:p>
            <a:pPr marL="0" marR="0" lvl="0" indent="0" algn="l" rtl="0">
              <a:lnSpc>
                <a:spcPct val="100000"/>
              </a:lnSpc>
              <a:spcBef>
                <a:spcPts val="0"/>
              </a:spcBef>
              <a:spcAft>
                <a:spcPts val="0"/>
              </a:spcAft>
              <a:buClr>
                <a:srgbClr val="000000"/>
              </a:buClr>
              <a:buSzPts val="1600"/>
              <a:buFont typeface="Arial"/>
              <a:buNone/>
            </a:pPr>
            <a:endParaRPr lang="en-US" sz="2200" dirty="0">
              <a:solidFill>
                <a:srgbClr val="7030A0"/>
              </a:solidFill>
              <a:sym typeface="Arial"/>
            </a:endParaRPr>
          </a:p>
          <a:p>
            <a:pPr marL="0" marR="0" lvl="0" indent="0" algn="l" rtl="0">
              <a:lnSpc>
                <a:spcPct val="100000"/>
              </a:lnSpc>
              <a:spcBef>
                <a:spcPts val="0"/>
              </a:spcBef>
              <a:spcAft>
                <a:spcPts val="0"/>
              </a:spcAft>
              <a:buClr>
                <a:srgbClr val="000000"/>
              </a:buClr>
              <a:buSzPts val="1600"/>
              <a:buFont typeface="Arial"/>
              <a:buNone/>
            </a:pPr>
            <a:r>
              <a:rPr lang="en-US" sz="2200" dirty="0">
                <a:solidFill>
                  <a:srgbClr val="7030A0"/>
                </a:solidFill>
                <a:sym typeface="Arial"/>
              </a:rPr>
              <a:t>Watch the video opposite and consider the following:</a:t>
            </a:r>
          </a:p>
          <a:p>
            <a:pPr marL="0" marR="0" lvl="0" indent="0" algn="l" rtl="0">
              <a:lnSpc>
                <a:spcPct val="100000"/>
              </a:lnSpc>
              <a:spcBef>
                <a:spcPts val="0"/>
              </a:spcBef>
              <a:spcAft>
                <a:spcPts val="0"/>
              </a:spcAft>
              <a:buClr>
                <a:srgbClr val="000000"/>
              </a:buClr>
              <a:buSzPts val="1600"/>
              <a:buFont typeface="Arial"/>
              <a:buNone/>
            </a:pPr>
            <a:endParaRPr lang="en-US" sz="2200" dirty="0">
              <a:solidFill>
                <a:srgbClr val="7030A0"/>
              </a:solidFill>
              <a:sym typeface="Arial"/>
            </a:endParaRPr>
          </a:p>
          <a:p>
            <a:pPr marL="457200" marR="0" lvl="0" indent="-457200" rtl="0">
              <a:lnSpc>
                <a:spcPct val="100000"/>
              </a:lnSpc>
              <a:spcBef>
                <a:spcPts val="0"/>
              </a:spcBef>
              <a:spcAft>
                <a:spcPts val="0"/>
              </a:spcAft>
              <a:buClr>
                <a:srgbClr val="000000"/>
              </a:buClr>
              <a:buSzPts val="1800"/>
              <a:buFont typeface="Arial" panose="020B0604020202020204" pitchFamily="34" charset="0"/>
              <a:buChar char="•"/>
            </a:pPr>
            <a:r>
              <a:rPr lang="en-US" sz="2200" dirty="0">
                <a:solidFill>
                  <a:srgbClr val="7030A0"/>
                </a:solidFill>
                <a:sym typeface="Arial"/>
              </a:rPr>
              <a:t>What challenges did the restaurant face? </a:t>
            </a:r>
          </a:p>
          <a:p>
            <a:pPr marL="457200" marR="0" lvl="0" indent="-457200" rtl="0">
              <a:lnSpc>
                <a:spcPct val="100000"/>
              </a:lnSpc>
              <a:spcBef>
                <a:spcPts val="0"/>
              </a:spcBef>
              <a:spcAft>
                <a:spcPts val="0"/>
              </a:spcAft>
              <a:buClr>
                <a:srgbClr val="000000"/>
              </a:buClr>
              <a:buSzPts val="1800"/>
              <a:buFont typeface="Arial" panose="020B0604020202020204" pitchFamily="34" charset="0"/>
              <a:buChar char="•"/>
            </a:pPr>
            <a:r>
              <a:rPr lang="en-US" sz="2200" dirty="0">
                <a:solidFill>
                  <a:srgbClr val="7030A0"/>
                </a:solidFill>
                <a:sym typeface="Arial"/>
              </a:rPr>
              <a:t>How did they ensure staff knew what they were doing?</a:t>
            </a:r>
          </a:p>
          <a:p>
            <a:pPr marL="0" marR="0" lvl="0" indent="0" algn="l" rtl="0">
              <a:lnSpc>
                <a:spcPct val="100000"/>
              </a:lnSpc>
              <a:spcBef>
                <a:spcPts val="0"/>
              </a:spcBef>
              <a:spcAft>
                <a:spcPts val="0"/>
              </a:spcAft>
              <a:buClr>
                <a:srgbClr val="000000"/>
              </a:buClr>
              <a:buSzPts val="1600"/>
              <a:buFont typeface="Arial"/>
              <a:buNone/>
            </a:pPr>
            <a:endParaRPr sz="1400" b="0" i="0" u="none" strike="noStrike" cap="none" dirty="0">
              <a:solidFill>
                <a:srgbClr val="3F3F3F"/>
              </a:solidFill>
              <a:latin typeface="Arial"/>
              <a:ea typeface="Arial"/>
              <a:cs typeface="Arial"/>
              <a:sym typeface="Arial"/>
            </a:endParaRPr>
          </a:p>
        </p:txBody>
      </p:sp>
      <p:pic>
        <p:nvPicPr>
          <p:cNvPr id="2" name="Online Media 1" title="Food Scrap Composting in Restaurants:  A How To Guide">
            <a:hlinkClick r:id="" action="ppaction://media"/>
            <a:extLst>
              <a:ext uri="{FF2B5EF4-FFF2-40B4-BE49-F238E27FC236}">
                <a16:creationId xmlns:a16="http://schemas.microsoft.com/office/drawing/2014/main" id="{35D5DA33-95E7-1D41-CBEE-BC383237983E}"/>
              </a:ext>
            </a:extLst>
          </p:cNvPr>
          <p:cNvPicPr>
            <a:picLocks noRot="1" noChangeAspect="1"/>
          </p:cNvPicPr>
          <p:nvPr>
            <a:videoFile r:link="rId1"/>
          </p:nvPr>
        </p:nvPicPr>
        <p:blipFill>
          <a:blip r:embed="rId4"/>
          <a:stretch>
            <a:fillRect/>
          </a:stretch>
        </p:blipFill>
        <p:spPr>
          <a:xfrm>
            <a:off x="6330462" y="1476303"/>
            <a:ext cx="5180818" cy="2927162"/>
          </a:xfrm>
          <a:prstGeom prst="rect">
            <a:avLst/>
          </a:prstGeom>
        </p:spPr>
      </p:pic>
      <p:sp>
        <p:nvSpPr>
          <p:cNvPr id="3" name="Google Shape;270;p58">
            <a:extLst>
              <a:ext uri="{FF2B5EF4-FFF2-40B4-BE49-F238E27FC236}">
                <a16:creationId xmlns:a16="http://schemas.microsoft.com/office/drawing/2014/main" id="{73EB6347-F6F0-22F7-A4C3-42FEBB0AF6D7}"/>
              </a:ext>
            </a:extLst>
          </p:cNvPr>
          <p:cNvSpPr txBox="1"/>
          <p:nvPr/>
        </p:nvSpPr>
        <p:spPr>
          <a:xfrm>
            <a:off x="5936566" y="4724110"/>
            <a:ext cx="5748439" cy="1057203"/>
          </a:xfrm>
          <a:prstGeom prst="rect">
            <a:avLst/>
          </a:prstGeom>
          <a:noFill/>
          <a:ln>
            <a:noFill/>
          </a:ln>
        </p:spPr>
        <p:txBody>
          <a:bodyPr spcFirstLastPara="1" wrap="square" lIns="30475" tIns="20300" rIns="30475" bIns="20300"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accent1"/>
                </a:solidFill>
                <a:latin typeface="Arial"/>
                <a:ea typeface="Arial"/>
                <a:cs typeface="Arial"/>
                <a:sym typeface="Arial"/>
              </a:rPr>
              <a:t>Task: Create a checklist of everything you need to consider and action you must take to create a successful composting system.</a:t>
            </a:r>
            <a:endParaRPr sz="1400" b="0" i="0" u="none" strike="noStrike" cap="none" dirty="0">
              <a:solidFill>
                <a:schemeClr val="accent1"/>
              </a:solidFill>
              <a:latin typeface="Arial"/>
              <a:ea typeface="Arial"/>
              <a:cs typeface="Arial"/>
              <a:sym typeface="Arial"/>
            </a:endParaRPr>
          </a:p>
        </p:txBody>
      </p:sp>
    </p:spTree>
    <p:extLst>
      <p:ext uri="{BB962C8B-B14F-4D97-AF65-F5344CB8AC3E}">
        <p14:creationId xmlns:p14="http://schemas.microsoft.com/office/powerpoint/2010/main" val="3092569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3"/>
          <p:cNvSpPr/>
          <p:nvPr/>
        </p:nvSpPr>
        <p:spPr>
          <a:xfrm>
            <a:off x="3279770" y="5671182"/>
            <a:ext cx="1367291" cy="1188366"/>
          </a:xfrm>
          <a:custGeom>
            <a:avLst/>
            <a:gdLst/>
            <a:ahLst/>
            <a:cxnLst/>
            <a:rect l="l" t="t" r="r" b="b"/>
            <a:pathLst>
              <a:path w="1367291" h="1188366" extrusionOk="0">
                <a:moveTo>
                  <a:pt x="326723" y="231299"/>
                </a:moveTo>
                <a:cubicBezTo>
                  <a:pt x="499372" y="355482"/>
                  <a:pt x="672305" y="479383"/>
                  <a:pt x="844577" y="604131"/>
                </a:cubicBezTo>
                <a:cubicBezTo>
                  <a:pt x="901718" y="645526"/>
                  <a:pt x="958293" y="687863"/>
                  <a:pt x="1013549" y="731803"/>
                </a:cubicBezTo>
                <a:cubicBezTo>
                  <a:pt x="1080496" y="784984"/>
                  <a:pt x="1089831" y="839862"/>
                  <a:pt x="1047211" y="914824"/>
                </a:cubicBezTo>
                <a:cubicBezTo>
                  <a:pt x="1037876" y="931231"/>
                  <a:pt x="1026467" y="946507"/>
                  <a:pt x="1013831" y="965554"/>
                </a:cubicBezTo>
                <a:cubicBezTo>
                  <a:pt x="1048625" y="954427"/>
                  <a:pt x="1074933" y="933305"/>
                  <a:pt x="1104729" y="919068"/>
                </a:cubicBezTo>
                <a:cubicBezTo>
                  <a:pt x="1113310" y="915013"/>
                  <a:pt x="1118873" y="910392"/>
                  <a:pt x="1130094" y="916239"/>
                </a:cubicBezTo>
                <a:cubicBezTo>
                  <a:pt x="1242490" y="975360"/>
                  <a:pt x="1317641" y="1067201"/>
                  <a:pt x="1366956" y="1182049"/>
                </a:cubicBezTo>
                <a:cubicBezTo>
                  <a:pt x="1367711" y="1183840"/>
                  <a:pt x="1366956" y="1186198"/>
                  <a:pt x="1366956" y="1188367"/>
                </a:cubicBezTo>
                <a:cubicBezTo>
                  <a:pt x="1053811" y="1188367"/>
                  <a:pt x="740667" y="1188367"/>
                  <a:pt x="427427" y="1188367"/>
                </a:cubicBezTo>
                <a:cubicBezTo>
                  <a:pt x="371701" y="1109915"/>
                  <a:pt x="330118" y="1023355"/>
                  <a:pt x="285894" y="938398"/>
                </a:cubicBezTo>
                <a:cubicBezTo>
                  <a:pt x="274580" y="916616"/>
                  <a:pt x="279011" y="893043"/>
                  <a:pt x="287026" y="870601"/>
                </a:cubicBezTo>
                <a:cubicBezTo>
                  <a:pt x="300510" y="832790"/>
                  <a:pt x="318048" y="796770"/>
                  <a:pt x="337850" y="760468"/>
                </a:cubicBezTo>
                <a:cubicBezTo>
                  <a:pt x="319180" y="770557"/>
                  <a:pt x="301547" y="780647"/>
                  <a:pt x="283443" y="789793"/>
                </a:cubicBezTo>
                <a:cubicBezTo>
                  <a:pt x="254872" y="804220"/>
                  <a:pt x="243935" y="800637"/>
                  <a:pt x="232997" y="770557"/>
                </a:cubicBezTo>
                <a:cubicBezTo>
                  <a:pt x="217061" y="726994"/>
                  <a:pt x="203389" y="682488"/>
                  <a:pt x="190188" y="638076"/>
                </a:cubicBezTo>
                <a:cubicBezTo>
                  <a:pt x="159731" y="536052"/>
                  <a:pt x="125692" y="435065"/>
                  <a:pt x="96273" y="332664"/>
                </a:cubicBezTo>
                <a:cubicBezTo>
                  <a:pt x="92501" y="319463"/>
                  <a:pt x="87598" y="306545"/>
                  <a:pt x="89484" y="292401"/>
                </a:cubicBezTo>
                <a:cubicBezTo>
                  <a:pt x="64402" y="194431"/>
                  <a:pt x="37811" y="96933"/>
                  <a:pt x="0" y="0"/>
                </a:cubicBezTo>
                <a:cubicBezTo>
                  <a:pt x="108908" y="77225"/>
                  <a:pt x="217815" y="154262"/>
                  <a:pt x="326723" y="231299"/>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88" name="Google Shape;288;p13"/>
          <p:cNvGrpSpPr/>
          <p:nvPr/>
        </p:nvGrpSpPr>
        <p:grpSpPr>
          <a:xfrm>
            <a:off x="1542851" y="1778201"/>
            <a:ext cx="3068807" cy="3745848"/>
            <a:chOff x="3618140" y="89170"/>
            <a:chExt cx="5385408" cy="6573539"/>
          </a:xfrm>
        </p:grpSpPr>
        <p:grpSp>
          <p:nvGrpSpPr>
            <p:cNvPr id="289" name="Google Shape;289;p13"/>
            <p:cNvGrpSpPr/>
            <p:nvPr/>
          </p:nvGrpSpPr>
          <p:grpSpPr>
            <a:xfrm>
              <a:off x="6435137" y="3458617"/>
              <a:ext cx="2568411" cy="3176464"/>
              <a:chOff x="6435137" y="3413352"/>
              <a:chExt cx="2568411" cy="3176464"/>
            </a:xfrm>
          </p:grpSpPr>
          <p:sp>
            <p:nvSpPr>
              <p:cNvPr id="290" name="Google Shape;290;p13"/>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1" name="Google Shape;291;p13"/>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2" name="Google Shape;292;p13"/>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93" name="Google Shape;293;p13"/>
            <p:cNvGrpSpPr/>
            <p:nvPr/>
          </p:nvGrpSpPr>
          <p:grpSpPr>
            <a:xfrm>
              <a:off x="3618140" y="3486245"/>
              <a:ext cx="2568411" cy="3176464"/>
              <a:chOff x="3618140" y="3440980"/>
              <a:chExt cx="2568411" cy="3176464"/>
            </a:xfrm>
          </p:grpSpPr>
          <p:sp>
            <p:nvSpPr>
              <p:cNvPr id="294" name="Google Shape;294;p13"/>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5" name="Google Shape;295;p13"/>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6" name="Google Shape;296;p13"/>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97" name="Google Shape;297;p13"/>
            <p:cNvGrpSpPr/>
            <p:nvPr/>
          </p:nvGrpSpPr>
          <p:grpSpPr>
            <a:xfrm>
              <a:off x="4056136" y="89170"/>
              <a:ext cx="4439320" cy="4434279"/>
              <a:chOff x="4056136" y="43905"/>
              <a:chExt cx="4439320" cy="4434279"/>
            </a:xfrm>
          </p:grpSpPr>
          <p:sp>
            <p:nvSpPr>
              <p:cNvPr id="298" name="Google Shape;298;p13"/>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9" name="Google Shape;299;p13"/>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0" name="Google Shape;300;p13"/>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1" name="Google Shape;301;p13"/>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grpSp>
        <p:nvGrpSpPr>
          <p:cNvPr id="302" name="Google Shape;302;p13"/>
          <p:cNvGrpSpPr/>
          <p:nvPr/>
        </p:nvGrpSpPr>
        <p:grpSpPr>
          <a:xfrm>
            <a:off x="-35" y="5560409"/>
            <a:ext cx="12195661" cy="1317008"/>
            <a:chOff x="-35" y="5560409"/>
            <a:chExt cx="12195661" cy="1317008"/>
          </a:xfrm>
        </p:grpSpPr>
        <p:sp>
          <p:nvSpPr>
            <p:cNvPr id="303" name="Google Shape;303;p13"/>
            <p:cNvSpPr/>
            <p:nvPr/>
          </p:nvSpPr>
          <p:spPr>
            <a:xfrm>
              <a:off x="1182893" y="5562605"/>
              <a:ext cx="9819119" cy="1310781"/>
            </a:xfrm>
            <a:custGeom>
              <a:avLst/>
              <a:gdLst/>
              <a:ahLst/>
              <a:cxnLst/>
              <a:rect l="l" t="t" r="r" b="b"/>
              <a:pathLst>
                <a:path w="9819119" h="1310781" extrusionOk="0">
                  <a:moveTo>
                    <a:pt x="0" y="1310781"/>
                  </a:moveTo>
                  <a:cubicBezTo>
                    <a:pt x="801154" y="519539"/>
                    <a:pt x="2746831" y="269"/>
                    <a:pt x="4911434" y="0"/>
                  </a:cubicBezTo>
                  <a:cubicBezTo>
                    <a:pt x="7070298" y="-269"/>
                    <a:pt x="9012858" y="515806"/>
                    <a:pt x="9819119" y="1303811"/>
                  </a:cubicBezTo>
                  <a:lnTo>
                    <a:pt x="0" y="1310781"/>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4" name="Google Shape;304;p13"/>
            <p:cNvSpPr/>
            <p:nvPr/>
          </p:nvSpPr>
          <p:spPr>
            <a:xfrm>
              <a:off x="-35" y="5603225"/>
              <a:ext cx="2153789" cy="1270946"/>
            </a:xfrm>
            <a:custGeom>
              <a:avLst/>
              <a:gdLst/>
              <a:ahLst/>
              <a:cxnLst/>
              <a:rect l="l" t="t" r="r" b="b"/>
              <a:pathLst>
                <a:path w="2153789" h="1270946" extrusionOk="0">
                  <a:moveTo>
                    <a:pt x="0" y="1"/>
                  </a:moveTo>
                  <a:cubicBezTo>
                    <a:pt x="384429" y="-325"/>
                    <a:pt x="761979" y="60246"/>
                    <a:pt x="1093351" y="175407"/>
                  </a:cubicBezTo>
                  <a:cubicBezTo>
                    <a:pt x="1747691" y="402809"/>
                    <a:pt x="2150710" y="817209"/>
                    <a:pt x="2153789" y="1265792"/>
                  </a:cubicBezTo>
                  <a:lnTo>
                    <a:pt x="3083" y="1270946"/>
                  </a:lnTo>
                  <a:cubicBezTo>
                    <a:pt x="2055" y="847298"/>
                    <a:pt x="1028" y="423649"/>
                    <a:pt x="0" y="1"/>
                  </a:cubicBez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05" name="Google Shape;305;p13"/>
            <p:cNvSpPr/>
            <p:nvPr/>
          </p:nvSpPr>
          <p:spPr>
            <a:xfrm flipH="1">
              <a:off x="10547360" y="5560409"/>
              <a:ext cx="1648266" cy="1317008"/>
            </a:xfrm>
            <a:custGeom>
              <a:avLst/>
              <a:gdLst/>
              <a:ahLst/>
              <a:cxnLst/>
              <a:rect l="l" t="t" r="r" b="b"/>
              <a:pathLst>
                <a:path w="1648266" h="1317008" extrusionOk="0">
                  <a:moveTo>
                    <a:pt x="0" y="3"/>
                  </a:moveTo>
                  <a:cubicBezTo>
                    <a:pt x="903133" y="-1592"/>
                    <a:pt x="1638925" y="580243"/>
                    <a:pt x="1648266" y="1303386"/>
                  </a:cubicBezTo>
                  <a:lnTo>
                    <a:pt x="3627" y="1317008"/>
                  </a:lnTo>
                  <a:lnTo>
                    <a:pt x="0" y="3"/>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306" name="Google Shape;306;p13"/>
          <p:cNvGrpSpPr/>
          <p:nvPr/>
        </p:nvGrpSpPr>
        <p:grpSpPr>
          <a:xfrm>
            <a:off x="509017" y="1167270"/>
            <a:ext cx="5136476" cy="4981758"/>
            <a:chOff x="1277186" y="373"/>
            <a:chExt cx="5136476" cy="4981758"/>
          </a:xfrm>
        </p:grpSpPr>
        <p:sp>
          <p:nvSpPr>
            <p:cNvPr id="307" name="Google Shape;307;p13"/>
            <p:cNvSpPr/>
            <p:nvPr/>
          </p:nvSpPr>
          <p:spPr>
            <a:xfrm>
              <a:off x="4436186" y="36767"/>
              <a:ext cx="1231737" cy="123173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3"/>
            <p:cNvSpPr txBox="1"/>
            <p:nvPr/>
          </p:nvSpPr>
          <p:spPr>
            <a:xfrm>
              <a:off x="4436186" y="36767"/>
              <a:ext cx="1231737" cy="1231737"/>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No food waste menu items</a:t>
              </a:r>
              <a:endParaRPr sz="1400" b="0" i="0" u="none" strike="noStrike" cap="none">
                <a:solidFill>
                  <a:srgbClr val="000000"/>
                </a:solidFill>
                <a:latin typeface="Arial"/>
                <a:ea typeface="Arial"/>
                <a:cs typeface="Arial"/>
                <a:sym typeface="Arial"/>
              </a:endParaRPr>
            </a:p>
          </p:txBody>
        </p:sp>
        <p:sp>
          <p:nvSpPr>
            <p:cNvPr id="309" name="Google Shape;309;p13"/>
            <p:cNvSpPr/>
            <p:nvPr/>
          </p:nvSpPr>
          <p:spPr>
            <a:xfrm>
              <a:off x="1532377" y="373"/>
              <a:ext cx="4626094" cy="4626094"/>
            </a:xfrm>
            <a:custGeom>
              <a:avLst/>
              <a:gdLst/>
              <a:ahLst/>
              <a:cxnLst/>
              <a:rect l="l" t="t" r="r" b="b"/>
              <a:pathLst>
                <a:path w="120000" h="120000" extrusionOk="0">
                  <a:moveTo>
                    <a:pt x="108071" y="31573"/>
                  </a:moveTo>
                  <a:lnTo>
                    <a:pt x="108071" y="31573"/>
                  </a:lnTo>
                  <a:cubicBezTo>
                    <a:pt x="112362" y="38830"/>
                    <a:pt x="114955" y="46964"/>
                    <a:pt x="115654" y="55366"/>
                  </a:cubicBezTo>
                  <a:lnTo>
                    <a:pt x="119793" y="55403"/>
                  </a:lnTo>
                  <a:lnTo>
                    <a:pt x="112729" y="60475"/>
                  </a:lnTo>
                  <a:lnTo>
                    <a:pt x="105257" y="55272"/>
                  </a:lnTo>
                  <a:lnTo>
                    <a:pt x="109394" y="55309"/>
                  </a:lnTo>
                  <a:lnTo>
                    <a:pt x="109394" y="55309"/>
                  </a:lnTo>
                  <a:cubicBezTo>
                    <a:pt x="108704" y="48046"/>
                    <a:pt x="106421" y="41025"/>
                    <a:pt x="102708" y="34745"/>
                  </a:cubicBezTo>
                  <a:close/>
                </a:path>
              </a:pathLst>
            </a:cu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13"/>
            <p:cNvSpPr/>
            <p:nvPr/>
          </p:nvSpPr>
          <p:spPr>
            <a:xfrm>
              <a:off x="5181925" y="2331915"/>
              <a:ext cx="1231737" cy="123173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13"/>
            <p:cNvSpPr txBox="1"/>
            <p:nvPr/>
          </p:nvSpPr>
          <p:spPr>
            <a:xfrm>
              <a:off x="5181925" y="2331915"/>
              <a:ext cx="1231737" cy="1231737"/>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Local suppliers</a:t>
              </a:r>
              <a:endParaRPr sz="1400" b="0" i="0" u="none" strike="noStrike" cap="none">
                <a:solidFill>
                  <a:srgbClr val="000000"/>
                </a:solidFill>
                <a:latin typeface="Arial"/>
                <a:ea typeface="Arial"/>
                <a:cs typeface="Arial"/>
                <a:sym typeface="Arial"/>
              </a:endParaRPr>
            </a:p>
          </p:txBody>
        </p:sp>
        <p:sp>
          <p:nvSpPr>
            <p:cNvPr id="312" name="Google Shape;312;p13"/>
            <p:cNvSpPr/>
            <p:nvPr/>
          </p:nvSpPr>
          <p:spPr>
            <a:xfrm>
              <a:off x="1532377" y="373"/>
              <a:ext cx="4626094" cy="4626094"/>
            </a:xfrm>
            <a:custGeom>
              <a:avLst/>
              <a:gdLst/>
              <a:ahLst/>
              <a:cxnLst/>
              <a:rect l="l" t="t" r="r" b="b"/>
              <a:pathLst>
                <a:path w="120000" h="120000" extrusionOk="0">
                  <a:moveTo>
                    <a:pt x="104295" y="94012"/>
                  </a:moveTo>
                  <a:cubicBezTo>
                    <a:pt x="98376" y="101721"/>
                    <a:pt x="90547" y="107752"/>
                    <a:pt x="81582" y="111508"/>
                  </a:cubicBezTo>
                  <a:lnTo>
                    <a:pt x="82824" y="115456"/>
                  </a:lnTo>
                  <a:lnTo>
                    <a:pt x="75820" y="110303"/>
                  </a:lnTo>
                  <a:lnTo>
                    <a:pt x="78463" y="101589"/>
                  </a:lnTo>
                  <a:lnTo>
                    <a:pt x="79704" y="105536"/>
                  </a:lnTo>
                  <a:cubicBezTo>
                    <a:pt x="87450" y="102184"/>
                    <a:pt x="94213" y="96912"/>
                    <a:pt x="99353" y="90218"/>
                  </a:cubicBezTo>
                  <a:close/>
                </a:path>
              </a:pathLst>
            </a:cu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3"/>
            <p:cNvSpPr/>
            <p:nvPr/>
          </p:nvSpPr>
          <p:spPr>
            <a:xfrm>
              <a:off x="3229555" y="3750394"/>
              <a:ext cx="1231737" cy="123173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3"/>
            <p:cNvSpPr txBox="1"/>
            <p:nvPr/>
          </p:nvSpPr>
          <p:spPr>
            <a:xfrm>
              <a:off x="3229555" y="3750394"/>
              <a:ext cx="1231737" cy="1231737"/>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Compostable and recyclable packaging</a:t>
              </a:r>
              <a:endParaRPr sz="1400" b="0" i="0" u="none" strike="noStrike" cap="none">
                <a:solidFill>
                  <a:srgbClr val="000000"/>
                </a:solidFill>
                <a:latin typeface="Arial"/>
                <a:ea typeface="Arial"/>
                <a:cs typeface="Arial"/>
                <a:sym typeface="Arial"/>
              </a:endParaRPr>
            </a:p>
          </p:txBody>
        </p:sp>
        <p:sp>
          <p:nvSpPr>
            <p:cNvPr id="315" name="Google Shape;315;p13"/>
            <p:cNvSpPr/>
            <p:nvPr/>
          </p:nvSpPr>
          <p:spPr>
            <a:xfrm>
              <a:off x="1532377" y="373"/>
              <a:ext cx="4626094" cy="4626094"/>
            </a:xfrm>
            <a:custGeom>
              <a:avLst/>
              <a:gdLst/>
              <a:ahLst/>
              <a:cxnLst/>
              <a:rect l="l" t="t" r="r" b="b"/>
              <a:pathLst>
                <a:path w="120000" h="120000" extrusionOk="0">
                  <a:moveTo>
                    <a:pt x="43246" y="113274"/>
                  </a:moveTo>
                  <a:cubicBezTo>
                    <a:pt x="33974" y="110358"/>
                    <a:pt x="25623" y="105073"/>
                    <a:pt x="19020" y="97941"/>
                  </a:cubicBezTo>
                  <a:lnTo>
                    <a:pt x="15737" y="100462"/>
                  </a:lnTo>
                  <a:lnTo>
                    <a:pt x="18176" y="92115"/>
                  </a:lnTo>
                  <a:lnTo>
                    <a:pt x="27267" y="91609"/>
                  </a:lnTo>
                  <a:lnTo>
                    <a:pt x="23986" y="94128"/>
                  </a:lnTo>
                  <a:cubicBezTo>
                    <a:pt x="29791" y="100255"/>
                    <a:pt x="37063" y="104799"/>
                    <a:pt x="45115" y="107331"/>
                  </a:cubicBezTo>
                  <a:close/>
                </a:path>
              </a:pathLst>
            </a:cu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3"/>
            <p:cNvSpPr/>
            <p:nvPr/>
          </p:nvSpPr>
          <p:spPr>
            <a:xfrm>
              <a:off x="1277186" y="2331915"/>
              <a:ext cx="1231737" cy="123173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3"/>
            <p:cNvSpPr txBox="1"/>
            <p:nvPr/>
          </p:nvSpPr>
          <p:spPr>
            <a:xfrm>
              <a:off x="1277186" y="2331915"/>
              <a:ext cx="1231737" cy="1231737"/>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Preventing food waste</a:t>
              </a:r>
              <a:endParaRPr sz="1400" b="0" i="0" u="none" strike="noStrike" cap="none">
                <a:solidFill>
                  <a:srgbClr val="000000"/>
                </a:solidFill>
                <a:latin typeface="Arial"/>
                <a:ea typeface="Arial"/>
                <a:cs typeface="Arial"/>
                <a:sym typeface="Arial"/>
              </a:endParaRPr>
            </a:p>
          </p:txBody>
        </p:sp>
        <p:sp>
          <p:nvSpPr>
            <p:cNvPr id="318" name="Google Shape;318;p13"/>
            <p:cNvSpPr/>
            <p:nvPr/>
          </p:nvSpPr>
          <p:spPr>
            <a:xfrm>
              <a:off x="1532377" y="373"/>
              <a:ext cx="4626094" cy="4626094"/>
            </a:xfrm>
            <a:custGeom>
              <a:avLst/>
              <a:gdLst/>
              <a:ahLst/>
              <a:cxnLst/>
              <a:rect l="l" t="t" r="r" b="b"/>
              <a:pathLst>
                <a:path w="120000" h="120000" extrusionOk="0">
                  <a:moveTo>
                    <a:pt x="4155" y="60503"/>
                  </a:moveTo>
                  <a:lnTo>
                    <a:pt x="4155" y="60503"/>
                  </a:lnTo>
                  <a:cubicBezTo>
                    <a:pt x="4080" y="52073"/>
                    <a:pt x="5913" y="43735"/>
                    <a:pt x="9519" y="36114"/>
                  </a:cubicBezTo>
                  <a:lnTo>
                    <a:pt x="5956" y="34007"/>
                  </a:lnTo>
                  <a:lnTo>
                    <a:pt x="14611" y="33159"/>
                  </a:lnTo>
                  <a:lnTo>
                    <a:pt x="18469" y="41407"/>
                  </a:lnTo>
                  <a:lnTo>
                    <a:pt x="14908" y="39301"/>
                  </a:lnTo>
                  <a:lnTo>
                    <a:pt x="14908" y="39301"/>
                  </a:lnTo>
                  <a:cubicBezTo>
                    <a:pt x="11864" y="45931"/>
                    <a:pt x="10320" y="53152"/>
                    <a:pt x="10386" y="60447"/>
                  </a:cubicBezTo>
                  <a:close/>
                </a:path>
              </a:pathLst>
            </a:cu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3"/>
            <p:cNvSpPr/>
            <p:nvPr/>
          </p:nvSpPr>
          <p:spPr>
            <a:xfrm>
              <a:off x="2022925" y="36767"/>
              <a:ext cx="1231737" cy="123173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13"/>
            <p:cNvSpPr txBox="1"/>
            <p:nvPr/>
          </p:nvSpPr>
          <p:spPr>
            <a:xfrm>
              <a:off x="2022925" y="36767"/>
              <a:ext cx="1231737" cy="1231737"/>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0" i="0" u="none" strike="noStrike" cap="none">
                  <a:solidFill>
                    <a:srgbClr val="000000"/>
                  </a:solidFill>
                  <a:latin typeface="Arial"/>
                  <a:ea typeface="Arial"/>
                  <a:cs typeface="Arial"/>
                  <a:sym typeface="Arial"/>
                </a:rPr>
                <a:t>Food donation</a:t>
              </a:r>
              <a:endParaRPr sz="1400" b="0" i="0" u="none" strike="noStrike" cap="none">
                <a:solidFill>
                  <a:srgbClr val="000000"/>
                </a:solidFill>
                <a:latin typeface="Arial"/>
                <a:ea typeface="Arial"/>
                <a:cs typeface="Arial"/>
                <a:sym typeface="Arial"/>
              </a:endParaRPr>
            </a:p>
          </p:txBody>
        </p:sp>
        <p:sp>
          <p:nvSpPr>
            <p:cNvPr id="321" name="Google Shape;321;p13"/>
            <p:cNvSpPr/>
            <p:nvPr/>
          </p:nvSpPr>
          <p:spPr>
            <a:xfrm>
              <a:off x="1532377" y="373"/>
              <a:ext cx="4626094" cy="4626094"/>
            </a:xfrm>
            <a:custGeom>
              <a:avLst/>
              <a:gdLst/>
              <a:ahLst/>
              <a:cxnLst/>
              <a:rect l="l" t="t" r="r" b="b"/>
              <a:pathLst>
                <a:path w="120000" h="120000" extrusionOk="0">
                  <a:moveTo>
                    <a:pt x="43929" y="6516"/>
                  </a:moveTo>
                  <a:lnTo>
                    <a:pt x="43929" y="6516"/>
                  </a:lnTo>
                  <a:cubicBezTo>
                    <a:pt x="52740" y="3868"/>
                    <a:pt x="62068" y="3438"/>
                    <a:pt x="71085" y="5264"/>
                  </a:cubicBezTo>
                  <a:lnTo>
                    <a:pt x="72276" y="1300"/>
                  </a:lnTo>
                  <a:lnTo>
                    <a:pt x="75175" y="9499"/>
                  </a:lnTo>
                  <a:lnTo>
                    <a:pt x="68093" y="15222"/>
                  </a:lnTo>
                  <a:lnTo>
                    <a:pt x="69284" y="11260"/>
                  </a:lnTo>
                  <a:lnTo>
                    <a:pt x="69284" y="11260"/>
                  </a:lnTo>
                  <a:cubicBezTo>
                    <a:pt x="61446" y="9767"/>
                    <a:pt x="53363" y="10186"/>
                    <a:pt x="45722" y="12483"/>
                  </a:cubicBezTo>
                  <a:close/>
                </a:path>
              </a:pathLst>
            </a:cu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2" name="Google Shape;322;p13"/>
          <p:cNvSpPr/>
          <p:nvPr/>
        </p:nvSpPr>
        <p:spPr>
          <a:xfrm>
            <a:off x="94" y="5100807"/>
            <a:ext cx="1468886" cy="1758646"/>
          </a:xfrm>
          <a:custGeom>
            <a:avLst/>
            <a:gdLst/>
            <a:ahLst/>
            <a:cxnLst/>
            <a:rect l="l" t="t" r="r" b="b"/>
            <a:pathLst>
              <a:path w="1468886" h="1758646" extrusionOk="0">
                <a:moveTo>
                  <a:pt x="1206376" y="716527"/>
                </a:moveTo>
                <a:cubicBezTo>
                  <a:pt x="1195721" y="718413"/>
                  <a:pt x="1195627" y="727371"/>
                  <a:pt x="1192610" y="735197"/>
                </a:cubicBezTo>
                <a:cubicBezTo>
                  <a:pt x="1136883" y="877296"/>
                  <a:pt x="1080496" y="1019112"/>
                  <a:pt x="1024958" y="1161210"/>
                </a:cubicBezTo>
                <a:cubicBezTo>
                  <a:pt x="989504" y="1251825"/>
                  <a:pt x="928685" y="1269647"/>
                  <a:pt x="839296" y="1245696"/>
                </a:cubicBezTo>
                <a:cubicBezTo>
                  <a:pt x="830338" y="1243244"/>
                  <a:pt x="821475" y="1240510"/>
                  <a:pt x="803559" y="1235230"/>
                </a:cubicBezTo>
                <a:cubicBezTo>
                  <a:pt x="819401" y="1265026"/>
                  <a:pt x="839202" y="1281621"/>
                  <a:pt x="857589" y="1298311"/>
                </a:cubicBezTo>
                <a:cubicBezTo>
                  <a:pt x="872204" y="1311701"/>
                  <a:pt x="874562" y="1324713"/>
                  <a:pt x="869281" y="1342817"/>
                </a:cubicBezTo>
                <a:cubicBezTo>
                  <a:pt x="843539" y="1430321"/>
                  <a:pt x="802805" y="1508394"/>
                  <a:pt x="736046" y="1572702"/>
                </a:cubicBezTo>
                <a:cubicBezTo>
                  <a:pt x="669947" y="1636349"/>
                  <a:pt x="600548" y="1696413"/>
                  <a:pt x="533223" y="1758647"/>
                </a:cubicBezTo>
                <a:cubicBezTo>
                  <a:pt x="355482" y="1758647"/>
                  <a:pt x="177741" y="1758647"/>
                  <a:pt x="0" y="1758647"/>
                </a:cubicBezTo>
                <a:cubicBezTo>
                  <a:pt x="283" y="1591466"/>
                  <a:pt x="660" y="1424286"/>
                  <a:pt x="943" y="1257106"/>
                </a:cubicBezTo>
                <a:cubicBezTo>
                  <a:pt x="26496" y="1192893"/>
                  <a:pt x="68268" y="1137826"/>
                  <a:pt x="102213" y="1078327"/>
                </a:cubicBezTo>
                <a:cubicBezTo>
                  <a:pt x="113622" y="1058337"/>
                  <a:pt x="132764" y="1057677"/>
                  <a:pt x="152376" y="1061355"/>
                </a:cubicBezTo>
                <a:cubicBezTo>
                  <a:pt x="173309" y="1065220"/>
                  <a:pt x="192262" y="1075027"/>
                  <a:pt x="214232" y="1083891"/>
                </a:cubicBezTo>
                <a:cubicBezTo>
                  <a:pt x="197920" y="1060978"/>
                  <a:pt x="179344" y="1042591"/>
                  <a:pt x="162466" y="1022978"/>
                </a:cubicBezTo>
                <a:cubicBezTo>
                  <a:pt x="144362" y="1001951"/>
                  <a:pt x="148510" y="987335"/>
                  <a:pt x="166049" y="968854"/>
                </a:cubicBezTo>
                <a:cubicBezTo>
                  <a:pt x="216967" y="915201"/>
                  <a:pt x="274674" y="868621"/>
                  <a:pt x="326063" y="815534"/>
                </a:cubicBezTo>
                <a:cubicBezTo>
                  <a:pt x="414886" y="723599"/>
                  <a:pt x="510027" y="638265"/>
                  <a:pt x="600265" y="547838"/>
                </a:cubicBezTo>
                <a:cubicBezTo>
                  <a:pt x="610166" y="537938"/>
                  <a:pt x="621481" y="531337"/>
                  <a:pt x="634210" y="526717"/>
                </a:cubicBezTo>
                <a:cubicBezTo>
                  <a:pt x="677491" y="496261"/>
                  <a:pt x="723788" y="515685"/>
                  <a:pt x="768766" y="519551"/>
                </a:cubicBezTo>
                <a:cubicBezTo>
                  <a:pt x="790358" y="521437"/>
                  <a:pt x="811480" y="528132"/>
                  <a:pt x="836185" y="533317"/>
                </a:cubicBezTo>
                <a:cubicBezTo>
                  <a:pt x="809971" y="502956"/>
                  <a:pt x="786115" y="475422"/>
                  <a:pt x="762165" y="447700"/>
                </a:cubicBezTo>
                <a:cubicBezTo>
                  <a:pt x="994030" y="293061"/>
                  <a:pt x="1235513" y="156903"/>
                  <a:pt x="1468886" y="0"/>
                </a:cubicBezTo>
                <a:cubicBezTo>
                  <a:pt x="1446445" y="60724"/>
                  <a:pt x="1425040" y="119374"/>
                  <a:pt x="1403164" y="177741"/>
                </a:cubicBezTo>
                <a:cubicBezTo>
                  <a:pt x="1350266" y="318897"/>
                  <a:pt x="1296237" y="459581"/>
                  <a:pt x="1244848" y="601208"/>
                </a:cubicBezTo>
                <a:cubicBezTo>
                  <a:pt x="1231081" y="639208"/>
                  <a:pt x="1209205" y="674850"/>
                  <a:pt x="1206376" y="716527"/>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3" name="Google Shape;323;p13"/>
          <p:cNvSpPr/>
          <p:nvPr/>
        </p:nvSpPr>
        <p:spPr>
          <a:xfrm>
            <a:off x="1989976" y="5720983"/>
            <a:ext cx="1707806" cy="1138470"/>
          </a:xfrm>
          <a:custGeom>
            <a:avLst/>
            <a:gdLst/>
            <a:ahLst/>
            <a:cxnLst/>
            <a:rect l="l" t="t" r="r" b="b"/>
            <a:pathLst>
              <a:path w="1707806" h="1138470" extrusionOk="0">
                <a:moveTo>
                  <a:pt x="663410" y="1138471"/>
                </a:moveTo>
                <a:cubicBezTo>
                  <a:pt x="598349" y="1055682"/>
                  <a:pt x="534041" y="972328"/>
                  <a:pt x="467943" y="890293"/>
                </a:cubicBezTo>
                <a:cubicBezTo>
                  <a:pt x="445501" y="862477"/>
                  <a:pt x="443238" y="833341"/>
                  <a:pt x="451347" y="801376"/>
                </a:cubicBezTo>
                <a:cubicBezTo>
                  <a:pt x="461059" y="762810"/>
                  <a:pt x="471714" y="724527"/>
                  <a:pt x="482841" y="682850"/>
                </a:cubicBezTo>
                <a:cubicBezTo>
                  <a:pt x="455873" y="695957"/>
                  <a:pt x="435317" y="714721"/>
                  <a:pt x="413819" y="731694"/>
                </a:cubicBezTo>
                <a:cubicBezTo>
                  <a:pt x="397789" y="744329"/>
                  <a:pt x="387888" y="744140"/>
                  <a:pt x="378365" y="723867"/>
                </a:cubicBezTo>
                <a:cubicBezTo>
                  <a:pt x="362241" y="689545"/>
                  <a:pt x="343948" y="656354"/>
                  <a:pt x="326221" y="622786"/>
                </a:cubicBezTo>
                <a:cubicBezTo>
                  <a:pt x="321412" y="613639"/>
                  <a:pt x="318961" y="602607"/>
                  <a:pt x="307834" y="598082"/>
                </a:cubicBezTo>
                <a:cubicBezTo>
                  <a:pt x="276340" y="556498"/>
                  <a:pt x="257576" y="507749"/>
                  <a:pt x="233249" y="462300"/>
                </a:cubicBezTo>
                <a:cubicBezTo>
                  <a:pt x="186480" y="374703"/>
                  <a:pt x="141879" y="285880"/>
                  <a:pt x="100202" y="195642"/>
                </a:cubicBezTo>
                <a:cubicBezTo>
                  <a:pt x="85210" y="162168"/>
                  <a:pt x="70500" y="128600"/>
                  <a:pt x="49567" y="98238"/>
                </a:cubicBezTo>
                <a:cubicBezTo>
                  <a:pt x="39007" y="72873"/>
                  <a:pt x="21185" y="51940"/>
                  <a:pt x="7230" y="28650"/>
                </a:cubicBezTo>
                <a:cubicBezTo>
                  <a:pt x="2987" y="21578"/>
                  <a:pt x="-3519" y="13657"/>
                  <a:pt x="2327" y="5643"/>
                </a:cubicBezTo>
                <a:cubicBezTo>
                  <a:pt x="9587" y="-4258"/>
                  <a:pt x="20242" y="1022"/>
                  <a:pt x="27786" y="5266"/>
                </a:cubicBezTo>
                <a:cubicBezTo>
                  <a:pt x="47493" y="16392"/>
                  <a:pt x="72009" y="19975"/>
                  <a:pt x="85493" y="41097"/>
                </a:cubicBezTo>
                <a:cubicBezTo>
                  <a:pt x="121890" y="58635"/>
                  <a:pt x="158475" y="75985"/>
                  <a:pt x="194683" y="93994"/>
                </a:cubicBezTo>
                <a:cubicBezTo>
                  <a:pt x="202698" y="97955"/>
                  <a:pt x="210619" y="98898"/>
                  <a:pt x="219105" y="98520"/>
                </a:cubicBezTo>
                <a:cubicBezTo>
                  <a:pt x="239944" y="100218"/>
                  <a:pt x="256256" y="113136"/>
                  <a:pt x="274077" y="121622"/>
                </a:cubicBezTo>
                <a:cubicBezTo>
                  <a:pt x="457853" y="208748"/>
                  <a:pt x="641158" y="297101"/>
                  <a:pt x="824650" y="385075"/>
                </a:cubicBezTo>
                <a:cubicBezTo>
                  <a:pt x="831345" y="388281"/>
                  <a:pt x="837286" y="392713"/>
                  <a:pt x="843415" y="396767"/>
                </a:cubicBezTo>
                <a:cubicBezTo>
                  <a:pt x="922054" y="440047"/>
                  <a:pt x="1004843" y="475124"/>
                  <a:pt x="1083860" y="517839"/>
                </a:cubicBezTo>
                <a:cubicBezTo>
                  <a:pt x="1107999" y="530945"/>
                  <a:pt x="1132232" y="543769"/>
                  <a:pt x="1155522" y="558384"/>
                </a:cubicBezTo>
                <a:cubicBezTo>
                  <a:pt x="1208609" y="591575"/>
                  <a:pt x="1229259" y="645133"/>
                  <a:pt x="1212569" y="705952"/>
                </a:cubicBezTo>
                <a:cubicBezTo>
                  <a:pt x="1207289" y="725282"/>
                  <a:pt x="1200217" y="744140"/>
                  <a:pt x="1191165" y="762244"/>
                </a:cubicBezTo>
                <a:cubicBezTo>
                  <a:pt x="1194465" y="763848"/>
                  <a:pt x="1194371" y="760076"/>
                  <a:pt x="1195691" y="758850"/>
                </a:cubicBezTo>
                <a:cubicBezTo>
                  <a:pt x="1268485" y="695768"/>
                  <a:pt x="1284420" y="695391"/>
                  <a:pt x="1373526" y="747629"/>
                </a:cubicBezTo>
                <a:cubicBezTo>
                  <a:pt x="1433590" y="782894"/>
                  <a:pt x="1484037" y="828343"/>
                  <a:pt x="1527506" y="882373"/>
                </a:cubicBezTo>
                <a:cubicBezTo>
                  <a:pt x="1584458" y="953092"/>
                  <a:pt x="1639336" y="1025509"/>
                  <a:pt x="1691857" y="1099528"/>
                </a:cubicBezTo>
                <a:cubicBezTo>
                  <a:pt x="1699683" y="1110560"/>
                  <a:pt x="1714299" y="1121026"/>
                  <a:pt x="1704587" y="1138471"/>
                </a:cubicBezTo>
                <a:cubicBezTo>
                  <a:pt x="1357497" y="1138471"/>
                  <a:pt x="1010406" y="1138471"/>
                  <a:pt x="663410" y="1138471"/>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4" name="Google Shape;324;p13"/>
          <p:cNvSpPr/>
          <p:nvPr/>
        </p:nvSpPr>
        <p:spPr>
          <a:xfrm>
            <a:off x="10947632" y="5497358"/>
            <a:ext cx="1240691" cy="1362569"/>
          </a:xfrm>
          <a:custGeom>
            <a:avLst/>
            <a:gdLst/>
            <a:ahLst/>
            <a:cxnLst/>
            <a:rect l="l" t="t" r="r" b="b"/>
            <a:pathLst>
              <a:path w="1240691" h="1362569" extrusionOk="0">
                <a:moveTo>
                  <a:pt x="1240312" y="937026"/>
                </a:moveTo>
                <a:cubicBezTo>
                  <a:pt x="1240312" y="1072430"/>
                  <a:pt x="1240030" y="1207739"/>
                  <a:pt x="1240690" y="1343143"/>
                </a:cubicBezTo>
                <a:cubicBezTo>
                  <a:pt x="1240784" y="1358984"/>
                  <a:pt x="1237107" y="1362662"/>
                  <a:pt x="1221266" y="1362567"/>
                </a:cubicBezTo>
                <a:cubicBezTo>
                  <a:pt x="1087937" y="1361813"/>
                  <a:pt x="954701" y="1362190"/>
                  <a:pt x="821372" y="1362190"/>
                </a:cubicBezTo>
                <a:cubicBezTo>
                  <a:pt x="755745" y="1324945"/>
                  <a:pt x="702564" y="1271481"/>
                  <a:pt x="643442" y="1225655"/>
                </a:cubicBezTo>
                <a:cubicBezTo>
                  <a:pt x="591959" y="1185675"/>
                  <a:pt x="554807" y="1135983"/>
                  <a:pt x="527086" y="1077710"/>
                </a:cubicBezTo>
                <a:cubicBezTo>
                  <a:pt x="497195" y="1014911"/>
                  <a:pt x="498515" y="1005011"/>
                  <a:pt x="552261" y="959185"/>
                </a:cubicBezTo>
                <a:cubicBezTo>
                  <a:pt x="537647" y="963711"/>
                  <a:pt x="523408" y="966823"/>
                  <a:pt x="509076" y="968802"/>
                </a:cubicBezTo>
                <a:cubicBezTo>
                  <a:pt x="452689" y="976723"/>
                  <a:pt x="404693" y="949661"/>
                  <a:pt x="379707" y="898461"/>
                </a:cubicBezTo>
                <a:cubicBezTo>
                  <a:pt x="307667" y="751270"/>
                  <a:pt x="247037" y="598988"/>
                  <a:pt x="180938" y="449157"/>
                </a:cubicBezTo>
                <a:cubicBezTo>
                  <a:pt x="121346" y="310359"/>
                  <a:pt x="62130" y="171372"/>
                  <a:pt x="5649" y="31254"/>
                </a:cubicBezTo>
                <a:cubicBezTo>
                  <a:pt x="1877" y="21919"/>
                  <a:pt x="-5101" y="10887"/>
                  <a:pt x="6026" y="2495"/>
                </a:cubicBezTo>
                <a:cubicBezTo>
                  <a:pt x="13758" y="-3351"/>
                  <a:pt x="21961" y="2306"/>
                  <a:pt x="29316" y="6926"/>
                </a:cubicBezTo>
                <a:cubicBezTo>
                  <a:pt x="167266" y="93675"/>
                  <a:pt x="313702" y="165338"/>
                  <a:pt x="454669" y="246711"/>
                </a:cubicBezTo>
                <a:cubicBezTo>
                  <a:pt x="461081" y="250389"/>
                  <a:pt x="467681" y="253783"/>
                  <a:pt x="473716" y="258027"/>
                </a:cubicBezTo>
                <a:cubicBezTo>
                  <a:pt x="509170" y="283014"/>
                  <a:pt x="548678" y="301307"/>
                  <a:pt x="585452" y="324220"/>
                </a:cubicBezTo>
                <a:cubicBezTo>
                  <a:pt x="615438" y="342984"/>
                  <a:pt x="616003" y="350716"/>
                  <a:pt x="589884" y="373063"/>
                </a:cubicBezTo>
                <a:cubicBezTo>
                  <a:pt x="581115" y="380607"/>
                  <a:pt x="571592" y="387207"/>
                  <a:pt x="561785" y="400691"/>
                </a:cubicBezTo>
                <a:cubicBezTo>
                  <a:pt x="592619" y="392865"/>
                  <a:pt x="620812" y="391828"/>
                  <a:pt x="648251" y="386453"/>
                </a:cubicBezTo>
                <a:cubicBezTo>
                  <a:pt x="677482" y="380701"/>
                  <a:pt x="702564" y="386830"/>
                  <a:pt x="725476" y="405029"/>
                </a:cubicBezTo>
                <a:cubicBezTo>
                  <a:pt x="784975" y="452364"/>
                  <a:pt x="842965" y="501584"/>
                  <a:pt x="900011" y="551842"/>
                </a:cubicBezTo>
                <a:cubicBezTo>
                  <a:pt x="965827" y="609737"/>
                  <a:pt x="1031738" y="667350"/>
                  <a:pt x="1097648" y="725151"/>
                </a:cubicBezTo>
                <a:cubicBezTo>
                  <a:pt x="1104814" y="731469"/>
                  <a:pt x="1111886" y="737692"/>
                  <a:pt x="1118582" y="744576"/>
                </a:cubicBezTo>
                <a:cubicBezTo>
                  <a:pt x="1131876" y="758342"/>
                  <a:pt x="1132820" y="772014"/>
                  <a:pt x="1119336" y="786253"/>
                </a:cubicBezTo>
                <a:cubicBezTo>
                  <a:pt x="1105758" y="800585"/>
                  <a:pt x="1092179" y="814823"/>
                  <a:pt x="1077282" y="827835"/>
                </a:cubicBezTo>
                <a:cubicBezTo>
                  <a:pt x="1086239" y="821707"/>
                  <a:pt x="1096705" y="819255"/>
                  <a:pt x="1106701" y="816049"/>
                </a:cubicBezTo>
                <a:cubicBezTo>
                  <a:pt x="1147434" y="803131"/>
                  <a:pt x="1160447" y="806526"/>
                  <a:pt x="1184681" y="841979"/>
                </a:cubicBezTo>
                <a:cubicBezTo>
                  <a:pt x="1205236" y="872247"/>
                  <a:pt x="1226452" y="902515"/>
                  <a:pt x="1240312" y="937026"/>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5" name="Google Shape;325;p13"/>
          <p:cNvSpPr/>
          <p:nvPr/>
        </p:nvSpPr>
        <p:spPr>
          <a:xfrm>
            <a:off x="6334800" y="5614803"/>
            <a:ext cx="1748303" cy="1244651"/>
          </a:xfrm>
          <a:custGeom>
            <a:avLst/>
            <a:gdLst/>
            <a:ahLst/>
            <a:cxnLst/>
            <a:rect l="l" t="t" r="r" b="b"/>
            <a:pathLst>
              <a:path w="1748303" h="1244651" extrusionOk="0">
                <a:moveTo>
                  <a:pt x="46150" y="687761"/>
                </a:moveTo>
                <a:cubicBezTo>
                  <a:pt x="64538" y="685686"/>
                  <a:pt x="69818" y="704828"/>
                  <a:pt x="74721" y="717085"/>
                </a:cubicBezTo>
                <a:cubicBezTo>
                  <a:pt x="92448" y="762251"/>
                  <a:pt x="96974" y="810906"/>
                  <a:pt x="108666" y="857675"/>
                </a:cubicBezTo>
                <a:cubicBezTo>
                  <a:pt x="139594" y="981481"/>
                  <a:pt x="123565" y="1107078"/>
                  <a:pt x="126582" y="1232016"/>
                </a:cubicBezTo>
                <a:cubicBezTo>
                  <a:pt x="126676" y="1236259"/>
                  <a:pt x="127053" y="1240408"/>
                  <a:pt x="127337" y="1244651"/>
                </a:cubicBezTo>
                <a:cubicBezTo>
                  <a:pt x="87168" y="1244651"/>
                  <a:pt x="46905" y="1244651"/>
                  <a:pt x="6736" y="1244651"/>
                </a:cubicBezTo>
                <a:cubicBezTo>
                  <a:pt x="985" y="1165823"/>
                  <a:pt x="-1467" y="1086806"/>
                  <a:pt x="890" y="1007789"/>
                </a:cubicBezTo>
                <a:cubicBezTo>
                  <a:pt x="3719" y="912271"/>
                  <a:pt x="5417" y="816469"/>
                  <a:pt x="25218" y="722271"/>
                </a:cubicBezTo>
                <a:cubicBezTo>
                  <a:pt x="28235" y="707939"/>
                  <a:pt x="28046" y="689835"/>
                  <a:pt x="46150" y="687761"/>
                </a:cubicBezTo>
                <a:close/>
                <a:moveTo>
                  <a:pt x="1200855" y="274"/>
                </a:moveTo>
                <a:cubicBezTo>
                  <a:pt x="1224051" y="-1894"/>
                  <a:pt x="1229426" y="8855"/>
                  <a:pt x="1226597" y="30731"/>
                </a:cubicBezTo>
                <a:cubicBezTo>
                  <a:pt x="1214244" y="126343"/>
                  <a:pt x="1181619" y="214129"/>
                  <a:pt x="1130607" y="295975"/>
                </a:cubicBezTo>
                <a:cubicBezTo>
                  <a:pt x="1073749" y="387156"/>
                  <a:pt x="1016230" y="477865"/>
                  <a:pt x="955695" y="566594"/>
                </a:cubicBezTo>
                <a:cubicBezTo>
                  <a:pt x="950132" y="574703"/>
                  <a:pt x="941457" y="582152"/>
                  <a:pt x="941457" y="600256"/>
                </a:cubicBezTo>
                <a:cubicBezTo>
                  <a:pt x="983606" y="568669"/>
                  <a:pt x="1021699" y="538684"/>
                  <a:pt x="1061302" y="510773"/>
                </a:cubicBezTo>
                <a:cubicBezTo>
                  <a:pt x="1162855" y="439394"/>
                  <a:pt x="1246775" y="348307"/>
                  <a:pt x="1337390" y="264765"/>
                </a:cubicBezTo>
                <a:cubicBezTo>
                  <a:pt x="1442432" y="168021"/>
                  <a:pt x="1568784" y="121628"/>
                  <a:pt x="1705602" y="96452"/>
                </a:cubicBezTo>
                <a:cubicBezTo>
                  <a:pt x="1708713" y="95887"/>
                  <a:pt x="1711920" y="95698"/>
                  <a:pt x="1715125" y="95981"/>
                </a:cubicBezTo>
                <a:cubicBezTo>
                  <a:pt x="1726252" y="96924"/>
                  <a:pt x="1741150" y="90795"/>
                  <a:pt x="1746902" y="103430"/>
                </a:cubicBezTo>
                <a:cubicBezTo>
                  <a:pt x="1752465" y="115594"/>
                  <a:pt x="1740207" y="124363"/>
                  <a:pt x="1732098" y="132190"/>
                </a:cubicBezTo>
                <a:cubicBezTo>
                  <a:pt x="1603106" y="256749"/>
                  <a:pt x="1466665" y="370089"/>
                  <a:pt x="1289584" y="421101"/>
                </a:cubicBezTo>
                <a:cubicBezTo>
                  <a:pt x="1159272" y="458630"/>
                  <a:pt x="1050553" y="533309"/>
                  <a:pt x="947868" y="618549"/>
                </a:cubicBezTo>
                <a:cubicBezTo>
                  <a:pt x="937308" y="627318"/>
                  <a:pt x="926276" y="635522"/>
                  <a:pt x="915715" y="644102"/>
                </a:cubicBezTo>
                <a:cubicBezTo>
                  <a:pt x="914207" y="645328"/>
                  <a:pt x="913546" y="647591"/>
                  <a:pt x="908832" y="655323"/>
                </a:cubicBezTo>
                <a:cubicBezTo>
                  <a:pt x="963710" y="637502"/>
                  <a:pt x="1014628" y="623735"/>
                  <a:pt x="1063377" y="604594"/>
                </a:cubicBezTo>
                <a:cubicBezTo>
                  <a:pt x="1212830" y="545756"/>
                  <a:pt x="1367281" y="529726"/>
                  <a:pt x="1525692" y="547830"/>
                </a:cubicBezTo>
                <a:cubicBezTo>
                  <a:pt x="1550962" y="550753"/>
                  <a:pt x="1589245" y="554053"/>
                  <a:pt x="1592640" y="579795"/>
                </a:cubicBezTo>
                <a:cubicBezTo>
                  <a:pt x="1596128" y="605442"/>
                  <a:pt x="1557469" y="604405"/>
                  <a:pt x="1536536" y="613834"/>
                </a:cubicBezTo>
                <a:cubicBezTo>
                  <a:pt x="1408958" y="671541"/>
                  <a:pt x="1273555" y="685874"/>
                  <a:pt x="1135605" y="686157"/>
                </a:cubicBezTo>
                <a:cubicBezTo>
                  <a:pt x="1055268" y="686251"/>
                  <a:pt x="974930" y="686817"/>
                  <a:pt x="894594" y="686157"/>
                </a:cubicBezTo>
                <a:cubicBezTo>
                  <a:pt x="873472" y="685968"/>
                  <a:pt x="854425" y="690400"/>
                  <a:pt x="838489" y="703601"/>
                </a:cubicBezTo>
                <a:cubicBezTo>
                  <a:pt x="788892" y="744523"/>
                  <a:pt x="739859" y="786201"/>
                  <a:pt x="690828" y="827878"/>
                </a:cubicBezTo>
                <a:cubicBezTo>
                  <a:pt x="687999" y="830330"/>
                  <a:pt x="687245" y="835233"/>
                  <a:pt x="685548" y="839005"/>
                </a:cubicBezTo>
                <a:cubicBezTo>
                  <a:pt x="677627" y="848339"/>
                  <a:pt x="672063" y="859749"/>
                  <a:pt x="658957" y="866727"/>
                </a:cubicBezTo>
                <a:cubicBezTo>
                  <a:pt x="669612" y="868895"/>
                  <a:pt x="677155" y="858052"/>
                  <a:pt x="686019" y="864087"/>
                </a:cubicBezTo>
                <a:cubicBezTo>
                  <a:pt x="711666" y="861635"/>
                  <a:pt x="733919" y="849094"/>
                  <a:pt x="757021" y="839193"/>
                </a:cubicBezTo>
                <a:cubicBezTo>
                  <a:pt x="851879" y="798553"/>
                  <a:pt x="952112" y="780072"/>
                  <a:pt x="1053759" y="768474"/>
                </a:cubicBezTo>
                <a:cubicBezTo>
                  <a:pt x="1145223" y="758102"/>
                  <a:pt x="1236780" y="755179"/>
                  <a:pt x="1327773" y="773849"/>
                </a:cubicBezTo>
                <a:cubicBezTo>
                  <a:pt x="1338239" y="776017"/>
                  <a:pt x="1351911" y="775923"/>
                  <a:pt x="1353797" y="787710"/>
                </a:cubicBezTo>
                <a:cubicBezTo>
                  <a:pt x="1356249" y="803079"/>
                  <a:pt x="1339465" y="804399"/>
                  <a:pt x="1330036" y="808077"/>
                </a:cubicBezTo>
                <a:cubicBezTo>
                  <a:pt x="1175490" y="868989"/>
                  <a:pt x="1019437" y="920850"/>
                  <a:pt x="849333" y="916890"/>
                </a:cubicBezTo>
                <a:cubicBezTo>
                  <a:pt x="794926" y="915570"/>
                  <a:pt x="739671" y="918305"/>
                  <a:pt x="684887" y="921605"/>
                </a:cubicBezTo>
                <a:cubicBezTo>
                  <a:pt x="679324" y="926980"/>
                  <a:pt x="672252" y="929242"/>
                  <a:pt x="664991" y="929337"/>
                </a:cubicBezTo>
                <a:cubicBezTo>
                  <a:pt x="622749" y="929997"/>
                  <a:pt x="589841" y="948572"/>
                  <a:pt x="563721" y="980632"/>
                </a:cubicBezTo>
                <a:cubicBezTo>
                  <a:pt x="524213" y="1018631"/>
                  <a:pt x="486779" y="1058517"/>
                  <a:pt x="453494" y="1103872"/>
                </a:cubicBezTo>
                <a:cubicBezTo>
                  <a:pt x="522233" y="1073981"/>
                  <a:pt x="583806" y="1028155"/>
                  <a:pt x="658203" y="1011654"/>
                </a:cubicBezTo>
                <a:cubicBezTo>
                  <a:pt x="665180" y="1009674"/>
                  <a:pt x="672063" y="1005619"/>
                  <a:pt x="679513" y="1010240"/>
                </a:cubicBezTo>
                <a:cubicBezTo>
                  <a:pt x="738068" y="1000904"/>
                  <a:pt x="796435" y="988835"/>
                  <a:pt x="855368" y="982800"/>
                </a:cubicBezTo>
                <a:cubicBezTo>
                  <a:pt x="932687" y="974974"/>
                  <a:pt x="1009913" y="960076"/>
                  <a:pt x="1088175" y="971768"/>
                </a:cubicBezTo>
                <a:cubicBezTo>
                  <a:pt x="1097510" y="973182"/>
                  <a:pt x="1106940" y="975068"/>
                  <a:pt x="1115709" y="978369"/>
                </a:cubicBezTo>
                <a:cubicBezTo>
                  <a:pt x="1138339" y="986949"/>
                  <a:pt x="1140979" y="999585"/>
                  <a:pt x="1125327" y="1019103"/>
                </a:cubicBezTo>
                <a:cubicBezTo>
                  <a:pt x="1089119" y="1064364"/>
                  <a:pt x="1037540" y="1080016"/>
                  <a:pt x="985020" y="1091802"/>
                </a:cubicBezTo>
                <a:cubicBezTo>
                  <a:pt x="803130" y="1132820"/>
                  <a:pt x="618600" y="1148283"/>
                  <a:pt x="432372" y="1142532"/>
                </a:cubicBezTo>
                <a:cubicBezTo>
                  <a:pt x="409648" y="1141872"/>
                  <a:pt x="394278" y="1148190"/>
                  <a:pt x="381832" y="1166765"/>
                </a:cubicBezTo>
                <a:cubicBezTo>
                  <a:pt x="363068" y="1194769"/>
                  <a:pt x="333837" y="1214382"/>
                  <a:pt x="317713" y="1244650"/>
                </a:cubicBezTo>
                <a:cubicBezTo>
                  <a:pt x="292348" y="1244650"/>
                  <a:pt x="266889" y="1244650"/>
                  <a:pt x="241525" y="1244650"/>
                </a:cubicBezTo>
                <a:cubicBezTo>
                  <a:pt x="228418" y="1228621"/>
                  <a:pt x="231058" y="1208442"/>
                  <a:pt x="228230" y="1190055"/>
                </a:cubicBezTo>
                <a:cubicBezTo>
                  <a:pt x="212388" y="1086711"/>
                  <a:pt x="195699" y="983461"/>
                  <a:pt x="199753" y="878136"/>
                </a:cubicBezTo>
                <a:cubicBezTo>
                  <a:pt x="201450" y="833630"/>
                  <a:pt x="209748" y="789972"/>
                  <a:pt x="211917" y="745656"/>
                </a:cubicBezTo>
                <a:cubicBezTo>
                  <a:pt x="226815" y="689834"/>
                  <a:pt x="236810" y="632505"/>
                  <a:pt x="259534" y="578946"/>
                </a:cubicBezTo>
                <a:cubicBezTo>
                  <a:pt x="267926" y="559239"/>
                  <a:pt x="273961" y="531046"/>
                  <a:pt x="300174" y="532743"/>
                </a:cubicBezTo>
                <a:cubicBezTo>
                  <a:pt x="324785" y="534346"/>
                  <a:pt x="331102" y="561597"/>
                  <a:pt x="338551" y="582152"/>
                </a:cubicBezTo>
                <a:cubicBezTo>
                  <a:pt x="354110" y="624961"/>
                  <a:pt x="361370" y="670033"/>
                  <a:pt x="363728" y="714916"/>
                </a:cubicBezTo>
                <a:cubicBezTo>
                  <a:pt x="366462" y="767343"/>
                  <a:pt x="367405" y="820146"/>
                  <a:pt x="362502" y="872667"/>
                </a:cubicBezTo>
                <a:cubicBezTo>
                  <a:pt x="349206" y="955927"/>
                  <a:pt x="341663" y="1039942"/>
                  <a:pt x="326670" y="1123013"/>
                </a:cubicBezTo>
                <a:cubicBezTo>
                  <a:pt x="322239" y="1147718"/>
                  <a:pt x="314318" y="1171668"/>
                  <a:pt x="312338" y="1198353"/>
                </a:cubicBezTo>
                <a:cubicBezTo>
                  <a:pt x="349772" y="1155167"/>
                  <a:pt x="382020" y="1109718"/>
                  <a:pt x="419549" y="1068607"/>
                </a:cubicBezTo>
                <a:cubicBezTo>
                  <a:pt x="431430" y="1055594"/>
                  <a:pt x="435861" y="1039659"/>
                  <a:pt x="436332" y="1022026"/>
                </a:cubicBezTo>
                <a:cubicBezTo>
                  <a:pt x="437087" y="986855"/>
                  <a:pt x="430015" y="952721"/>
                  <a:pt x="424452" y="918305"/>
                </a:cubicBezTo>
                <a:cubicBezTo>
                  <a:pt x="417851" y="864841"/>
                  <a:pt x="410591" y="811471"/>
                  <a:pt x="405876" y="757819"/>
                </a:cubicBezTo>
                <a:cubicBezTo>
                  <a:pt x="399464" y="684271"/>
                  <a:pt x="407951" y="612326"/>
                  <a:pt x="425112" y="541041"/>
                </a:cubicBezTo>
                <a:cubicBezTo>
                  <a:pt x="440010" y="479280"/>
                  <a:pt x="458680" y="418744"/>
                  <a:pt x="487911" y="361980"/>
                </a:cubicBezTo>
                <a:cubicBezTo>
                  <a:pt x="495643" y="346893"/>
                  <a:pt x="503469" y="331712"/>
                  <a:pt x="515633" y="319737"/>
                </a:cubicBezTo>
                <a:cubicBezTo>
                  <a:pt x="537508" y="298238"/>
                  <a:pt x="560044" y="304084"/>
                  <a:pt x="566833" y="333692"/>
                </a:cubicBezTo>
                <a:cubicBezTo>
                  <a:pt x="575131" y="369806"/>
                  <a:pt x="577960" y="406863"/>
                  <a:pt x="580223" y="443731"/>
                </a:cubicBezTo>
                <a:cubicBezTo>
                  <a:pt x="587106" y="553393"/>
                  <a:pt x="566928" y="660321"/>
                  <a:pt x="547126" y="767343"/>
                </a:cubicBezTo>
                <a:cubicBezTo>
                  <a:pt x="537885" y="817223"/>
                  <a:pt x="527419" y="866821"/>
                  <a:pt x="516387" y="916230"/>
                </a:cubicBezTo>
                <a:cubicBezTo>
                  <a:pt x="514030" y="926603"/>
                  <a:pt x="506015" y="941500"/>
                  <a:pt x="519970" y="947441"/>
                </a:cubicBezTo>
                <a:cubicBezTo>
                  <a:pt x="532039" y="952627"/>
                  <a:pt x="540432" y="939143"/>
                  <a:pt x="547975" y="930751"/>
                </a:cubicBezTo>
                <a:cubicBezTo>
                  <a:pt x="569945" y="906424"/>
                  <a:pt x="592104" y="882285"/>
                  <a:pt x="614074" y="857957"/>
                </a:cubicBezTo>
                <a:cubicBezTo>
                  <a:pt x="632555" y="837496"/>
                  <a:pt x="639344" y="815715"/>
                  <a:pt x="639061" y="788935"/>
                </a:cubicBezTo>
                <a:cubicBezTo>
                  <a:pt x="638118" y="712841"/>
                  <a:pt x="637929" y="636654"/>
                  <a:pt x="638873" y="560560"/>
                </a:cubicBezTo>
                <a:cubicBezTo>
                  <a:pt x="640664" y="424213"/>
                  <a:pt x="673761" y="295221"/>
                  <a:pt x="732882" y="172641"/>
                </a:cubicBezTo>
                <a:cubicBezTo>
                  <a:pt x="738822" y="160289"/>
                  <a:pt x="745517" y="148219"/>
                  <a:pt x="753910" y="137281"/>
                </a:cubicBezTo>
                <a:cubicBezTo>
                  <a:pt x="779840" y="103619"/>
                  <a:pt x="815577" y="108333"/>
                  <a:pt x="832549" y="147653"/>
                </a:cubicBezTo>
                <a:cubicBezTo>
                  <a:pt x="848296" y="184239"/>
                  <a:pt x="850747" y="223464"/>
                  <a:pt x="853199" y="262501"/>
                </a:cubicBezTo>
                <a:cubicBezTo>
                  <a:pt x="856122" y="308139"/>
                  <a:pt x="851596" y="353305"/>
                  <a:pt x="843110" y="398094"/>
                </a:cubicBezTo>
                <a:cubicBezTo>
                  <a:pt x="803319" y="513507"/>
                  <a:pt x="775408" y="632599"/>
                  <a:pt x="731562" y="752444"/>
                </a:cubicBezTo>
                <a:cubicBezTo>
                  <a:pt x="767676" y="723120"/>
                  <a:pt x="797566" y="695398"/>
                  <a:pt x="828495" y="668713"/>
                </a:cubicBezTo>
                <a:cubicBezTo>
                  <a:pt x="878753" y="625244"/>
                  <a:pt x="892424" y="562917"/>
                  <a:pt x="911849" y="504267"/>
                </a:cubicBezTo>
                <a:cubicBezTo>
                  <a:pt x="934762" y="435150"/>
                  <a:pt x="959655" y="366600"/>
                  <a:pt x="979362" y="296541"/>
                </a:cubicBezTo>
                <a:cubicBezTo>
                  <a:pt x="998221" y="229499"/>
                  <a:pt x="1032920" y="170849"/>
                  <a:pt x="1071203" y="113802"/>
                </a:cubicBezTo>
                <a:cubicBezTo>
                  <a:pt x="1106280" y="66751"/>
                  <a:pt x="1145128" y="23847"/>
                  <a:pt x="1200855" y="2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6" name="Google Shape;326;p13"/>
          <p:cNvSpPr/>
          <p:nvPr/>
        </p:nvSpPr>
        <p:spPr>
          <a:xfrm>
            <a:off x="6842983" y="6444756"/>
            <a:ext cx="2205969" cy="414791"/>
          </a:xfrm>
          <a:custGeom>
            <a:avLst/>
            <a:gdLst/>
            <a:ahLst/>
            <a:cxnLst/>
            <a:rect l="l" t="t" r="r" b="b"/>
            <a:pathLst>
              <a:path w="2205969" h="414791" extrusionOk="0">
                <a:moveTo>
                  <a:pt x="0" y="414698"/>
                </a:moveTo>
                <a:cubicBezTo>
                  <a:pt x="54878" y="386315"/>
                  <a:pt x="114188" y="371700"/>
                  <a:pt x="174535" y="364723"/>
                </a:cubicBezTo>
                <a:cubicBezTo>
                  <a:pt x="253270" y="355576"/>
                  <a:pt x="332381" y="355859"/>
                  <a:pt x="409795" y="377075"/>
                </a:cubicBezTo>
                <a:cubicBezTo>
                  <a:pt x="434311" y="383769"/>
                  <a:pt x="449680" y="367174"/>
                  <a:pt x="467030" y="356802"/>
                </a:cubicBezTo>
                <a:cubicBezTo>
                  <a:pt x="525869" y="321442"/>
                  <a:pt x="511819" y="313522"/>
                  <a:pt x="569526" y="372360"/>
                </a:cubicBezTo>
                <a:cubicBezTo>
                  <a:pt x="579710" y="382732"/>
                  <a:pt x="584990" y="397536"/>
                  <a:pt x="603188" y="406777"/>
                </a:cubicBezTo>
                <a:cubicBezTo>
                  <a:pt x="595268" y="371606"/>
                  <a:pt x="589139" y="339452"/>
                  <a:pt x="580558" y="307864"/>
                </a:cubicBezTo>
                <a:cubicBezTo>
                  <a:pt x="575372" y="288723"/>
                  <a:pt x="578484" y="280614"/>
                  <a:pt x="599511" y="274107"/>
                </a:cubicBezTo>
                <a:cubicBezTo>
                  <a:pt x="803560" y="210838"/>
                  <a:pt x="1007985" y="148416"/>
                  <a:pt x="1213354" y="89578"/>
                </a:cubicBezTo>
                <a:cubicBezTo>
                  <a:pt x="1239944" y="81939"/>
                  <a:pt x="1260972" y="88257"/>
                  <a:pt x="1282188" y="101081"/>
                </a:cubicBezTo>
                <a:cubicBezTo>
                  <a:pt x="1321602" y="125031"/>
                  <a:pt x="1357527" y="153791"/>
                  <a:pt x="1399582" y="189150"/>
                </a:cubicBezTo>
                <a:cubicBezTo>
                  <a:pt x="1390530" y="153131"/>
                  <a:pt x="1384872" y="125503"/>
                  <a:pt x="1376386" y="98724"/>
                </a:cubicBezTo>
                <a:cubicBezTo>
                  <a:pt x="1370351" y="79771"/>
                  <a:pt x="1372520" y="73265"/>
                  <a:pt x="1394395" y="71568"/>
                </a:cubicBezTo>
                <a:cubicBezTo>
                  <a:pt x="1538285" y="60158"/>
                  <a:pt x="1681987" y="46203"/>
                  <a:pt x="1825972" y="35453"/>
                </a:cubicBezTo>
                <a:cubicBezTo>
                  <a:pt x="1883773" y="31116"/>
                  <a:pt x="1941574" y="25930"/>
                  <a:pt x="1999470" y="23573"/>
                </a:cubicBezTo>
                <a:cubicBezTo>
                  <a:pt x="2065851" y="20838"/>
                  <a:pt x="2131385" y="13484"/>
                  <a:pt x="2205970" y="0"/>
                </a:cubicBezTo>
                <a:cubicBezTo>
                  <a:pt x="2174288" y="29607"/>
                  <a:pt x="2149677" y="53369"/>
                  <a:pt x="2124313" y="76282"/>
                </a:cubicBezTo>
                <a:cubicBezTo>
                  <a:pt x="2022477" y="168217"/>
                  <a:pt x="1920169" y="259775"/>
                  <a:pt x="1818428" y="351805"/>
                </a:cubicBezTo>
                <a:cubicBezTo>
                  <a:pt x="1795798" y="372266"/>
                  <a:pt x="1769585" y="388956"/>
                  <a:pt x="1752047" y="414792"/>
                </a:cubicBezTo>
                <a:cubicBezTo>
                  <a:pt x="1168000" y="414698"/>
                  <a:pt x="584047" y="414698"/>
                  <a:pt x="0" y="41469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7" name="Google Shape;327;p13"/>
          <p:cNvSpPr/>
          <p:nvPr/>
        </p:nvSpPr>
        <p:spPr>
          <a:xfrm>
            <a:off x="5286561" y="5375165"/>
            <a:ext cx="992308" cy="1484382"/>
          </a:xfrm>
          <a:custGeom>
            <a:avLst/>
            <a:gdLst/>
            <a:ahLst/>
            <a:cxnLst/>
            <a:rect l="l" t="t" r="r" b="b"/>
            <a:pathLst>
              <a:path w="992308" h="1484382" extrusionOk="0">
                <a:moveTo>
                  <a:pt x="972375" y="1188398"/>
                </a:moveTo>
                <a:cubicBezTo>
                  <a:pt x="994250" y="1193396"/>
                  <a:pt x="991516" y="1217723"/>
                  <a:pt x="991987" y="1236487"/>
                </a:cubicBezTo>
                <a:cubicBezTo>
                  <a:pt x="993967" y="1319748"/>
                  <a:pt x="986707" y="1402253"/>
                  <a:pt x="972469" y="1484193"/>
                </a:cubicBezTo>
                <a:cubicBezTo>
                  <a:pt x="930131" y="1484288"/>
                  <a:pt x="887794" y="1484288"/>
                  <a:pt x="845457" y="1484288"/>
                </a:cubicBezTo>
                <a:cubicBezTo>
                  <a:pt x="871010" y="1395465"/>
                  <a:pt x="896092" y="1306453"/>
                  <a:pt x="937863" y="1223475"/>
                </a:cubicBezTo>
                <a:cubicBezTo>
                  <a:pt x="945407" y="1208577"/>
                  <a:pt x="950781" y="1183495"/>
                  <a:pt x="972375" y="1188398"/>
                </a:cubicBezTo>
                <a:close/>
                <a:moveTo>
                  <a:pt x="313932" y="31"/>
                </a:moveTo>
                <a:cubicBezTo>
                  <a:pt x="332885" y="-911"/>
                  <a:pt x="337882" y="19550"/>
                  <a:pt x="342314" y="33883"/>
                </a:cubicBezTo>
                <a:cubicBezTo>
                  <a:pt x="375504" y="142885"/>
                  <a:pt x="412939" y="251415"/>
                  <a:pt x="409355" y="367678"/>
                </a:cubicBezTo>
                <a:cubicBezTo>
                  <a:pt x="407753" y="420387"/>
                  <a:pt x="398417" y="472436"/>
                  <a:pt x="396060" y="525334"/>
                </a:cubicBezTo>
                <a:cubicBezTo>
                  <a:pt x="392477" y="605860"/>
                  <a:pt x="409921" y="682708"/>
                  <a:pt x="426894" y="760028"/>
                </a:cubicBezTo>
                <a:cubicBezTo>
                  <a:pt x="428591" y="767760"/>
                  <a:pt x="431985" y="775209"/>
                  <a:pt x="431703" y="783601"/>
                </a:cubicBezTo>
                <a:cubicBezTo>
                  <a:pt x="435003" y="634431"/>
                  <a:pt x="461311" y="490635"/>
                  <a:pt x="531841" y="357400"/>
                </a:cubicBezTo>
                <a:cubicBezTo>
                  <a:pt x="545230" y="332129"/>
                  <a:pt x="560600" y="307991"/>
                  <a:pt x="581156" y="287812"/>
                </a:cubicBezTo>
                <a:cubicBezTo>
                  <a:pt x="590303" y="278854"/>
                  <a:pt x="600958" y="269990"/>
                  <a:pt x="614818" y="277062"/>
                </a:cubicBezTo>
                <a:cubicBezTo>
                  <a:pt x="627925" y="283663"/>
                  <a:pt x="628491" y="296581"/>
                  <a:pt x="628585" y="309970"/>
                </a:cubicBezTo>
                <a:cubicBezTo>
                  <a:pt x="629340" y="425385"/>
                  <a:pt x="598788" y="532972"/>
                  <a:pt x="551454" y="637259"/>
                </a:cubicBezTo>
                <a:cubicBezTo>
                  <a:pt x="523449" y="698832"/>
                  <a:pt x="495821" y="760594"/>
                  <a:pt x="467628" y="822073"/>
                </a:cubicBezTo>
                <a:cubicBezTo>
                  <a:pt x="456125" y="847060"/>
                  <a:pt x="452635" y="872236"/>
                  <a:pt x="459707" y="899109"/>
                </a:cubicBezTo>
                <a:cubicBezTo>
                  <a:pt x="473851" y="953139"/>
                  <a:pt x="489598" y="1006697"/>
                  <a:pt x="504685" y="1063555"/>
                </a:cubicBezTo>
                <a:cubicBezTo>
                  <a:pt x="507702" y="1044225"/>
                  <a:pt x="506665" y="1027724"/>
                  <a:pt x="507042" y="1011317"/>
                </a:cubicBezTo>
                <a:cubicBezTo>
                  <a:pt x="510248" y="849134"/>
                  <a:pt x="558809" y="699964"/>
                  <a:pt x="639051" y="560411"/>
                </a:cubicBezTo>
                <a:cubicBezTo>
                  <a:pt x="648764" y="543533"/>
                  <a:pt x="661493" y="517697"/>
                  <a:pt x="686009" y="526277"/>
                </a:cubicBezTo>
                <a:cubicBezTo>
                  <a:pt x="709016" y="534292"/>
                  <a:pt x="701662" y="560694"/>
                  <a:pt x="700718" y="579929"/>
                </a:cubicBezTo>
                <a:cubicBezTo>
                  <a:pt x="692893" y="742867"/>
                  <a:pt x="647444" y="895432"/>
                  <a:pt x="574367" y="1040642"/>
                </a:cubicBezTo>
                <a:cubicBezTo>
                  <a:pt x="562109" y="1065064"/>
                  <a:pt x="549851" y="1089863"/>
                  <a:pt x="545042" y="1117302"/>
                </a:cubicBezTo>
                <a:cubicBezTo>
                  <a:pt x="541930" y="1128900"/>
                  <a:pt x="543439" y="1140026"/>
                  <a:pt x="547588" y="1151247"/>
                </a:cubicBezTo>
                <a:cubicBezTo>
                  <a:pt x="565504" y="1199430"/>
                  <a:pt x="585399" y="1246860"/>
                  <a:pt x="607369" y="1294948"/>
                </a:cubicBezTo>
                <a:cubicBezTo>
                  <a:pt x="595488" y="1208671"/>
                  <a:pt x="602655" y="1123808"/>
                  <a:pt x="621985" y="1039793"/>
                </a:cubicBezTo>
                <a:cubicBezTo>
                  <a:pt x="650178" y="957193"/>
                  <a:pt x="669885" y="871293"/>
                  <a:pt x="713731" y="794728"/>
                </a:cubicBezTo>
                <a:cubicBezTo>
                  <a:pt x="724198" y="776058"/>
                  <a:pt x="732589" y="749373"/>
                  <a:pt x="764460" y="760405"/>
                </a:cubicBezTo>
                <a:cubicBezTo>
                  <a:pt x="801140" y="806609"/>
                  <a:pt x="791051" y="859129"/>
                  <a:pt x="779735" y="908821"/>
                </a:cubicBezTo>
                <a:cubicBezTo>
                  <a:pt x="746639" y="1053748"/>
                  <a:pt x="699870" y="1194244"/>
                  <a:pt x="629340" y="1325782"/>
                </a:cubicBezTo>
                <a:cubicBezTo>
                  <a:pt x="621042" y="1341246"/>
                  <a:pt x="619345" y="1354164"/>
                  <a:pt x="626982" y="1369911"/>
                </a:cubicBezTo>
                <a:cubicBezTo>
                  <a:pt x="645369" y="1407817"/>
                  <a:pt x="662719" y="1446193"/>
                  <a:pt x="680446" y="1484382"/>
                </a:cubicBezTo>
                <a:cubicBezTo>
                  <a:pt x="644521" y="1484382"/>
                  <a:pt x="608501" y="1484382"/>
                  <a:pt x="572575" y="1484382"/>
                </a:cubicBezTo>
                <a:cubicBezTo>
                  <a:pt x="540799" y="1464580"/>
                  <a:pt x="503930" y="1458546"/>
                  <a:pt x="469043" y="1448173"/>
                </a:cubicBezTo>
                <a:cubicBezTo>
                  <a:pt x="348726" y="1412154"/>
                  <a:pt x="249341" y="1343415"/>
                  <a:pt x="160046" y="1257892"/>
                </a:cubicBezTo>
                <a:cubicBezTo>
                  <a:pt x="149768" y="1248085"/>
                  <a:pt x="134587" y="1236204"/>
                  <a:pt x="143922" y="1220740"/>
                </a:cubicBezTo>
                <a:cubicBezTo>
                  <a:pt x="152691" y="1206314"/>
                  <a:pt x="170324" y="1211782"/>
                  <a:pt x="184845" y="1214894"/>
                </a:cubicBezTo>
                <a:cubicBezTo>
                  <a:pt x="206250" y="1219420"/>
                  <a:pt x="227654" y="1224229"/>
                  <a:pt x="249058" y="1228849"/>
                </a:cubicBezTo>
                <a:cubicBezTo>
                  <a:pt x="269709" y="1217252"/>
                  <a:pt x="286210" y="1232810"/>
                  <a:pt x="304314" y="1237430"/>
                </a:cubicBezTo>
                <a:cubicBezTo>
                  <a:pt x="418690" y="1288914"/>
                  <a:pt x="522035" y="1358407"/>
                  <a:pt x="626322" y="1433181"/>
                </a:cubicBezTo>
                <a:cubicBezTo>
                  <a:pt x="606615" y="1388864"/>
                  <a:pt x="585210" y="1348506"/>
                  <a:pt x="565409" y="1307489"/>
                </a:cubicBezTo>
                <a:cubicBezTo>
                  <a:pt x="560129" y="1296551"/>
                  <a:pt x="552397" y="1288348"/>
                  <a:pt x="540516" y="1284482"/>
                </a:cubicBezTo>
                <a:cubicBezTo>
                  <a:pt x="479226" y="1264587"/>
                  <a:pt x="419162" y="1240825"/>
                  <a:pt x="355986" y="1227152"/>
                </a:cubicBezTo>
                <a:cubicBezTo>
                  <a:pt x="329867" y="1212443"/>
                  <a:pt x="299599" y="1207257"/>
                  <a:pt x="274140" y="1190661"/>
                </a:cubicBezTo>
                <a:cubicBezTo>
                  <a:pt x="264523" y="1184344"/>
                  <a:pt x="254999" y="1178686"/>
                  <a:pt x="248775" y="1168785"/>
                </a:cubicBezTo>
                <a:cubicBezTo>
                  <a:pt x="201724" y="1128523"/>
                  <a:pt x="148354" y="1095520"/>
                  <a:pt x="107431" y="1048091"/>
                </a:cubicBezTo>
                <a:cubicBezTo>
                  <a:pt x="92345" y="1030647"/>
                  <a:pt x="77446" y="1012826"/>
                  <a:pt x="64245" y="993967"/>
                </a:cubicBezTo>
                <a:cubicBezTo>
                  <a:pt x="58211" y="985386"/>
                  <a:pt x="47933" y="974449"/>
                  <a:pt x="58022" y="962945"/>
                </a:cubicBezTo>
                <a:cubicBezTo>
                  <a:pt x="66320" y="953422"/>
                  <a:pt x="77635" y="958325"/>
                  <a:pt x="87441" y="962285"/>
                </a:cubicBezTo>
                <a:cubicBezTo>
                  <a:pt x="135248" y="981238"/>
                  <a:pt x="182959" y="1000285"/>
                  <a:pt x="230483" y="1019803"/>
                </a:cubicBezTo>
                <a:cubicBezTo>
                  <a:pt x="236329" y="1022255"/>
                  <a:pt x="241043" y="1028196"/>
                  <a:pt x="243495" y="1017257"/>
                </a:cubicBezTo>
                <a:cubicBezTo>
                  <a:pt x="277441" y="1032627"/>
                  <a:pt x="306482" y="1055823"/>
                  <a:pt x="337127" y="1076473"/>
                </a:cubicBezTo>
                <a:cubicBezTo>
                  <a:pt x="379653" y="1105327"/>
                  <a:pt x="420482" y="1136632"/>
                  <a:pt x="463762" y="1164354"/>
                </a:cubicBezTo>
                <a:cubicBezTo>
                  <a:pt x="481112" y="1192830"/>
                  <a:pt x="514020" y="1202919"/>
                  <a:pt x="538630" y="1228284"/>
                </a:cubicBezTo>
                <a:cubicBezTo>
                  <a:pt x="524392" y="1196790"/>
                  <a:pt x="512700" y="1168125"/>
                  <a:pt x="498462" y="1140497"/>
                </a:cubicBezTo>
                <a:cubicBezTo>
                  <a:pt x="484601" y="1088260"/>
                  <a:pt x="455181" y="1053843"/>
                  <a:pt x="400209" y="1038190"/>
                </a:cubicBezTo>
                <a:cubicBezTo>
                  <a:pt x="354006" y="1025084"/>
                  <a:pt x="311103" y="1001322"/>
                  <a:pt x="268011" y="979352"/>
                </a:cubicBezTo>
                <a:cubicBezTo>
                  <a:pt x="255753" y="973034"/>
                  <a:pt x="243589" y="967000"/>
                  <a:pt x="237461" y="953516"/>
                </a:cubicBezTo>
                <a:cubicBezTo>
                  <a:pt x="164384" y="908161"/>
                  <a:pt x="98096" y="854792"/>
                  <a:pt x="40012" y="791239"/>
                </a:cubicBezTo>
                <a:cubicBezTo>
                  <a:pt x="26340" y="776340"/>
                  <a:pt x="13705" y="760783"/>
                  <a:pt x="5312" y="742490"/>
                </a:cubicBezTo>
                <a:cubicBezTo>
                  <a:pt x="-6474" y="716748"/>
                  <a:pt x="1258" y="704301"/>
                  <a:pt x="29452" y="703735"/>
                </a:cubicBezTo>
                <a:cubicBezTo>
                  <a:pt x="79804" y="702793"/>
                  <a:pt x="123084" y="724385"/>
                  <a:pt x="165987" y="747204"/>
                </a:cubicBezTo>
                <a:cubicBezTo>
                  <a:pt x="184657" y="739944"/>
                  <a:pt x="196066" y="753804"/>
                  <a:pt x="207947" y="763045"/>
                </a:cubicBezTo>
                <a:cubicBezTo>
                  <a:pt x="279986" y="818678"/>
                  <a:pt x="347311" y="879685"/>
                  <a:pt x="413316" y="942201"/>
                </a:cubicBezTo>
                <a:cubicBezTo>
                  <a:pt x="420199" y="948707"/>
                  <a:pt x="426611" y="955779"/>
                  <a:pt x="435852" y="962945"/>
                </a:cubicBezTo>
                <a:cubicBezTo>
                  <a:pt x="426328" y="893640"/>
                  <a:pt x="401812" y="834802"/>
                  <a:pt x="349857" y="787844"/>
                </a:cubicBezTo>
                <a:cubicBezTo>
                  <a:pt x="293470" y="736832"/>
                  <a:pt x="239629" y="683085"/>
                  <a:pt x="183243" y="631979"/>
                </a:cubicBezTo>
                <a:cubicBezTo>
                  <a:pt x="112523" y="568049"/>
                  <a:pt x="69903" y="485449"/>
                  <a:pt x="46896" y="393136"/>
                </a:cubicBezTo>
                <a:cubicBezTo>
                  <a:pt x="43218" y="378332"/>
                  <a:pt x="42747" y="362586"/>
                  <a:pt x="58022" y="353345"/>
                </a:cubicBezTo>
                <a:cubicBezTo>
                  <a:pt x="73486" y="344010"/>
                  <a:pt x="85650" y="353722"/>
                  <a:pt x="98191" y="362491"/>
                </a:cubicBezTo>
                <a:cubicBezTo>
                  <a:pt x="178528" y="418690"/>
                  <a:pt x="238215" y="492992"/>
                  <a:pt x="289038" y="575969"/>
                </a:cubicBezTo>
                <a:cubicBezTo>
                  <a:pt x="321569" y="629150"/>
                  <a:pt x="354477" y="682143"/>
                  <a:pt x="386725" y="732400"/>
                </a:cubicBezTo>
                <a:cubicBezTo>
                  <a:pt x="375787" y="693552"/>
                  <a:pt x="368715" y="651121"/>
                  <a:pt x="360229" y="609066"/>
                </a:cubicBezTo>
                <a:cubicBezTo>
                  <a:pt x="347405" y="545513"/>
                  <a:pt x="325435" y="484789"/>
                  <a:pt x="302051" y="425007"/>
                </a:cubicBezTo>
                <a:cubicBezTo>
                  <a:pt x="253207" y="300259"/>
                  <a:pt x="249435" y="174284"/>
                  <a:pt x="280364" y="45669"/>
                </a:cubicBezTo>
                <a:cubicBezTo>
                  <a:pt x="281118" y="42557"/>
                  <a:pt x="281684" y="39446"/>
                  <a:pt x="282909" y="36523"/>
                </a:cubicBezTo>
                <a:cubicBezTo>
                  <a:pt x="289510" y="20965"/>
                  <a:pt x="294979" y="975"/>
                  <a:pt x="313932" y="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8" name="Google Shape;328;p13"/>
          <p:cNvSpPr/>
          <p:nvPr/>
        </p:nvSpPr>
        <p:spPr>
          <a:xfrm>
            <a:off x="4355335" y="5789508"/>
            <a:ext cx="1084018" cy="1070134"/>
          </a:xfrm>
          <a:custGeom>
            <a:avLst/>
            <a:gdLst/>
            <a:ahLst/>
            <a:cxnLst/>
            <a:rect l="l" t="t" r="r" b="b"/>
            <a:pathLst>
              <a:path w="1084018" h="1070134" extrusionOk="0">
                <a:moveTo>
                  <a:pt x="975954" y="681461"/>
                </a:moveTo>
                <a:cubicBezTo>
                  <a:pt x="995850" y="677595"/>
                  <a:pt x="1001978" y="705600"/>
                  <a:pt x="1008862" y="722195"/>
                </a:cubicBezTo>
                <a:cubicBezTo>
                  <a:pt x="1046201" y="811584"/>
                  <a:pt x="1078827" y="902388"/>
                  <a:pt x="1083824" y="1000640"/>
                </a:cubicBezTo>
                <a:cubicBezTo>
                  <a:pt x="1085050" y="1024120"/>
                  <a:pt x="1080147" y="1046749"/>
                  <a:pt x="1078355" y="1069851"/>
                </a:cubicBezTo>
                <a:cubicBezTo>
                  <a:pt x="1053085" y="1069946"/>
                  <a:pt x="1027626" y="1069946"/>
                  <a:pt x="1002261" y="1069946"/>
                </a:cubicBezTo>
                <a:cubicBezTo>
                  <a:pt x="971805" y="959718"/>
                  <a:pt x="956907" y="847510"/>
                  <a:pt x="957661" y="733133"/>
                </a:cubicBezTo>
                <a:cubicBezTo>
                  <a:pt x="957755" y="713521"/>
                  <a:pt x="955021" y="685610"/>
                  <a:pt x="975954" y="681461"/>
                </a:cubicBezTo>
                <a:close/>
                <a:moveTo>
                  <a:pt x="81213" y="764"/>
                </a:moveTo>
                <a:cubicBezTo>
                  <a:pt x="92717" y="-3101"/>
                  <a:pt x="102052" y="8497"/>
                  <a:pt x="109312" y="17549"/>
                </a:cubicBezTo>
                <a:cubicBezTo>
                  <a:pt x="136469" y="51211"/>
                  <a:pt x="162493" y="85816"/>
                  <a:pt x="190309" y="118819"/>
                </a:cubicBezTo>
                <a:cubicBezTo>
                  <a:pt x="249054" y="188406"/>
                  <a:pt x="276210" y="273270"/>
                  <a:pt x="302140" y="357378"/>
                </a:cubicBezTo>
                <a:cubicBezTo>
                  <a:pt x="326656" y="436490"/>
                  <a:pt x="380309" y="494762"/>
                  <a:pt x="427643" y="558975"/>
                </a:cubicBezTo>
                <a:cubicBezTo>
                  <a:pt x="425286" y="518995"/>
                  <a:pt x="410765" y="482504"/>
                  <a:pt x="398696" y="445730"/>
                </a:cubicBezTo>
                <a:cubicBezTo>
                  <a:pt x="367956" y="351815"/>
                  <a:pt x="359942" y="256203"/>
                  <a:pt x="373708" y="158610"/>
                </a:cubicBezTo>
                <a:cubicBezTo>
                  <a:pt x="373991" y="156536"/>
                  <a:pt x="373897" y="154273"/>
                  <a:pt x="374651" y="152387"/>
                </a:cubicBezTo>
                <a:cubicBezTo>
                  <a:pt x="380780" y="137111"/>
                  <a:pt x="380214" y="111087"/>
                  <a:pt x="396810" y="110427"/>
                </a:cubicBezTo>
                <a:cubicBezTo>
                  <a:pt x="414537" y="109672"/>
                  <a:pt x="413405" y="135225"/>
                  <a:pt x="419628" y="150124"/>
                </a:cubicBezTo>
                <a:cubicBezTo>
                  <a:pt x="471018" y="271949"/>
                  <a:pt x="466209" y="399433"/>
                  <a:pt x="456968" y="526916"/>
                </a:cubicBezTo>
                <a:cubicBezTo>
                  <a:pt x="453291" y="576608"/>
                  <a:pt x="460363" y="619794"/>
                  <a:pt x="496100" y="657605"/>
                </a:cubicBezTo>
                <a:cubicBezTo>
                  <a:pt x="525519" y="688722"/>
                  <a:pt x="551072" y="723516"/>
                  <a:pt x="582377" y="755292"/>
                </a:cubicBezTo>
                <a:cubicBezTo>
                  <a:pt x="524764" y="598484"/>
                  <a:pt x="489594" y="440355"/>
                  <a:pt x="529857" y="266009"/>
                </a:cubicBezTo>
                <a:cubicBezTo>
                  <a:pt x="552581" y="293071"/>
                  <a:pt x="555409" y="317681"/>
                  <a:pt x="563990" y="339840"/>
                </a:cubicBezTo>
                <a:cubicBezTo>
                  <a:pt x="610948" y="461289"/>
                  <a:pt x="620471" y="587546"/>
                  <a:pt x="609816" y="715972"/>
                </a:cubicBezTo>
                <a:cubicBezTo>
                  <a:pt x="606893" y="751426"/>
                  <a:pt x="612456" y="782071"/>
                  <a:pt x="640367" y="807907"/>
                </a:cubicBezTo>
                <a:cubicBezTo>
                  <a:pt x="671955" y="837043"/>
                  <a:pt x="700902" y="869103"/>
                  <a:pt x="733999" y="903048"/>
                </a:cubicBezTo>
                <a:cubicBezTo>
                  <a:pt x="739845" y="879192"/>
                  <a:pt x="732208" y="864577"/>
                  <a:pt x="723344" y="850998"/>
                </a:cubicBezTo>
                <a:cubicBezTo>
                  <a:pt x="683553" y="790086"/>
                  <a:pt x="669315" y="720875"/>
                  <a:pt x="660451" y="650816"/>
                </a:cubicBezTo>
                <a:cubicBezTo>
                  <a:pt x="652908" y="591223"/>
                  <a:pt x="649325" y="530970"/>
                  <a:pt x="652342" y="470623"/>
                </a:cubicBezTo>
                <a:cubicBezTo>
                  <a:pt x="653191" y="453651"/>
                  <a:pt x="651776" y="431963"/>
                  <a:pt x="669975" y="426966"/>
                </a:cubicBezTo>
                <a:cubicBezTo>
                  <a:pt x="686193" y="422534"/>
                  <a:pt x="696660" y="442147"/>
                  <a:pt x="705240" y="454405"/>
                </a:cubicBezTo>
                <a:cubicBezTo>
                  <a:pt x="729756" y="489104"/>
                  <a:pt x="735036" y="530876"/>
                  <a:pt x="740600" y="571328"/>
                </a:cubicBezTo>
                <a:cubicBezTo>
                  <a:pt x="756064" y="683064"/>
                  <a:pt x="769548" y="795083"/>
                  <a:pt x="756818" y="908328"/>
                </a:cubicBezTo>
                <a:cubicBezTo>
                  <a:pt x="756252" y="913232"/>
                  <a:pt x="756346" y="920775"/>
                  <a:pt x="759269" y="923038"/>
                </a:cubicBezTo>
                <a:cubicBezTo>
                  <a:pt x="798590" y="954060"/>
                  <a:pt x="828669" y="995737"/>
                  <a:pt x="876098" y="1026477"/>
                </a:cubicBezTo>
                <a:cubicBezTo>
                  <a:pt x="852902" y="947271"/>
                  <a:pt x="831120" y="874006"/>
                  <a:pt x="809999" y="800458"/>
                </a:cubicBezTo>
                <a:cubicBezTo>
                  <a:pt x="789820" y="730116"/>
                  <a:pt x="791423" y="659114"/>
                  <a:pt x="805567" y="588111"/>
                </a:cubicBezTo>
                <a:cubicBezTo>
                  <a:pt x="807925" y="576325"/>
                  <a:pt x="808867" y="559258"/>
                  <a:pt x="824143" y="558692"/>
                </a:cubicBezTo>
                <a:cubicBezTo>
                  <a:pt x="839701" y="558126"/>
                  <a:pt x="841304" y="575948"/>
                  <a:pt x="844887" y="586980"/>
                </a:cubicBezTo>
                <a:cubicBezTo>
                  <a:pt x="866669" y="654210"/>
                  <a:pt x="878644" y="723516"/>
                  <a:pt x="888261" y="793480"/>
                </a:cubicBezTo>
                <a:cubicBezTo>
                  <a:pt x="896088" y="850527"/>
                  <a:pt x="891844" y="907008"/>
                  <a:pt x="888639" y="963867"/>
                </a:cubicBezTo>
                <a:cubicBezTo>
                  <a:pt x="886376" y="1003846"/>
                  <a:pt x="893825" y="1041563"/>
                  <a:pt x="925884" y="1070134"/>
                </a:cubicBezTo>
                <a:cubicBezTo>
                  <a:pt x="919755" y="1069946"/>
                  <a:pt x="913438" y="1069946"/>
                  <a:pt x="907026" y="1069946"/>
                </a:cubicBezTo>
                <a:cubicBezTo>
                  <a:pt x="874778" y="1035529"/>
                  <a:pt x="834421" y="1026665"/>
                  <a:pt x="789349" y="1032417"/>
                </a:cubicBezTo>
                <a:cubicBezTo>
                  <a:pt x="743428" y="1038263"/>
                  <a:pt x="697602" y="1046372"/>
                  <a:pt x="651399" y="1049012"/>
                </a:cubicBezTo>
                <a:cubicBezTo>
                  <a:pt x="553146" y="1054481"/>
                  <a:pt x="458006" y="1038829"/>
                  <a:pt x="367956" y="997717"/>
                </a:cubicBezTo>
                <a:cubicBezTo>
                  <a:pt x="360790" y="994417"/>
                  <a:pt x="350229" y="992060"/>
                  <a:pt x="350984" y="981499"/>
                </a:cubicBezTo>
                <a:cubicBezTo>
                  <a:pt x="351644" y="971127"/>
                  <a:pt x="361639" y="969995"/>
                  <a:pt x="369465" y="966884"/>
                </a:cubicBezTo>
                <a:cubicBezTo>
                  <a:pt x="434715" y="941614"/>
                  <a:pt x="502323" y="947460"/>
                  <a:pt x="569742" y="952174"/>
                </a:cubicBezTo>
                <a:cubicBezTo>
                  <a:pt x="649607" y="957832"/>
                  <a:pt x="727022" y="978105"/>
                  <a:pt x="808207" y="988854"/>
                </a:cubicBezTo>
                <a:cubicBezTo>
                  <a:pt x="771999" y="958209"/>
                  <a:pt x="737111" y="925584"/>
                  <a:pt x="698923" y="897673"/>
                </a:cubicBezTo>
                <a:cubicBezTo>
                  <a:pt x="678744" y="882964"/>
                  <a:pt x="651211" y="890507"/>
                  <a:pt x="627826" y="894184"/>
                </a:cubicBezTo>
                <a:cubicBezTo>
                  <a:pt x="576531" y="902199"/>
                  <a:pt x="525236" y="905688"/>
                  <a:pt x="473469" y="905877"/>
                </a:cubicBezTo>
                <a:cubicBezTo>
                  <a:pt x="387098" y="906254"/>
                  <a:pt x="307138" y="882115"/>
                  <a:pt x="231233" y="842607"/>
                </a:cubicBezTo>
                <a:cubicBezTo>
                  <a:pt x="224726" y="839212"/>
                  <a:pt x="218692" y="834969"/>
                  <a:pt x="213034" y="830255"/>
                </a:cubicBezTo>
                <a:cubicBezTo>
                  <a:pt x="207377" y="825540"/>
                  <a:pt x="201530" y="819788"/>
                  <a:pt x="203416" y="811490"/>
                </a:cubicBezTo>
                <a:cubicBezTo>
                  <a:pt x="205679" y="801589"/>
                  <a:pt x="214731" y="804230"/>
                  <a:pt x="221615" y="803192"/>
                </a:cubicBezTo>
                <a:cubicBezTo>
                  <a:pt x="331465" y="786408"/>
                  <a:pt x="437733" y="808095"/>
                  <a:pt x="543528" y="833649"/>
                </a:cubicBezTo>
                <a:cubicBezTo>
                  <a:pt x="584263" y="843549"/>
                  <a:pt x="624997" y="853639"/>
                  <a:pt x="671389" y="865142"/>
                </a:cubicBezTo>
                <a:cubicBezTo>
                  <a:pt x="642724" y="832612"/>
                  <a:pt x="612268" y="808379"/>
                  <a:pt x="585112" y="780845"/>
                </a:cubicBezTo>
                <a:cubicBezTo>
                  <a:pt x="561350" y="756706"/>
                  <a:pt x="538814" y="747843"/>
                  <a:pt x="502606" y="750106"/>
                </a:cubicBezTo>
                <a:cubicBezTo>
                  <a:pt x="375122" y="757838"/>
                  <a:pt x="249902" y="742940"/>
                  <a:pt x="132320" y="688062"/>
                </a:cubicBezTo>
                <a:cubicBezTo>
                  <a:pt x="116196" y="680518"/>
                  <a:pt x="101015" y="670429"/>
                  <a:pt x="87059" y="659396"/>
                </a:cubicBezTo>
                <a:cubicBezTo>
                  <a:pt x="69615" y="645630"/>
                  <a:pt x="73010" y="632334"/>
                  <a:pt x="92717" y="623660"/>
                </a:cubicBezTo>
                <a:cubicBezTo>
                  <a:pt x="107238" y="617342"/>
                  <a:pt x="122513" y="614607"/>
                  <a:pt x="138543" y="612628"/>
                </a:cubicBezTo>
                <a:cubicBezTo>
                  <a:pt x="223595" y="602067"/>
                  <a:pt x="300914" y="631392"/>
                  <a:pt x="378988" y="656945"/>
                </a:cubicBezTo>
                <a:cubicBezTo>
                  <a:pt x="420666" y="670617"/>
                  <a:pt x="462060" y="685233"/>
                  <a:pt x="505151" y="696831"/>
                </a:cubicBezTo>
                <a:cubicBezTo>
                  <a:pt x="467340" y="643650"/>
                  <a:pt x="431887" y="590846"/>
                  <a:pt x="362582" y="571422"/>
                </a:cubicBezTo>
                <a:cubicBezTo>
                  <a:pt x="297897" y="553317"/>
                  <a:pt x="235476" y="527104"/>
                  <a:pt x="172111" y="504286"/>
                </a:cubicBezTo>
                <a:cubicBezTo>
                  <a:pt x="105069" y="480053"/>
                  <a:pt x="57546" y="430360"/>
                  <a:pt x="11343" y="379443"/>
                </a:cubicBezTo>
                <a:cubicBezTo>
                  <a:pt x="4837" y="372277"/>
                  <a:pt x="-4876" y="361621"/>
                  <a:pt x="2856" y="351532"/>
                </a:cubicBezTo>
                <a:cubicBezTo>
                  <a:pt x="9740" y="342574"/>
                  <a:pt x="22469" y="346441"/>
                  <a:pt x="32747" y="348420"/>
                </a:cubicBezTo>
                <a:cubicBezTo>
                  <a:pt x="101109" y="361716"/>
                  <a:pt x="162399" y="390946"/>
                  <a:pt x="219446" y="430266"/>
                </a:cubicBezTo>
                <a:cubicBezTo>
                  <a:pt x="279133" y="471472"/>
                  <a:pt x="339103" y="512206"/>
                  <a:pt x="406710" y="558504"/>
                </a:cubicBezTo>
                <a:cubicBezTo>
                  <a:pt x="355510" y="485804"/>
                  <a:pt x="311004" y="419140"/>
                  <a:pt x="256408" y="359736"/>
                </a:cubicBezTo>
                <a:cubicBezTo>
                  <a:pt x="198796" y="296937"/>
                  <a:pt x="136563" y="237438"/>
                  <a:pt x="107427" y="153990"/>
                </a:cubicBezTo>
                <a:cubicBezTo>
                  <a:pt x="93188" y="113255"/>
                  <a:pt x="79233" y="72426"/>
                  <a:pt x="75744" y="29052"/>
                </a:cubicBezTo>
                <a:cubicBezTo>
                  <a:pt x="74990" y="19434"/>
                  <a:pt x="69427" y="4725"/>
                  <a:pt x="81213" y="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29" name="Google Shape;329;p13"/>
          <p:cNvSpPr/>
          <p:nvPr/>
        </p:nvSpPr>
        <p:spPr>
          <a:xfrm>
            <a:off x="9898905" y="6356216"/>
            <a:ext cx="822606" cy="503238"/>
          </a:xfrm>
          <a:custGeom>
            <a:avLst/>
            <a:gdLst/>
            <a:ahLst/>
            <a:cxnLst/>
            <a:rect l="l" t="t" r="r" b="b"/>
            <a:pathLst>
              <a:path w="822606" h="503238" extrusionOk="0">
                <a:moveTo>
                  <a:pt x="206877" y="503238"/>
                </a:moveTo>
                <a:cubicBezTo>
                  <a:pt x="174346" y="423467"/>
                  <a:pt x="142004" y="343601"/>
                  <a:pt x="109190" y="263830"/>
                </a:cubicBezTo>
                <a:cubicBezTo>
                  <a:pt x="74114" y="178401"/>
                  <a:pt x="38565" y="93161"/>
                  <a:pt x="0" y="0"/>
                </a:cubicBezTo>
                <a:cubicBezTo>
                  <a:pt x="111831" y="72888"/>
                  <a:pt x="224509" y="126729"/>
                  <a:pt x="332663" y="188585"/>
                </a:cubicBezTo>
                <a:cubicBezTo>
                  <a:pt x="414886" y="235542"/>
                  <a:pt x="497485" y="281840"/>
                  <a:pt x="580463" y="327383"/>
                </a:cubicBezTo>
                <a:cubicBezTo>
                  <a:pt x="598284" y="337190"/>
                  <a:pt x="601868" y="344450"/>
                  <a:pt x="584895" y="358311"/>
                </a:cubicBezTo>
                <a:cubicBezTo>
                  <a:pt x="568771" y="371606"/>
                  <a:pt x="554155" y="386599"/>
                  <a:pt x="540672" y="403382"/>
                </a:cubicBezTo>
                <a:cubicBezTo>
                  <a:pt x="582820" y="401780"/>
                  <a:pt x="621858" y="389050"/>
                  <a:pt x="662497" y="388862"/>
                </a:cubicBezTo>
                <a:cubicBezTo>
                  <a:pt x="676548" y="388767"/>
                  <a:pt x="690503" y="389427"/>
                  <a:pt x="701817" y="398102"/>
                </a:cubicBezTo>
                <a:cubicBezTo>
                  <a:pt x="744249" y="430633"/>
                  <a:pt x="789226" y="460241"/>
                  <a:pt x="822606" y="503238"/>
                </a:cubicBezTo>
                <a:cubicBezTo>
                  <a:pt x="617426" y="503238"/>
                  <a:pt x="412151" y="503238"/>
                  <a:pt x="206877" y="50323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0" name="Google Shape;330;p13"/>
          <p:cNvSpPr/>
          <p:nvPr/>
        </p:nvSpPr>
        <p:spPr>
          <a:xfrm>
            <a:off x="5992372" y="6352456"/>
            <a:ext cx="171774" cy="506998"/>
          </a:xfrm>
          <a:custGeom>
            <a:avLst/>
            <a:gdLst/>
            <a:ahLst/>
            <a:cxnLst/>
            <a:rect l="l" t="t" r="r" b="b"/>
            <a:pathLst>
              <a:path w="171774" h="506998" extrusionOk="0">
                <a:moveTo>
                  <a:pt x="0" y="506998"/>
                </a:moveTo>
                <a:cubicBezTo>
                  <a:pt x="21498" y="375083"/>
                  <a:pt x="14426" y="237605"/>
                  <a:pt x="75528" y="113233"/>
                </a:cubicBezTo>
                <a:cubicBezTo>
                  <a:pt x="93632" y="76365"/>
                  <a:pt x="112491" y="39968"/>
                  <a:pt x="142759" y="11020"/>
                </a:cubicBezTo>
                <a:cubicBezTo>
                  <a:pt x="148793" y="5268"/>
                  <a:pt x="154545" y="-2746"/>
                  <a:pt x="164163" y="931"/>
                </a:cubicBezTo>
                <a:cubicBezTo>
                  <a:pt x="174535" y="4891"/>
                  <a:pt x="171329" y="15263"/>
                  <a:pt x="171235" y="23090"/>
                </a:cubicBezTo>
                <a:cubicBezTo>
                  <a:pt x="170198" y="98240"/>
                  <a:pt x="150396" y="170280"/>
                  <a:pt x="134083" y="242980"/>
                </a:cubicBezTo>
                <a:cubicBezTo>
                  <a:pt x="115697" y="325014"/>
                  <a:pt x="78639" y="399222"/>
                  <a:pt x="44129" y="474750"/>
                </a:cubicBezTo>
                <a:cubicBezTo>
                  <a:pt x="39320" y="485217"/>
                  <a:pt x="35925" y="496249"/>
                  <a:pt x="31776" y="506998"/>
                </a:cubicBezTo>
                <a:cubicBezTo>
                  <a:pt x="21216" y="506998"/>
                  <a:pt x="10561" y="506998"/>
                  <a:pt x="0" y="50699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1" name="Google Shape;331;p13"/>
          <p:cNvSpPr/>
          <p:nvPr/>
        </p:nvSpPr>
        <p:spPr>
          <a:xfrm>
            <a:off x="1131" y="4563538"/>
            <a:ext cx="950136" cy="1351026"/>
          </a:xfrm>
          <a:custGeom>
            <a:avLst/>
            <a:gdLst/>
            <a:ahLst/>
            <a:cxnLst/>
            <a:rect l="l" t="t" r="r" b="b"/>
            <a:pathLst>
              <a:path w="950136" h="1351026" extrusionOk="0">
                <a:moveTo>
                  <a:pt x="0" y="1351012"/>
                </a:moveTo>
                <a:cubicBezTo>
                  <a:pt x="0" y="1215231"/>
                  <a:pt x="0" y="1079544"/>
                  <a:pt x="0" y="943763"/>
                </a:cubicBezTo>
                <a:cubicBezTo>
                  <a:pt x="1414" y="943386"/>
                  <a:pt x="2734" y="942915"/>
                  <a:pt x="4149" y="942537"/>
                </a:cubicBezTo>
                <a:cubicBezTo>
                  <a:pt x="6695" y="952721"/>
                  <a:pt x="9146" y="962810"/>
                  <a:pt x="11692" y="972994"/>
                </a:cubicBezTo>
                <a:cubicBezTo>
                  <a:pt x="37057" y="1020989"/>
                  <a:pt x="32531" y="1075490"/>
                  <a:pt x="44600" y="1126407"/>
                </a:cubicBezTo>
                <a:cubicBezTo>
                  <a:pt x="47618" y="1139043"/>
                  <a:pt x="49881" y="1152526"/>
                  <a:pt x="47806" y="1166670"/>
                </a:cubicBezTo>
                <a:cubicBezTo>
                  <a:pt x="55632" y="1138666"/>
                  <a:pt x="72417" y="1115375"/>
                  <a:pt x="84392" y="1089728"/>
                </a:cubicBezTo>
                <a:cubicBezTo>
                  <a:pt x="102119" y="1051634"/>
                  <a:pt x="94387" y="1014200"/>
                  <a:pt x="86749" y="976294"/>
                </a:cubicBezTo>
                <a:cubicBezTo>
                  <a:pt x="68268" y="924056"/>
                  <a:pt x="47429" y="872572"/>
                  <a:pt x="31871" y="819580"/>
                </a:cubicBezTo>
                <a:cubicBezTo>
                  <a:pt x="6506" y="733303"/>
                  <a:pt x="6695" y="644668"/>
                  <a:pt x="16124" y="555939"/>
                </a:cubicBezTo>
                <a:cubicBezTo>
                  <a:pt x="17350" y="544718"/>
                  <a:pt x="19141" y="529160"/>
                  <a:pt x="29796" y="526425"/>
                </a:cubicBezTo>
                <a:cubicBezTo>
                  <a:pt x="43563" y="522936"/>
                  <a:pt x="51295" y="538589"/>
                  <a:pt x="57141" y="548584"/>
                </a:cubicBezTo>
                <a:cubicBezTo>
                  <a:pt x="85995" y="597993"/>
                  <a:pt x="102967" y="651928"/>
                  <a:pt x="113245" y="708032"/>
                </a:cubicBezTo>
                <a:cubicBezTo>
                  <a:pt x="129463" y="795913"/>
                  <a:pt x="130972" y="885302"/>
                  <a:pt x="144362" y="975728"/>
                </a:cubicBezTo>
                <a:cubicBezTo>
                  <a:pt x="164823" y="934051"/>
                  <a:pt x="186039" y="892751"/>
                  <a:pt x="205180" y="850508"/>
                </a:cubicBezTo>
                <a:cubicBezTo>
                  <a:pt x="211592" y="836458"/>
                  <a:pt x="201503" y="822409"/>
                  <a:pt x="196694" y="808831"/>
                </a:cubicBezTo>
                <a:cubicBezTo>
                  <a:pt x="175667" y="748578"/>
                  <a:pt x="149642" y="689457"/>
                  <a:pt x="135027" y="627696"/>
                </a:cubicBezTo>
                <a:cubicBezTo>
                  <a:pt x="114188" y="539437"/>
                  <a:pt x="119280" y="449483"/>
                  <a:pt x="141627" y="361320"/>
                </a:cubicBezTo>
                <a:cubicBezTo>
                  <a:pt x="144267" y="350947"/>
                  <a:pt x="147190" y="333126"/>
                  <a:pt x="162937" y="333692"/>
                </a:cubicBezTo>
                <a:cubicBezTo>
                  <a:pt x="178401" y="334258"/>
                  <a:pt x="179816" y="351607"/>
                  <a:pt x="183210" y="362545"/>
                </a:cubicBezTo>
                <a:cubicBezTo>
                  <a:pt x="207820" y="442222"/>
                  <a:pt x="227622" y="522842"/>
                  <a:pt x="227433" y="606951"/>
                </a:cubicBezTo>
                <a:cubicBezTo>
                  <a:pt x="227245" y="674182"/>
                  <a:pt x="227433" y="741318"/>
                  <a:pt x="234128" y="810528"/>
                </a:cubicBezTo>
                <a:cubicBezTo>
                  <a:pt x="260435" y="764042"/>
                  <a:pt x="286649" y="717461"/>
                  <a:pt x="313239" y="671164"/>
                </a:cubicBezTo>
                <a:cubicBezTo>
                  <a:pt x="318142" y="662583"/>
                  <a:pt x="311353" y="657303"/>
                  <a:pt x="309373" y="650703"/>
                </a:cubicBezTo>
                <a:cubicBezTo>
                  <a:pt x="269110" y="517562"/>
                  <a:pt x="241860" y="383007"/>
                  <a:pt x="266187" y="243171"/>
                </a:cubicBezTo>
                <a:cubicBezTo>
                  <a:pt x="269582" y="223652"/>
                  <a:pt x="274862" y="204040"/>
                  <a:pt x="282500" y="185747"/>
                </a:cubicBezTo>
                <a:cubicBezTo>
                  <a:pt x="294098" y="157742"/>
                  <a:pt x="311636" y="155668"/>
                  <a:pt x="327477" y="181127"/>
                </a:cubicBezTo>
                <a:cubicBezTo>
                  <a:pt x="356897" y="228556"/>
                  <a:pt x="371323" y="280888"/>
                  <a:pt x="369815" y="336992"/>
                </a:cubicBezTo>
                <a:cubicBezTo>
                  <a:pt x="367740" y="416197"/>
                  <a:pt x="365949" y="495403"/>
                  <a:pt x="355388" y="574043"/>
                </a:cubicBezTo>
                <a:cubicBezTo>
                  <a:pt x="353973" y="584226"/>
                  <a:pt x="355199" y="594787"/>
                  <a:pt x="355199" y="613363"/>
                </a:cubicBezTo>
                <a:cubicBezTo>
                  <a:pt x="399800" y="556411"/>
                  <a:pt x="438931" y="507095"/>
                  <a:pt x="444306" y="436376"/>
                </a:cubicBezTo>
                <a:cubicBezTo>
                  <a:pt x="450246" y="357642"/>
                  <a:pt x="452698" y="278248"/>
                  <a:pt x="467879" y="200362"/>
                </a:cubicBezTo>
                <a:cubicBezTo>
                  <a:pt x="480231" y="137092"/>
                  <a:pt x="510970" y="82591"/>
                  <a:pt x="548781" y="31673"/>
                </a:cubicBezTo>
                <a:cubicBezTo>
                  <a:pt x="554062" y="24601"/>
                  <a:pt x="559719" y="14135"/>
                  <a:pt x="571129" y="17435"/>
                </a:cubicBezTo>
                <a:cubicBezTo>
                  <a:pt x="584047" y="21207"/>
                  <a:pt x="582255" y="33276"/>
                  <a:pt x="583292" y="43743"/>
                </a:cubicBezTo>
                <a:cubicBezTo>
                  <a:pt x="591779" y="130115"/>
                  <a:pt x="568394" y="210829"/>
                  <a:pt x="538975" y="290317"/>
                </a:cubicBezTo>
                <a:cubicBezTo>
                  <a:pt x="518325" y="346044"/>
                  <a:pt x="497392" y="401771"/>
                  <a:pt x="478534" y="458818"/>
                </a:cubicBezTo>
                <a:cubicBezTo>
                  <a:pt x="524737" y="408843"/>
                  <a:pt x="571129" y="359245"/>
                  <a:pt x="609223" y="302764"/>
                </a:cubicBezTo>
                <a:cubicBezTo>
                  <a:pt x="641848" y="254392"/>
                  <a:pt x="673342" y="205454"/>
                  <a:pt x="708041" y="158402"/>
                </a:cubicBezTo>
                <a:cubicBezTo>
                  <a:pt x="763202" y="83817"/>
                  <a:pt x="840145" y="41197"/>
                  <a:pt x="921896" y="4706"/>
                </a:cubicBezTo>
                <a:cubicBezTo>
                  <a:pt x="929817" y="1217"/>
                  <a:pt x="940943" y="-4346"/>
                  <a:pt x="948015" y="5743"/>
                </a:cubicBezTo>
                <a:cubicBezTo>
                  <a:pt x="954050" y="14324"/>
                  <a:pt x="945752" y="20924"/>
                  <a:pt x="941226" y="28090"/>
                </a:cubicBezTo>
                <a:cubicBezTo>
                  <a:pt x="871167" y="138884"/>
                  <a:pt x="789415" y="238834"/>
                  <a:pt x="672304" y="302575"/>
                </a:cubicBezTo>
                <a:cubicBezTo>
                  <a:pt x="585178" y="350004"/>
                  <a:pt x="528414" y="426287"/>
                  <a:pt x="471933" y="505115"/>
                </a:cubicBezTo>
                <a:cubicBezTo>
                  <a:pt x="509084" y="481542"/>
                  <a:pt x="545387" y="456460"/>
                  <a:pt x="583575" y="434679"/>
                </a:cubicBezTo>
                <a:cubicBezTo>
                  <a:pt x="676736" y="381498"/>
                  <a:pt x="774895" y="343215"/>
                  <a:pt x="884179" y="341707"/>
                </a:cubicBezTo>
                <a:cubicBezTo>
                  <a:pt x="895589" y="341518"/>
                  <a:pt x="910581" y="338689"/>
                  <a:pt x="915296" y="351419"/>
                </a:cubicBezTo>
                <a:cubicBezTo>
                  <a:pt x="921048" y="367166"/>
                  <a:pt x="903792" y="371786"/>
                  <a:pt x="894646" y="378858"/>
                </a:cubicBezTo>
                <a:cubicBezTo>
                  <a:pt x="802711" y="449860"/>
                  <a:pt x="694557" y="481731"/>
                  <a:pt x="583481" y="506341"/>
                </a:cubicBezTo>
                <a:cubicBezTo>
                  <a:pt x="542370" y="515487"/>
                  <a:pt x="501164" y="524068"/>
                  <a:pt x="460335" y="534157"/>
                </a:cubicBezTo>
                <a:cubicBezTo>
                  <a:pt x="442891" y="538495"/>
                  <a:pt x="427993" y="547924"/>
                  <a:pt x="416772" y="563011"/>
                </a:cubicBezTo>
                <a:cubicBezTo>
                  <a:pt x="383770" y="607234"/>
                  <a:pt x="350202" y="650891"/>
                  <a:pt x="311165" y="702092"/>
                </a:cubicBezTo>
                <a:cubicBezTo>
                  <a:pt x="345770" y="691625"/>
                  <a:pt x="366231" y="673427"/>
                  <a:pt x="387919" y="658529"/>
                </a:cubicBezTo>
                <a:cubicBezTo>
                  <a:pt x="495412" y="584415"/>
                  <a:pt x="614126" y="540946"/>
                  <a:pt x="743307" y="525011"/>
                </a:cubicBezTo>
                <a:cubicBezTo>
                  <a:pt x="751699" y="523974"/>
                  <a:pt x="760185" y="524162"/>
                  <a:pt x="768671" y="524540"/>
                </a:cubicBezTo>
                <a:cubicBezTo>
                  <a:pt x="774517" y="524822"/>
                  <a:pt x="782061" y="522465"/>
                  <a:pt x="784984" y="530386"/>
                </a:cubicBezTo>
                <a:cubicBezTo>
                  <a:pt x="788378" y="539721"/>
                  <a:pt x="780929" y="542455"/>
                  <a:pt x="774989" y="547075"/>
                </a:cubicBezTo>
                <a:cubicBezTo>
                  <a:pt x="732934" y="580172"/>
                  <a:pt x="686354" y="606480"/>
                  <a:pt x="640245" y="632976"/>
                </a:cubicBezTo>
                <a:cubicBezTo>
                  <a:pt x="571317" y="672578"/>
                  <a:pt x="494375" y="690777"/>
                  <a:pt x="417904" y="709636"/>
                </a:cubicBezTo>
                <a:cubicBezTo>
                  <a:pt x="383204" y="718216"/>
                  <a:pt x="348693" y="727268"/>
                  <a:pt x="313805" y="735094"/>
                </a:cubicBezTo>
                <a:cubicBezTo>
                  <a:pt x="305413" y="736980"/>
                  <a:pt x="300227" y="742544"/>
                  <a:pt x="296832" y="748106"/>
                </a:cubicBezTo>
                <a:cubicBezTo>
                  <a:pt x="267696" y="794687"/>
                  <a:pt x="239314" y="841739"/>
                  <a:pt x="209518" y="890676"/>
                </a:cubicBezTo>
                <a:cubicBezTo>
                  <a:pt x="228942" y="891714"/>
                  <a:pt x="240068" y="883888"/>
                  <a:pt x="248743" y="873798"/>
                </a:cubicBezTo>
                <a:cubicBezTo>
                  <a:pt x="311636" y="801099"/>
                  <a:pt x="397725" y="767436"/>
                  <a:pt x="484474" y="736414"/>
                </a:cubicBezTo>
                <a:cubicBezTo>
                  <a:pt x="533600" y="718876"/>
                  <a:pt x="582915" y="698981"/>
                  <a:pt x="636285" y="696811"/>
                </a:cubicBezTo>
                <a:cubicBezTo>
                  <a:pt x="647317" y="696340"/>
                  <a:pt x="661084" y="691720"/>
                  <a:pt x="668721" y="703318"/>
                </a:cubicBezTo>
                <a:cubicBezTo>
                  <a:pt x="677679" y="717084"/>
                  <a:pt x="664950" y="727551"/>
                  <a:pt x="658538" y="737169"/>
                </a:cubicBezTo>
                <a:cubicBezTo>
                  <a:pt x="633739" y="774603"/>
                  <a:pt x="593476" y="792518"/>
                  <a:pt x="554722" y="808736"/>
                </a:cubicBezTo>
                <a:cubicBezTo>
                  <a:pt x="445437" y="854469"/>
                  <a:pt x="334644" y="896900"/>
                  <a:pt x="216118" y="913401"/>
                </a:cubicBezTo>
                <a:cubicBezTo>
                  <a:pt x="190188" y="916984"/>
                  <a:pt x="161806" y="967808"/>
                  <a:pt x="174158" y="986666"/>
                </a:cubicBezTo>
                <a:cubicBezTo>
                  <a:pt x="158317" y="1004865"/>
                  <a:pt x="144173" y="1024195"/>
                  <a:pt x="133047" y="1052199"/>
                </a:cubicBezTo>
                <a:cubicBezTo>
                  <a:pt x="162183" y="1025137"/>
                  <a:pt x="198957" y="1018443"/>
                  <a:pt x="222247" y="990532"/>
                </a:cubicBezTo>
                <a:cubicBezTo>
                  <a:pt x="242897" y="993927"/>
                  <a:pt x="259021" y="982517"/>
                  <a:pt x="274108" y="972240"/>
                </a:cubicBezTo>
                <a:cubicBezTo>
                  <a:pt x="349919" y="920284"/>
                  <a:pt x="432425" y="888037"/>
                  <a:pt x="524643" y="882190"/>
                </a:cubicBezTo>
                <a:cubicBezTo>
                  <a:pt x="527754" y="882002"/>
                  <a:pt x="530960" y="881342"/>
                  <a:pt x="534072" y="881247"/>
                </a:cubicBezTo>
                <a:cubicBezTo>
                  <a:pt x="550762" y="880965"/>
                  <a:pt x="574240" y="878984"/>
                  <a:pt x="579332" y="893128"/>
                </a:cubicBezTo>
                <a:cubicBezTo>
                  <a:pt x="584424" y="907366"/>
                  <a:pt x="561982" y="916419"/>
                  <a:pt x="549347" y="924244"/>
                </a:cubicBezTo>
                <a:cubicBezTo>
                  <a:pt x="500409" y="954324"/>
                  <a:pt x="449492" y="980726"/>
                  <a:pt x="396028" y="1002224"/>
                </a:cubicBezTo>
                <a:cubicBezTo>
                  <a:pt x="390559" y="1004393"/>
                  <a:pt x="386033" y="1009296"/>
                  <a:pt x="381130" y="1012974"/>
                </a:cubicBezTo>
                <a:cubicBezTo>
                  <a:pt x="338887" y="1038716"/>
                  <a:pt x="290892" y="1048522"/>
                  <a:pt x="243746" y="1058234"/>
                </a:cubicBezTo>
                <a:cubicBezTo>
                  <a:pt x="117771" y="1084165"/>
                  <a:pt x="110605" y="1088690"/>
                  <a:pt x="63553" y="1207028"/>
                </a:cubicBezTo>
                <a:cubicBezTo>
                  <a:pt x="59687" y="1216740"/>
                  <a:pt x="55821" y="1226452"/>
                  <a:pt x="52238" y="1238238"/>
                </a:cubicBezTo>
                <a:cubicBezTo>
                  <a:pt x="162466" y="1142908"/>
                  <a:pt x="296172" y="1102646"/>
                  <a:pt x="430162" y="1063138"/>
                </a:cubicBezTo>
                <a:cubicBezTo>
                  <a:pt x="452509" y="1056537"/>
                  <a:pt x="482400" y="1044750"/>
                  <a:pt x="495129" y="1073604"/>
                </a:cubicBezTo>
                <a:cubicBezTo>
                  <a:pt x="506727" y="1099911"/>
                  <a:pt x="479194" y="1115564"/>
                  <a:pt x="461467" y="1128199"/>
                </a:cubicBezTo>
                <a:cubicBezTo>
                  <a:pt x="369437" y="1194298"/>
                  <a:pt x="276182" y="1258700"/>
                  <a:pt x="162089" y="1282462"/>
                </a:cubicBezTo>
                <a:cubicBezTo>
                  <a:pt x="128992" y="1289345"/>
                  <a:pt x="95330" y="1292645"/>
                  <a:pt x="62044" y="1298774"/>
                </a:cubicBezTo>
                <a:cubicBezTo>
                  <a:pt x="41206" y="1302640"/>
                  <a:pt x="26308" y="1308392"/>
                  <a:pt x="20556" y="1330550"/>
                </a:cubicBezTo>
                <a:cubicBezTo>
                  <a:pt x="18293" y="1340734"/>
                  <a:pt x="13861" y="1351483"/>
                  <a:pt x="0" y="13510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2" name="Google Shape;332;p13"/>
          <p:cNvSpPr/>
          <p:nvPr/>
        </p:nvSpPr>
        <p:spPr>
          <a:xfrm>
            <a:off x="11394198" y="5092506"/>
            <a:ext cx="793841" cy="992997"/>
          </a:xfrm>
          <a:custGeom>
            <a:avLst/>
            <a:gdLst/>
            <a:ahLst/>
            <a:cxnLst/>
            <a:rect l="l" t="t" r="r" b="b"/>
            <a:pathLst>
              <a:path w="793841" h="992997" extrusionOk="0">
                <a:moveTo>
                  <a:pt x="320683" y="13959"/>
                </a:moveTo>
                <a:cubicBezTo>
                  <a:pt x="336336" y="7359"/>
                  <a:pt x="340673" y="22446"/>
                  <a:pt x="347556" y="30083"/>
                </a:cubicBezTo>
                <a:cubicBezTo>
                  <a:pt x="407055" y="95239"/>
                  <a:pt x="420066" y="176425"/>
                  <a:pt x="425441" y="259968"/>
                </a:cubicBezTo>
                <a:cubicBezTo>
                  <a:pt x="428364" y="305888"/>
                  <a:pt x="430628" y="352092"/>
                  <a:pt x="450806" y="394429"/>
                </a:cubicBezTo>
                <a:cubicBezTo>
                  <a:pt x="462970" y="419794"/>
                  <a:pt x="484469" y="437992"/>
                  <a:pt x="507570" y="461471"/>
                </a:cubicBezTo>
                <a:cubicBezTo>
                  <a:pt x="499178" y="391506"/>
                  <a:pt x="499838" y="327293"/>
                  <a:pt x="492389" y="263457"/>
                </a:cubicBezTo>
                <a:cubicBezTo>
                  <a:pt x="487203" y="218102"/>
                  <a:pt x="504364" y="174822"/>
                  <a:pt x="530860" y="136822"/>
                </a:cubicBezTo>
                <a:cubicBezTo>
                  <a:pt x="536046" y="129373"/>
                  <a:pt x="544061" y="119850"/>
                  <a:pt x="554245" y="124564"/>
                </a:cubicBezTo>
                <a:cubicBezTo>
                  <a:pt x="565749" y="129845"/>
                  <a:pt x="574141" y="141348"/>
                  <a:pt x="576498" y="153512"/>
                </a:cubicBezTo>
                <a:cubicBezTo>
                  <a:pt x="590076" y="223948"/>
                  <a:pt x="597997" y="293819"/>
                  <a:pt x="581024" y="366047"/>
                </a:cubicBezTo>
                <a:cubicBezTo>
                  <a:pt x="572632" y="401595"/>
                  <a:pt x="562825" y="436766"/>
                  <a:pt x="553679" y="472031"/>
                </a:cubicBezTo>
                <a:cubicBezTo>
                  <a:pt x="544250" y="523138"/>
                  <a:pt x="581967" y="554160"/>
                  <a:pt x="607614" y="599326"/>
                </a:cubicBezTo>
                <a:cubicBezTo>
                  <a:pt x="608086" y="561327"/>
                  <a:pt x="607519" y="530775"/>
                  <a:pt x="607991" y="500414"/>
                </a:cubicBezTo>
                <a:cubicBezTo>
                  <a:pt x="608180" y="487024"/>
                  <a:pt x="605445" y="472975"/>
                  <a:pt x="614969" y="461094"/>
                </a:cubicBezTo>
                <a:cubicBezTo>
                  <a:pt x="616289" y="396409"/>
                  <a:pt x="635053" y="335308"/>
                  <a:pt x="653912" y="274206"/>
                </a:cubicBezTo>
                <a:cubicBezTo>
                  <a:pt x="656930" y="264494"/>
                  <a:pt x="659287" y="254593"/>
                  <a:pt x="669848" y="253651"/>
                </a:cubicBezTo>
                <a:cubicBezTo>
                  <a:pt x="682766" y="252519"/>
                  <a:pt x="687668" y="265720"/>
                  <a:pt x="690120" y="274206"/>
                </a:cubicBezTo>
                <a:cubicBezTo>
                  <a:pt x="696910" y="298156"/>
                  <a:pt x="706433" y="321447"/>
                  <a:pt x="705207" y="347660"/>
                </a:cubicBezTo>
                <a:cubicBezTo>
                  <a:pt x="703604" y="381134"/>
                  <a:pt x="705395" y="414796"/>
                  <a:pt x="705772" y="448458"/>
                </a:cubicBezTo>
                <a:cubicBezTo>
                  <a:pt x="708224" y="474766"/>
                  <a:pt x="696815" y="497679"/>
                  <a:pt x="687762" y="521064"/>
                </a:cubicBezTo>
                <a:cubicBezTo>
                  <a:pt x="675599" y="552463"/>
                  <a:pt x="663718" y="584145"/>
                  <a:pt x="650234" y="614979"/>
                </a:cubicBezTo>
                <a:cubicBezTo>
                  <a:pt x="641842" y="634120"/>
                  <a:pt x="642597" y="650716"/>
                  <a:pt x="654289" y="668537"/>
                </a:cubicBezTo>
                <a:cubicBezTo>
                  <a:pt x="666264" y="686830"/>
                  <a:pt x="675222" y="707008"/>
                  <a:pt x="688706" y="730675"/>
                </a:cubicBezTo>
                <a:cubicBezTo>
                  <a:pt x="692383" y="659673"/>
                  <a:pt x="693797" y="593763"/>
                  <a:pt x="709261" y="529456"/>
                </a:cubicBezTo>
                <a:cubicBezTo>
                  <a:pt x="716333" y="499848"/>
                  <a:pt x="721990" y="469580"/>
                  <a:pt x="742547" y="445347"/>
                </a:cubicBezTo>
                <a:cubicBezTo>
                  <a:pt x="761122" y="430543"/>
                  <a:pt x="761594" y="396975"/>
                  <a:pt x="793747" y="396503"/>
                </a:cubicBezTo>
                <a:cubicBezTo>
                  <a:pt x="793747" y="464205"/>
                  <a:pt x="793747" y="531907"/>
                  <a:pt x="793747" y="599515"/>
                </a:cubicBezTo>
                <a:cubicBezTo>
                  <a:pt x="787524" y="648075"/>
                  <a:pt x="768194" y="692581"/>
                  <a:pt x="746130" y="735202"/>
                </a:cubicBezTo>
                <a:cubicBezTo>
                  <a:pt x="722085" y="781593"/>
                  <a:pt x="731043" y="822139"/>
                  <a:pt x="757256" y="862496"/>
                </a:cubicBezTo>
                <a:cubicBezTo>
                  <a:pt x="761688" y="869380"/>
                  <a:pt x="764611" y="877489"/>
                  <a:pt x="771777" y="882863"/>
                </a:cubicBezTo>
                <a:cubicBezTo>
                  <a:pt x="772625" y="886635"/>
                  <a:pt x="777058" y="880035"/>
                  <a:pt x="773662" y="882486"/>
                </a:cubicBezTo>
                <a:cubicBezTo>
                  <a:pt x="772155" y="883523"/>
                  <a:pt x="770929" y="882958"/>
                  <a:pt x="771118" y="880789"/>
                </a:cubicBezTo>
                <a:cubicBezTo>
                  <a:pt x="773286" y="853161"/>
                  <a:pt x="765459" y="822610"/>
                  <a:pt x="793841" y="802620"/>
                </a:cubicBezTo>
                <a:cubicBezTo>
                  <a:pt x="793841" y="866079"/>
                  <a:pt x="793841" y="929538"/>
                  <a:pt x="793841" y="992997"/>
                </a:cubicBezTo>
                <a:cubicBezTo>
                  <a:pt x="713128" y="990639"/>
                  <a:pt x="634676" y="976872"/>
                  <a:pt x="560280" y="944908"/>
                </a:cubicBezTo>
                <a:cubicBezTo>
                  <a:pt x="507664" y="922277"/>
                  <a:pt x="459292" y="892009"/>
                  <a:pt x="412807" y="858536"/>
                </a:cubicBezTo>
                <a:cubicBezTo>
                  <a:pt x="406772" y="854199"/>
                  <a:pt x="401020" y="849578"/>
                  <a:pt x="396117" y="844015"/>
                </a:cubicBezTo>
                <a:cubicBezTo>
                  <a:pt x="389799" y="836849"/>
                  <a:pt x="382256" y="829211"/>
                  <a:pt x="385839" y="818933"/>
                </a:cubicBezTo>
                <a:cubicBezTo>
                  <a:pt x="389610" y="808278"/>
                  <a:pt x="400548" y="808278"/>
                  <a:pt x="409977" y="807429"/>
                </a:cubicBezTo>
                <a:cubicBezTo>
                  <a:pt x="443546" y="804506"/>
                  <a:pt x="475134" y="814501"/>
                  <a:pt x="506155" y="824402"/>
                </a:cubicBezTo>
                <a:cubicBezTo>
                  <a:pt x="567540" y="843826"/>
                  <a:pt x="628735" y="864005"/>
                  <a:pt x="687386" y="891350"/>
                </a:cubicBezTo>
                <a:cubicBezTo>
                  <a:pt x="712185" y="902948"/>
                  <a:pt x="733401" y="919543"/>
                  <a:pt x="760557" y="939156"/>
                </a:cubicBezTo>
                <a:cubicBezTo>
                  <a:pt x="749241" y="902948"/>
                  <a:pt x="734343" y="876357"/>
                  <a:pt x="717370" y="850992"/>
                </a:cubicBezTo>
                <a:cubicBezTo>
                  <a:pt x="706244" y="834491"/>
                  <a:pt x="689649" y="826759"/>
                  <a:pt x="669753" y="822894"/>
                </a:cubicBezTo>
                <a:cubicBezTo>
                  <a:pt x="560468" y="801866"/>
                  <a:pt x="453257" y="774238"/>
                  <a:pt x="355194" y="719266"/>
                </a:cubicBezTo>
                <a:cubicBezTo>
                  <a:pt x="338504" y="709931"/>
                  <a:pt x="310876" y="704179"/>
                  <a:pt x="317570" y="679852"/>
                </a:cubicBezTo>
                <a:cubicBezTo>
                  <a:pt x="323040" y="659862"/>
                  <a:pt x="348687" y="668065"/>
                  <a:pt x="365660" y="667688"/>
                </a:cubicBezTo>
                <a:cubicBezTo>
                  <a:pt x="429590" y="666368"/>
                  <a:pt x="488617" y="685133"/>
                  <a:pt x="544250" y="715306"/>
                </a:cubicBezTo>
                <a:cubicBezTo>
                  <a:pt x="590547" y="740482"/>
                  <a:pt x="638071" y="763206"/>
                  <a:pt x="689932" y="793380"/>
                </a:cubicBezTo>
                <a:cubicBezTo>
                  <a:pt x="674373" y="763112"/>
                  <a:pt x="658909" y="741236"/>
                  <a:pt x="644671" y="718606"/>
                </a:cubicBezTo>
                <a:cubicBezTo>
                  <a:pt x="636373" y="705499"/>
                  <a:pt x="622513" y="704274"/>
                  <a:pt x="608745" y="701728"/>
                </a:cubicBezTo>
                <a:cubicBezTo>
                  <a:pt x="505590" y="682586"/>
                  <a:pt x="405452" y="653167"/>
                  <a:pt x="309085" y="611396"/>
                </a:cubicBezTo>
                <a:cubicBezTo>
                  <a:pt x="285512" y="601212"/>
                  <a:pt x="264578" y="587257"/>
                  <a:pt x="245438" y="570378"/>
                </a:cubicBezTo>
                <a:cubicBezTo>
                  <a:pt x="224128" y="537470"/>
                  <a:pt x="226296" y="529644"/>
                  <a:pt x="259769" y="518706"/>
                </a:cubicBezTo>
                <a:cubicBezTo>
                  <a:pt x="280514" y="522761"/>
                  <a:pt x="301164" y="527664"/>
                  <a:pt x="322192" y="530398"/>
                </a:cubicBezTo>
                <a:cubicBezTo>
                  <a:pt x="367451" y="544260"/>
                  <a:pt x="412712" y="558309"/>
                  <a:pt x="457501" y="574056"/>
                </a:cubicBezTo>
                <a:cubicBezTo>
                  <a:pt x="516905" y="594895"/>
                  <a:pt x="569237" y="626482"/>
                  <a:pt x="615252" y="669103"/>
                </a:cubicBezTo>
                <a:cubicBezTo>
                  <a:pt x="597903" y="642512"/>
                  <a:pt x="581967" y="615639"/>
                  <a:pt x="563108" y="590651"/>
                </a:cubicBezTo>
                <a:cubicBezTo>
                  <a:pt x="550944" y="574527"/>
                  <a:pt x="536235" y="563967"/>
                  <a:pt x="516528" y="560949"/>
                </a:cubicBezTo>
                <a:cubicBezTo>
                  <a:pt x="466364" y="553406"/>
                  <a:pt x="418181" y="537376"/>
                  <a:pt x="368300" y="528513"/>
                </a:cubicBezTo>
                <a:cubicBezTo>
                  <a:pt x="323134" y="515783"/>
                  <a:pt x="279383" y="499565"/>
                  <a:pt x="237422" y="478538"/>
                </a:cubicBezTo>
                <a:cubicBezTo>
                  <a:pt x="208192" y="463828"/>
                  <a:pt x="180659" y="446290"/>
                  <a:pt x="152653" y="429694"/>
                </a:cubicBezTo>
                <a:cubicBezTo>
                  <a:pt x="142848" y="423943"/>
                  <a:pt x="130967" y="416399"/>
                  <a:pt x="134078" y="403104"/>
                </a:cubicBezTo>
                <a:cubicBezTo>
                  <a:pt x="137283" y="389620"/>
                  <a:pt x="150957" y="388866"/>
                  <a:pt x="162649" y="388394"/>
                </a:cubicBezTo>
                <a:cubicBezTo>
                  <a:pt x="178396" y="387734"/>
                  <a:pt x="194236" y="386697"/>
                  <a:pt x="209701" y="391506"/>
                </a:cubicBezTo>
                <a:cubicBezTo>
                  <a:pt x="264484" y="407536"/>
                  <a:pt x="321342" y="416305"/>
                  <a:pt x="374240" y="438558"/>
                </a:cubicBezTo>
                <a:cubicBezTo>
                  <a:pt x="409977" y="451853"/>
                  <a:pt x="441943" y="475332"/>
                  <a:pt x="486071" y="482026"/>
                </a:cubicBezTo>
                <a:cubicBezTo>
                  <a:pt x="454294" y="425829"/>
                  <a:pt x="406489" y="408195"/>
                  <a:pt x="351799" y="402161"/>
                </a:cubicBezTo>
                <a:cubicBezTo>
                  <a:pt x="300032" y="388489"/>
                  <a:pt x="247323" y="379342"/>
                  <a:pt x="195462" y="366236"/>
                </a:cubicBezTo>
                <a:cubicBezTo>
                  <a:pt x="141339" y="353695"/>
                  <a:pt x="94004" y="325878"/>
                  <a:pt x="46574" y="298722"/>
                </a:cubicBezTo>
                <a:cubicBezTo>
                  <a:pt x="34128" y="291556"/>
                  <a:pt x="18947" y="282599"/>
                  <a:pt x="24227" y="264871"/>
                </a:cubicBezTo>
                <a:cubicBezTo>
                  <a:pt x="29508" y="247239"/>
                  <a:pt x="46952" y="248276"/>
                  <a:pt x="61473" y="248370"/>
                </a:cubicBezTo>
                <a:cubicBezTo>
                  <a:pt x="95229" y="248653"/>
                  <a:pt x="128798" y="250916"/>
                  <a:pt x="158594" y="269774"/>
                </a:cubicBezTo>
                <a:cubicBezTo>
                  <a:pt x="212058" y="290047"/>
                  <a:pt x="268539" y="302682"/>
                  <a:pt x="317759" y="333422"/>
                </a:cubicBezTo>
                <a:cubicBezTo>
                  <a:pt x="345671" y="336062"/>
                  <a:pt x="367735" y="352280"/>
                  <a:pt x="387725" y="364161"/>
                </a:cubicBezTo>
                <a:cubicBezTo>
                  <a:pt x="389893" y="305323"/>
                  <a:pt x="345858" y="258271"/>
                  <a:pt x="343030" y="199244"/>
                </a:cubicBezTo>
                <a:cubicBezTo>
                  <a:pt x="338786" y="188872"/>
                  <a:pt x="334638" y="178499"/>
                  <a:pt x="330488" y="168033"/>
                </a:cubicBezTo>
                <a:cubicBezTo>
                  <a:pt x="315402" y="127204"/>
                  <a:pt x="307010" y="85433"/>
                  <a:pt x="311159" y="41681"/>
                </a:cubicBezTo>
                <a:cubicBezTo>
                  <a:pt x="312102" y="31686"/>
                  <a:pt x="307670" y="19428"/>
                  <a:pt x="320683" y="13959"/>
                </a:cubicBezTo>
                <a:close/>
                <a:moveTo>
                  <a:pt x="15304" y="169"/>
                </a:moveTo>
                <a:cubicBezTo>
                  <a:pt x="20667" y="806"/>
                  <a:pt x="26301" y="3116"/>
                  <a:pt x="30733" y="4907"/>
                </a:cubicBezTo>
                <a:cubicBezTo>
                  <a:pt x="106827" y="35929"/>
                  <a:pt x="177075" y="74966"/>
                  <a:pt x="226201" y="144460"/>
                </a:cubicBezTo>
                <a:cubicBezTo>
                  <a:pt x="255054" y="185194"/>
                  <a:pt x="286548" y="224042"/>
                  <a:pt x="316910" y="263740"/>
                </a:cubicBezTo>
                <a:cubicBezTo>
                  <a:pt x="341050" y="271943"/>
                  <a:pt x="354250" y="292970"/>
                  <a:pt x="370751" y="310037"/>
                </a:cubicBezTo>
                <a:cubicBezTo>
                  <a:pt x="376409" y="315883"/>
                  <a:pt x="382067" y="324370"/>
                  <a:pt x="374712" y="332195"/>
                </a:cubicBezTo>
                <a:cubicBezTo>
                  <a:pt x="366791" y="340588"/>
                  <a:pt x="359342" y="333421"/>
                  <a:pt x="353118" y="328047"/>
                </a:cubicBezTo>
                <a:cubicBezTo>
                  <a:pt x="338220" y="315223"/>
                  <a:pt x="323982" y="301739"/>
                  <a:pt x="316910" y="282598"/>
                </a:cubicBezTo>
                <a:cubicBezTo>
                  <a:pt x="287208" y="253933"/>
                  <a:pt x="249491" y="237715"/>
                  <a:pt x="214131" y="218102"/>
                </a:cubicBezTo>
                <a:cubicBezTo>
                  <a:pt x="131155" y="171805"/>
                  <a:pt x="68356" y="104102"/>
                  <a:pt x="11686" y="29706"/>
                </a:cubicBezTo>
                <a:cubicBezTo>
                  <a:pt x="6123" y="22351"/>
                  <a:pt x="-3778" y="13299"/>
                  <a:pt x="1503" y="5473"/>
                </a:cubicBezTo>
                <a:cubicBezTo>
                  <a:pt x="4850" y="570"/>
                  <a:pt x="9942" y="-468"/>
                  <a:pt x="15304" y="16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3" name="Google Shape;333;p13"/>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4" name="Google Shape;334;p13"/>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5" name="Google Shape;335;p13"/>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6" name="Google Shape;336;p13"/>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7" name="Google Shape;337;p13"/>
          <p:cNvSpPr/>
          <p:nvPr/>
        </p:nvSpPr>
        <p:spPr>
          <a:xfrm>
            <a:off x="10335337" y="5940198"/>
            <a:ext cx="927186" cy="919256"/>
          </a:xfrm>
          <a:custGeom>
            <a:avLst/>
            <a:gdLst/>
            <a:ahLst/>
            <a:cxnLst/>
            <a:rect l="l" t="t" r="r" b="b"/>
            <a:pathLst>
              <a:path w="927186" h="919256" extrusionOk="0">
                <a:moveTo>
                  <a:pt x="410383" y="817527"/>
                </a:moveTo>
                <a:cubicBezTo>
                  <a:pt x="415569" y="817208"/>
                  <a:pt x="421344" y="818599"/>
                  <a:pt x="426342" y="819495"/>
                </a:cubicBezTo>
                <a:cubicBezTo>
                  <a:pt x="473864" y="828169"/>
                  <a:pt x="520728" y="840616"/>
                  <a:pt x="565800" y="857495"/>
                </a:cubicBezTo>
                <a:cubicBezTo>
                  <a:pt x="614738" y="875788"/>
                  <a:pt x="666221" y="888706"/>
                  <a:pt x="709973" y="919256"/>
                </a:cubicBezTo>
                <a:cubicBezTo>
                  <a:pt x="644346" y="919256"/>
                  <a:pt x="578812" y="919256"/>
                  <a:pt x="513185" y="919256"/>
                </a:cubicBezTo>
                <a:cubicBezTo>
                  <a:pt x="487066" y="902189"/>
                  <a:pt x="460852" y="885122"/>
                  <a:pt x="434827" y="867867"/>
                </a:cubicBezTo>
                <a:cubicBezTo>
                  <a:pt x="426907" y="862681"/>
                  <a:pt x="418798" y="857683"/>
                  <a:pt x="411632" y="851554"/>
                </a:cubicBezTo>
                <a:cubicBezTo>
                  <a:pt x="403712" y="844859"/>
                  <a:pt x="392868" y="837222"/>
                  <a:pt x="397960" y="825812"/>
                </a:cubicBezTo>
                <a:cubicBezTo>
                  <a:pt x="400600" y="819872"/>
                  <a:pt x="405197" y="817845"/>
                  <a:pt x="410383" y="817527"/>
                </a:cubicBezTo>
                <a:close/>
                <a:moveTo>
                  <a:pt x="37856" y="0"/>
                </a:moveTo>
                <a:cubicBezTo>
                  <a:pt x="59166" y="25836"/>
                  <a:pt x="87076" y="39509"/>
                  <a:pt x="119797" y="44223"/>
                </a:cubicBezTo>
                <a:cubicBezTo>
                  <a:pt x="136203" y="66570"/>
                  <a:pt x="163265" y="74962"/>
                  <a:pt x="183161" y="93632"/>
                </a:cubicBezTo>
                <a:cubicBezTo>
                  <a:pt x="232853" y="140307"/>
                  <a:pt x="266609" y="198580"/>
                  <a:pt x="305646" y="252986"/>
                </a:cubicBezTo>
                <a:cubicBezTo>
                  <a:pt x="314745" y="265622"/>
                  <a:pt x="326555" y="275923"/>
                  <a:pt x="337859" y="286684"/>
                </a:cubicBezTo>
                <a:lnTo>
                  <a:pt x="366597" y="322596"/>
                </a:lnTo>
                <a:lnTo>
                  <a:pt x="368822" y="320028"/>
                </a:lnTo>
                <a:cubicBezTo>
                  <a:pt x="384098" y="310410"/>
                  <a:pt x="372594" y="298529"/>
                  <a:pt x="369483" y="289477"/>
                </a:cubicBezTo>
                <a:cubicBezTo>
                  <a:pt x="360243" y="262698"/>
                  <a:pt x="349775" y="236108"/>
                  <a:pt x="338083" y="210461"/>
                </a:cubicBezTo>
                <a:cubicBezTo>
                  <a:pt x="312153" y="153413"/>
                  <a:pt x="304421" y="94009"/>
                  <a:pt x="308099" y="32342"/>
                </a:cubicBezTo>
                <a:cubicBezTo>
                  <a:pt x="308758" y="21970"/>
                  <a:pt x="307910" y="9524"/>
                  <a:pt x="319319" y="4715"/>
                </a:cubicBezTo>
                <a:cubicBezTo>
                  <a:pt x="331105" y="-189"/>
                  <a:pt x="339403" y="9617"/>
                  <a:pt x="346004" y="17161"/>
                </a:cubicBezTo>
                <a:cubicBezTo>
                  <a:pt x="386267" y="62987"/>
                  <a:pt x="420401" y="109190"/>
                  <a:pt x="429830" y="174912"/>
                </a:cubicBezTo>
                <a:cubicBezTo>
                  <a:pt x="436808" y="223379"/>
                  <a:pt x="431056" y="273919"/>
                  <a:pt x="448971" y="320782"/>
                </a:cubicBezTo>
                <a:cubicBezTo>
                  <a:pt x="444823" y="376321"/>
                  <a:pt x="449915" y="388296"/>
                  <a:pt x="505735" y="453452"/>
                </a:cubicBezTo>
                <a:cubicBezTo>
                  <a:pt x="494986" y="390370"/>
                  <a:pt x="499229" y="325969"/>
                  <a:pt x="487725" y="262887"/>
                </a:cubicBezTo>
                <a:cubicBezTo>
                  <a:pt x="483482" y="214798"/>
                  <a:pt x="505641" y="175101"/>
                  <a:pt x="528743" y="135969"/>
                </a:cubicBezTo>
                <a:cubicBezTo>
                  <a:pt x="536191" y="123334"/>
                  <a:pt x="550241" y="123051"/>
                  <a:pt x="562971" y="127012"/>
                </a:cubicBezTo>
                <a:cubicBezTo>
                  <a:pt x="583809" y="133801"/>
                  <a:pt x="592202" y="149642"/>
                  <a:pt x="590504" y="171140"/>
                </a:cubicBezTo>
                <a:cubicBezTo>
                  <a:pt x="587676" y="176704"/>
                  <a:pt x="584093" y="181513"/>
                  <a:pt x="585884" y="188773"/>
                </a:cubicBezTo>
                <a:cubicBezTo>
                  <a:pt x="607005" y="275522"/>
                  <a:pt x="599085" y="362271"/>
                  <a:pt x="567403" y="443174"/>
                </a:cubicBezTo>
                <a:cubicBezTo>
                  <a:pt x="544395" y="501824"/>
                  <a:pt x="556370" y="545198"/>
                  <a:pt x="592390" y="589422"/>
                </a:cubicBezTo>
                <a:cubicBezTo>
                  <a:pt x="600876" y="599793"/>
                  <a:pt x="607288" y="611863"/>
                  <a:pt x="621054" y="622706"/>
                </a:cubicBezTo>
                <a:cubicBezTo>
                  <a:pt x="621054" y="610920"/>
                  <a:pt x="621149" y="599133"/>
                  <a:pt x="621054" y="587347"/>
                </a:cubicBezTo>
                <a:cubicBezTo>
                  <a:pt x="619734" y="488057"/>
                  <a:pt x="620017" y="388956"/>
                  <a:pt x="657358" y="294380"/>
                </a:cubicBezTo>
                <a:cubicBezTo>
                  <a:pt x="662166" y="282123"/>
                  <a:pt x="662354" y="262227"/>
                  <a:pt x="678196" y="263358"/>
                </a:cubicBezTo>
                <a:cubicBezTo>
                  <a:pt x="691585" y="264396"/>
                  <a:pt x="694603" y="283160"/>
                  <a:pt x="697903" y="296266"/>
                </a:cubicBezTo>
                <a:cubicBezTo>
                  <a:pt x="718741" y="379244"/>
                  <a:pt x="717704" y="460807"/>
                  <a:pt x="681119" y="539918"/>
                </a:cubicBezTo>
                <a:cubicBezTo>
                  <a:pt x="676687" y="549441"/>
                  <a:pt x="675084" y="560662"/>
                  <a:pt x="669144" y="569054"/>
                </a:cubicBezTo>
                <a:cubicBezTo>
                  <a:pt x="618603" y="640716"/>
                  <a:pt x="654623" y="698517"/>
                  <a:pt x="702806" y="761693"/>
                </a:cubicBezTo>
                <a:cubicBezTo>
                  <a:pt x="702617" y="710021"/>
                  <a:pt x="704786" y="664572"/>
                  <a:pt x="709595" y="619218"/>
                </a:cubicBezTo>
                <a:cubicBezTo>
                  <a:pt x="716667" y="552836"/>
                  <a:pt x="730151" y="488623"/>
                  <a:pt x="765133" y="430633"/>
                </a:cubicBezTo>
                <a:cubicBezTo>
                  <a:pt x="770885" y="421109"/>
                  <a:pt x="777109" y="406777"/>
                  <a:pt x="790215" y="409983"/>
                </a:cubicBezTo>
                <a:cubicBezTo>
                  <a:pt x="803039" y="413095"/>
                  <a:pt x="802945" y="429313"/>
                  <a:pt x="803604" y="439685"/>
                </a:cubicBezTo>
                <a:cubicBezTo>
                  <a:pt x="808602" y="517853"/>
                  <a:pt x="808319" y="595456"/>
                  <a:pt x="774563" y="668910"/>
                </a:cubicBezTo>
                <a:cubicBezTo>
                  <a:pt x="758345" y="704175"/>
                  <a:pt x="744201" y="740383"/>
                  <a:pt x="728265" y="775837"/>
                </a:cubicBezTo>
                <a:cubicBezTo>
                  <a:pt x="716007" y="803088"/>
                  <a:pt x="732509" y="825058"/>
                  <a:pt x="741372" y="847593"/>
                </a:cubicBezTo>
                <a:cubicBezTo>
                  <a:pt x="748915" y="866829"/>
                  <a:pt x="762022" y="883991"/>
                  <a:pt x="776731" y="909072"/>
                </a:cubicBezTo>
                <a:cubicBezTo>
                  <a:pt x="784935" y="867395"/>
                  <a:pt x="792573" y="832507"/>
                  <a:pt x="798513" y="797336"/>
                </a:cubicBezTo>
                <a:cubicBezTo>
                  <a:pt x="814259" y="704270"/>
                  <a:pt x="838964" y="614503"/>
                  <a:pt x="892145" y="534826"/>
                </a:cubicBezTo>
                <a:cubicBezTo>
                  <a:pt x="898368" y="525491"/>
                  <a:pt x="903366" y="510781"/>
                  <a:pt x="917227" y="514930"/>
                </a:cubicBezTo>
                <a:cubicBezTo>
                  <a:pt x="932125" y="519456"/>
                  <a:pt x="926184" y="535203"/>
                  <a:pt x="925147" y="545387"/>
                </a:cubicBezTo>
                <a:cubicBezTo>
                  <a:pt x="912795" y="662309"/>
                  <a:pt x="884697" y="775083"/>
                  <a:pt x="833212" y="881445"/>
                </a:cubicBezTo>
                <a:cubicBezTo>
                  <a:pt x="827272" y="893703"/>
                  <a:pt x="822840" y="906621"/>
                  <a:pt x="817748" y="919162"/>
                </a:cubicBezTo>
                <a:cubicBezTo>
                  <a:pt x="798702" y="919162"/>
                  <a:pt x="779655" y="919162"/>
                  <a:pt x="760608" y="919162"/>
                </a:cubicBezTo>
                <a:cubicBezTo>
                  <a:pt x="747878" y="864472"/>
                  <a:pt x="718648" y="827038"/>
                  <a:pt x="659432" y="817420"/>
                </a:cubicBezTo>
                <a:cubicBezTo>
                  <a:pt x="561273" y="801485"/>
                  <a:pt x="466887" y="772537"/>
                  <a:pt x="377875" y="727748"/>
                </a:cubicBezTo>
                <a:cubicBezTo>
                  <a:pt x="364674" y="721148"/>
                  <a:pt x="352132" y="713321"/>
                  <a:pt x="339309" y="705967"/>
                </a:cubicBezTo>
                <a:cubicBezTo>
                  <a:pt x="332142" y="701818"/>
                  <a:pt x="321959" y="698612"/>
                  <a:pt x="325259" y="688051"/>
                </a:cubicBezTo>
                <a:cubicBezTo>
                  <a:pt x="328183" y="678527"/>
                  <a:pt x="338177" y="678339"/>
                  <a:pt x="346664" y="678622"/>
                </a:cubicBezTo>
                <a:cubicBezTo>
                  <a:pt x="411631" y="680885"/>
                  <a:pt x="474336" y="693803"/>
                  <a:pt x="532514" y="723128"/>
                </a:cubicBezTo>
                <a:cubicBezTo>
                  <a:pt x="591635" y="753019"/>
                  <a:pt x="649720" y="784984"/>
                  <a:pt x="716761" y="820532"/>
                </a:cubicBezTo>
                <a:cubicBezTo>
                  <a:pt x="692340" y="777346"/>
                  <a:pt x="673670" y="740195"/>
                  <a:pt x="646796" y="708041"/>
                </a:cubicBezTo>
                <a:cubicBezTo>
                  <a:pt x="638970" y="698706"/>
                  <a:pt x="624356" y="705589"/>
                  <a:pt x="613323" y="702666"/>
                </a:cubicBezTo>
                <a:cubicBezTo>
                  <a:pt x="534023" y="681922"/>
                  <a:pt x="453497" y="665609"/>
                  <a:pt x="376744" y="635624"/>
                </a:cubicBezTo>
                <a:cubicBezTo>
                  <a:pt x="348362" y="624498"/>
                  <a:pt x="319602" y="614314"/>
                  <a:pt x="292635" y="599888"/>
                </a:cubicBezTo>
                <a:cubicBezTo>
                  <a:pt x="278396" y="592250"/>
                  <a:pt x="266138" y="582538"/>
                  <a:pt x="255766" y="570374"/>
                </a:cubicBezTo>
                <a:cubicBezTo>
                  <a:pt x="249543" y="563019"/>
                  <a:pt x="242942" y="555193"/>
                  <a:pt x="248034" y="544915"/>
                </a:cubicBezTo>
                <a:cubicBezTo>
                  <a:pt x="252843" y="535203"/>
                  <a:pt x="262932" y="538127"/>
                  <a:pt x="270759" y="538692"/>
                </a:cubicBezTo>
                <a:cubicBezTo>
                  <a:pt x="329220" y="542369"/>
                  <a:pt x="383910" y="562077"/>
                  <a:pt x="438410" y="581312"/>
                </a:cubicBezTo>
                <a:cubicBezTo>
                  <a:pt x="498098" y="602340"/>
                  <a:pt x="557218" y="625347"/>
                  <a:pt x="602290" y="673341"/>
                </a:cubicBezTo>
                <a:cubicBezTo>
                  <a:pt x="609079" y="680602"/>
                  <a:pt x="620206" y="683902"/>
                  <a:pt x="629258" y="688900"/>
                </a:cubicBezTo>
                <a:cubicBezTo>
                  <a:pt x="636990" y="679942"/>
                  <a:pt x="630861" y="674473"/>
                  <a:pt x="626900" y="668532"/>
                </a:cubicBezTo>
                <a:cubicBezTo>
                  <a:pt x="615869" y="651843"/>
                  <a:pt x="603894" y="635719"/>
                  <a:pt x="593993" y="618369"/>
                </a:cubicBezTo>
                <a:cubicBezTo>
                  <a:pt x="573532" y="582350"/>
                  <a:pt x="545338" y="562737"/>
                  <a:pt x="502435" y="555570"/>
                </a:cubicBezTo>
                <a:cubicBezTo>
                  <a:pt x="438410" y="544821"/>
                  <a:pt x="376272" y="523228"/>
                  <a:pt x="313096" y="508801"/>
                </a:cubicBezTo>
                <a:cubicBezTo>
                  <a:pt x="251901" y="494846"/>
                  <a:pt x="212675" y="447700"/>
                  <a:pt x="158362" y="425541"/>
                </a:cubicBezTo>
                <a:cubicBezTo>
                  <a:pt x="143181" y="419318"/>
                  <a:pt x="149970" y="409228"/>
                  <a:pt x="151950" y="399611"/>
                </a:cubicBezTo>
                <a:cubicBezTo>
                  <a:pt x="159966" y="390276"/>
                  <a:pt x="170526" y="390653"/>
                  <a:pt x="180898" y="393010"/>
                </a:cubicBezTo>
                <a:cubicBezTo>
                  <a:pt x="234645" y="405080"/>
                  <a:pt x="289900" y="411114"/>
                  <a:pt x="341949" y="430350"/>
                </a:cubicBezTo>
                <a:cubicBezTo>
                  <a:pt x="403145" y="460335"/>
                  <a:pt x="468207" y="482776"/>
                  <a:pt x="523934" y="523699"/>
                </a:cubicBezTo>
                <a:cubicBezTo>
                  <a:pt x="478108" y="474951"/>
                  <a:pt x="447557" y="404137"/>
                  <a:pt x="362976" y="413189"/>
                </a:cubicBezTo>
                <a:cubicBezTo>
                  <a:pt x="288392" y="394990"/>
                  <a:pt x="212297" y="383110"/>
                  <a:pt x="139787" y="356519"/>
                </a:cubicBezTo>
                <a:cubicBezTo>
                  <a:pt x="100561" y="342092"/>
                  <a:pt x="68879" y="315407"/>
                  <a:pt x="32764" y="295983"/>
                </a:cubicBezTo>
                <a:cubicBezTo>
                  <a:pt x="18338" y="288252"/>
                  <a:pt x="17018" y="274202"/>
                  <a:pt x="34368" y="264113"/>
                </a:cubicBezTo>
                <a:cubicBezTo>
                  <a:pt x="49360" y="255343"/>
                  <a:pt x="65201" y="248743"/>
                  <a:pt x="82551" y="252138"/>
                </a:cubicBezTo>
                <a:cubicBezTo>
                  <a:pt x="172412" y="270147"/>
                  <a:pt x="262743" y="287403"/>
                  <a:pt x="339969" y="341150"/>
                </a:cubicBezTo>
                <a:cubicBezTo>
                  <a:pt x="362694" y="356991"/>
                  <a:pt x="360430" y="340301"/>
                  <a:pt x="362694" y="327100"/>
                </a:cubicBezTo>
                <a:lnTo>
                  <a:pt x="366446" y="322770"/>
                </a:lnTo>
                <a:lnTo>
                  <a:pt x="348514" y="320971"/>
                </a:lnTo>
                <a:cubicBezTo>
                  <a:pt x="343057" y="318449"/>
                  <a:pt x="338413" y="314229"/>
                  <a:pt x="334594" y="308902"/>
                </a:cubicBezTo>
                <a:cubicBezTo>
                  <a:pt x="304704" y="267507"/>
                  <a:pt x="258217" y="248649"/>
                  <a:pt x="216728" y="224227"/>
                </a:cubicBezTo>
                <a:cubicBezTo>
                  <a:pt x="154212" y="187453"/>
                  <a:pt x="96223" y="147662"/>
                  <a:pt x="57092" y="84297"/>
                </a:cubicBezTo>
                <a:cubicBezTo>
                  <a:pt x="46908" y="67796"/>
                  <a:pt x="29181" y="56010"/>
                  <a:pt x="15792" y="41394"/>
                </a:cubicBezTo>
                <a:cubicBezTo>
                  <a:pt x="9097" y="34039"/>
                  <a:pt x="-2596" y="28288"/>
                  <a:pt x="517" y="15652"/>
                </a:cubicBezTo>
                <a:cubicBezTo>
                  <a:pt x="4194" y="660"/>
                  <a:pt x="17772" y="8203"/>
                  <a:pt x="26918" y="5469"/>
                </a:cubicBezTo>
                <a:cubicBezTo>
                  <a:pt x="30690" y="4243"/>
                  <a:pt x="34178" y="1792"/>
                  <a:pt x="3785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9" name="Google Shape;339;p13"/>
          <p:cNvSpPr txBox="1"/>
          <p:nvPr/>
        </p:nvSpPr>
        <p:spPr>
          <a:xfrm>
            <a:off x="2153754" y="-74460"/>
            <a:ext cx="10471433"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Arial"/>
                <a:ea typeface="Arial"/>
                <a:cs typeface="Arial"/>
                <a:sym typeface="Arial"/>
              </a:rPr>
              <a:t>How to increase sustainability</a:t>
            </a:r>
            <a:endParaRPr sz="1200" b="0" i="0" u="none" strike="noStrike" cap="none">
              <a:solidFill>
                <a:srgbClr val="000000"/>
              </a:solidFill>
              <a:latin typeface="Arial"/>
              <a:ea typeface="Arial"/>
              <a:cs typeface="Arial"/>
              <a:sym typeface="Arial"/>
            </a:endParaRPr>
          </a:p>
        </p:txBody>
      </p:sp>
      <p:sp>
        <p:nvSpPr>
          <p:cNvPr id="340" name="Google Shape;340;p13"/>
          <p:cNvSpPr txBox="1"/>
          <p:nvPr/>
        </p:nvSpPr>
        <p:spPr>
          <a:xfrm>
            <a:off x="6463778" y="1637307"/>
            <a:ext cx="5458013" cy="2585283"/>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400"/>
              <a:buFont typeface="Arial"/>
              <a:buChar char="•"/>
            </a:pPr>
            <a:r>
              <a:rPr lang="en-US" sz="1800" b="0" i="0" u="none" strike="noStrike" cap="none">
                <a:solidFill>
                  <a:srgbClr val="3F3F3F"/>
                </a:solidFill>
                <a:latin typeface="Arial"/>
                <a:ea typeface="Arial"/>
                <a:cs typeface="Arial"/>
                <a:sym typeface="Arial"/>
              </a:rPr>
              <a:t>Small changes made in the business can increase sustainability and circular economy practice</a:t>
            </a:r>
            <a:endParaRPr sz="1800" b="0" i="0" u="none" strike="noStrike" cap="none">
              <a:solidFill>
                <a:srgbClr val="3F3F3F"/>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US" sz="1800" b="0" i="0" u="none" strike="noStrike" cap="none">
                <a:solidFill>
                  <a:srgbClr val="3F3F3F"/>
                </a:solidFill>
                <a:latin typeface="Arial"/>
                <a:ea typeface="Arial"/>
                <a:cs typeface="Arial"/>
                <a:sym typeface="Arial"/>
              </a:rPr>
              <a:t>Customers happier due to consideration for the environment </a:t>
            </a:r>
            <a:endParaRPr sz="1800" b="0" i="0" u="none" strike="noStrike" cap="none">
              <a:solidFill>
                <a:srgbClr val="3F3F3F"/>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3F3F3F"/>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US" sz="1800" b="0" i="0" u="none" strike="noStrike" cap="none">
                <a:solidFill>
                  <a:srgbClr val="3F3F3F"/>
                </a:solidFill>
                <a:latin typeface="Arial"/>
                <a:ea typeface="Arial"/>
                <a:cs typeface="Arial"/>
                <a:sym typeface="Arial"/>
              </a:rPr>
              <a:t>2/3 of consumers support carbon labelling on menu items</a:t>
            </a:r>
            <a:endParaRPr sz="1800" b="0" i="0" u="none" strike="noStrike" cap="none">
              <a:solidFill>
                <a:srgbClr val="3F3F3F"/>
              </a:solidFill>
              <a:latin typeface="Arial"/>
              <a:ea typeface="Arial"/>
              <a:cs typeface="Arial"/>
              <a:sym typeface="Arial"/>
            </a:endParaRPr>
          </a:p>
        </p:txBody>
      </p:sp>
    </p:spTree>
    <p:extLst>
      <p:ext uri="{BB962C8B-B14F-4D97-AF65-F5344CB8AC3E}">
        <p14:creationId xmlns:p14="http://schemas.microsoft.com/office/powerpoint/2010/main" val="18253587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6" name="Google Shape;346;p14"/>
          <p:cNvSpPr txBox="1"/>
          <p:nvPr/>
        </p:nvSpPr>
        <p:spPr>
          <a:xfrm>
            <a:off x="627394" y="300885"/>
            <a:ext cx="11789689"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000" b="1" i="0" u="none" strike="noStrike" cap="none">
                <a:solidFill>
                  <a:schemeClr val="dk1"/>
                </a:solidFill>
                <a:latin typeface="Arial"/>
                <a:ea typeface="Arial"/>
                <a:cs typeface="Arial"/>
                <a:sym typeface="Arial"/>
              </a:rPr>
              <a:t>Case Study: Just Salad, U.S chain restaurant </a:t>
            </a:r>
            <a:endParaRPr sz="4000" b="1" i="0" u="none" strike="noStrike" cap="none">
              <a:solidFill>
                <a:schemeClr val="dk1"/>
              </a:solidFill>
              <a:latin typeface="Arial"/>
              <a:ea typeface="Arial"/>
              <a:cs typeface="Arial"/>
              <a:sym typeface="Arial"/>
            </a:endParaRPr>
          </a:p>
        </p:txBody>
      </p:sp>
      <p:sp>
        <p:nvSpPr>
          <p:cNvPr id="347" name="Google Shape;347;p14"/>
          <p:cNvSpPr txBox="1"/>
          <p:nvPr/>
        </p:nvSpPr>
        <p:spPr>
          <a:xfrm>
            <a:off x="9032488" y="6398375"/>
            <a:ext cx="207818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rgbClr val="0070C0"/>
                </a:solidFill>
                <a:latin typeface="Arial"/>
                <a:ea typeface="Arial"/>
                <a:cs typeface="Arial"/>
                <a:sym typeface="Arial"/>
                <a:hlinkClick r:id="rId3">
                  <a:extLst>
                    <a:ext uri="{A12FA001-AC4F-418D-AE19-62706E023703}">
                      <ahyp:hlinkClr xmlns:ahyp="http://schemas.microsoft.com/office/drawing/2018/hyperlinkcolor" val="tx"/>
                    </a:ext>
                  </a:extLst>
                </a:hlinkClick>
              </a:rPr>
              <a:t>Just Salad</a:t>
            </a:r>
            <a:endParaRPr sz="1400" b="0" i="0" u="none" strike="noStrike" cap="none">
              <a:solidFill>
                <a:srgbClr val="0070C0"/>
              </a:solidFill>
              <a:latin typeface="Arial"/>
              <a:ea typeface="Arial"/>
              <a:cs typeface="Arial"/>
              <a:sym typeface="Arial"/>
            </a:endParaRPr>
          </a:p>
        </p:txBody>
      </p:sp>
      <p:sp>
        <p:nvSpPr>
          <p:cNvPr id="348" name="Google Shape;348;p14"/>
          <p:cNvSpPr txBox="1"/>
          <p:nvPr/>
        </p:nvSpPr>
        <p:spPr>
          <a:xfrm>
            <a:off x="162463" y="1186611"/>
            <a:ext cx="5319247" cy="4524275"/>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We have discussed the importance of what the restaurant can do in avoiding food waste, but it is also vital we involve the customer, and we can do this by raising awareness of what they're eating  </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Just Salad have done just this by adding the carbon impact of their meals to their menu. </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This increases the awareness of how food has a carbon footprint and that customers can make ‘low carbon’ options.</a:t>
            </a:r>
            <a:endParaRPr dirty="0">
              <a:solidFill>
                <a:srgbClr val="7030A0"/>
              </a:solidFill>
              <a:sym typeface="Arial"/>
            </a:endParaRPr>
          </a:p>
          <a:p>
            <a:pPr marL="285750" marR="0" lvl="0" indent="-184150" algn="l" rtl="0">
              <a:lnSpc>
                <a:spcPct val="100000"/>
              </a:lnSpc>
              <a:spcBef>
                <a:spcPts val="0"/>
              </a:spcBef>
              <a:spcAft>
                <a:spcPts val="0"/>
              </a:spcAft>
              <a:buClr>
                <a:srgbClr val="000000"/>
              </a:buClr>
              <a:buSzPts val="1600"/>
              <a:buFont typeface="Arial"/>
              <a:buNone/>
            </a:pPr>
            <a:endParaRPr dirty="0">
              <a:solidFill>
                <a:srgbClr val="7030A0"/>
              </a:solidFil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Sales increased 26% in the first week </a:t>
            </a:r>
            <a:endParaRPr dirty="0">
              <a:solidFill>
                <a:srgbClr val="7030A0"/>
              </a:solidFill>
            </a:endParaRPr>
          </a:p>
          <a:p>
            <a:pPr marL="285750" marR="0" lvl="0" indent="-285750" algn="l" rtl="0">
              <a:lnSpc>
                <a:spcPct val="100000"/>
              </a:lnSpc>
              <a:spcBef>
                <a:spcPts val="0"/>
              </a:spcBef>
              <a:spcAft>
                <a:spcPts val="0"/>
              </a:spcAft>
              <a:buClr>
                <a:srgbClr val="000000"/>
              </a:buClr>
              <a:buSzPts val="1600"/>
              <a:buFont typeface="Arial"/>
              <a:buChar char="•"/>
            </a:pPr>
            <a:r>
              <a:rPr lang="en-US" dirty="0">
                <a:solidFill>
                  <a:srgbClr val="7030A0"/>
                </a:solidFill>
                <a:sym typeface="Arial"/>
              </a:rPr>
              <a:t>Check out </a:t>
            </a:r>
            <a:r>
              <a:rPr lang="en-US" dirty="0" err="1">
                <a:solidFill>
                  <a:srgbClr val="7030A0"/>
                </a:solidFill>
                <a:sym typeface="Arial"/>
              </a:rPr>
              <a:t>MyEmissions</a:t>
            </a:r>
            <a:r>
              <a:rPr lang="en-US" dirty="0">
                <a:solidFill>
                  <a:srgbClr val="7030A0"/>
                </a:solidFill>
                <a:sym typeface="Arial"/>
              </a:rPr>
              <a:t> food carbon calculator </a:t>
            </a:r>
            <a:r>
              <a:rPr lang="en-US" dirty="0">
                <a:solidFill>
                  <a:srgbClr val="7030A0"/>
                </a:solidFill>
                <a:sym typeface="Arial"/>
                <a:hlinkClick r:id="rId4">
                  <a:extLst>
                    <a:ext uri="{A12FA001-AC4F-418D-AE19-62706E023703}">
                      <ahyp:hlinkClr xmlns:ahyp="http://schemas.microsoft.com/office/drawing/2018/hyperlinkcolor" val="tx"/>
                    </a:ext>
                  </a:extLst>
                </a:hlinkClick>
              </a:rPr>
              <a:t> Food carbon footprint calculator - </a:t>
            </a:r>
            <a:r>
              <a:rPr lang="en-US" dirty="0" err="1">
                <a:solidFill>
                  <a:srgbClr val="7030A0"/>
                </a:solidFill>
                <a:sym typeface="Arial"/>
                <a:hlinkClick r:id="rId4">
                  <a:extLst>
                    <a:ext uri="{A12FA001-AC4F-418D-AE19-62706E023703}">
                      <ahyp:hlinkClr xmlns:ahyp="http://schemas.microsoft.com/office/drawing/2018/hyperlinkcolor" val="tx"/>
                    </a:ext>
                  </a:extLst>
                </a:hlinkClick>
              </a:rPr>
              <a:t>MyEmissions</a:t>
            </a:r>
            <a:endParaRPr dirty="0">
              <a:solidFill>
                <a:srgbClr val="7030A0"/>
              </a:solidFill>
              <a:sym typeface="Arial"/>
            </a:endParaRPr>
          </a:p>
        </p:txBody>
      </p:sp>
      <p:grpSp>
        <p:nvGrpSpPr>
          <p:cNvPr id="2" name="Group 1">
            <a:extLst>
              <a:ext uri="{FF2B5EF4-FFF2-40B4-BE49-F238E27FC236}">
                <a16:creationId xmlns:a16="http://schemas.microsoft.com/office/drawing/2014/main" id="{30AD20C9-3C2E-0049-17A4-7027123FF6BC}"/>
              </a:ext>
            </a:extLst>
          </p:cNvPr>
          <p:cNvGrpSpPr/>
          <p:nvPr/>
        </p:nvGrpSpPr>
        <p:grpSpPr>
          <a:xfrm>
            <a:off x="5688039" y="1511645"/>
            <a:ext cx="6231553" cy="3694612"/>
            <a:chOff x="4567313" y="1727350"/>
            <a:chExt cx="6231553" cy="3694612"/>
          </a:xfrm>
        </p:grpSpPr>
        <p:pic>
          <p:nvPicPr>
            <p:cNvPr id="349" name="Google Shape;349;p14"/>
            <p:cNvPicPr preferRelativeResize="0"/>
            <p:nvPr/>
          </p:nvPicPr>
          <p:blipFill rotWithShape="1">
            <a:blip r:embed="rId5">
              <a:alphaModFix/>
            </a:blip>
            <a:srcRect/>
            <a:stretch/>
          </p:blipFill>
          <p:spPr>
            <a:xfrm>
              <a:off x="4567313" y="1844349"/>
              <a:ext cx="6231553" cy="3460614"/>
            </a:xfrm>
            <a:prstGeom prst="rect">
              <a:avLst/>
            </a:prstGeom>
            <a:noFill/>
            <a:ln>
              <a:noFill/>
            </a:ln>
          </p:spPr>
        </p:pic>
        <p:sp>
          <p:nvSpPr>
            <p:cNvPr id="350" name="Google Shape;350;p14"/>
            <p:cNvSpPr/>
            <p:nvPr/>
          </p:nvSpPr>
          <p:spPr>
            <a:xfrm>
              <a:off x="6096000" y="1727350"/>
              <a:ext cx="1407799" cy="548640"/>
            </a:xfrm>
            <a:prstGeom prst="ellipse">
              <a:avLst/>
            </a:prstGeom>
            <a:noFill/>
            <a:ln w="25400" cap="flat" cmpd="sng">
              <a:solidFill>
                <a:srgbClr val="809C4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51" name="Google Shape;351;p14"/>
            <p:cNvSpPr/>
            <p:nvPr/>
          </p:nvSpPr>
          <p:spPr>
            <a:xfrm>
              <a:off x="8822972" y="4834005"/>
              <a:ext cx="1407799" cy="548640"/>
            </a:xfrm>
            <a:prstGeom prst="ellipse">
              <a:avLst/>
            </a:prstGeom>
            <a:noFill/>
            <a:ln w="25400" cap="flat" cmpd="sng">
              <a:solidFill>
                <a:srgbClr val="809C4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52" name="Google Shape;352;p14"/>
            <p:cNvSpPr/>
            <p:nvPr/>
          </p:nvSpPr>
          <p:spPr>
            <a:xfrm>
              <a:off x="5817629" y="4873322"/>
              <a:ext cx="1407799" cy="548640"/>
            </a:xfrm>
            <a:prstGeom prst="ellipse">
              <a:avLst/>
            </a:prstGeom>
            <a:noFill/>
            <a:ln w="25400" cap="flat" cmpd="sng">
              <a:solidFill>
                <a:srgbClr val="809C4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5250436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9" name="Google Shape;359;p15"/>
          <p:cNvSpPr txBox="1"/>
          <p:nvPr/>
        </p:nvSpPr>
        <p:spPr>
          <a:xfrm>
            <a:off x="3535265"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Arial"/>
                <a:ea typeface="Arial"/>
                <a:cs typeface="Arial"/>
                <a:sym typeface="Arial"/>
              </a:rPr>
              <a:t>Conclusions – Unit 2.5</a:t>
            </a:r>
            <a:endParaRPr sz="1200" b="0" i="0" u="none" strike="noStrike" cap="none" dirty="0">
              <a:solidFill>
                <a:srgbClr val="000000"/>
              </a:solidFill>
              <a:latin typeface="Arial"/>
              <a:ea typeface="Arial"/>
              <a:cs typeface="Arial"/>
              <a:sym typeface="Arial"/>
            </a:endParaRPr>
          </a:p>
        </p:txBody>
      </p:sp>
      <p:sp>
        <p:nvSpPr>
          <p:cNvPr id="360" name="Google Shape;360;p15"/>
          <p:cNvSpPr txBox="1"/>
          <p:nvPr/>
        </p:nvSpPr>
        <p:spPr>
          <a:xfrm>
            <a:off x="3277773" y="1583147"/>
            <a:ext cx="8262088" cy="4988065"/>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100000"/>
              </a:lnSpc>
              <a:spcBef>
                <a:spcPts val="0"/>
              </a:spcBef>
              <a:spcAft>
                <a:spcPts val="0"/>
              </a:spcAft>
              <a:buClr>
                <a:srgbClr val="7F7F7F"/>
              </a:buClr>
              <a:buSzPts val="2220"/>
              <a:buFont typeface="Arial"/>
              <a:buChar char="•"/>
            </a:pPr>
            <a:r>
              <a:rPr lang="en-US" sz="2200" dirty="0">
                <a:solidFill>
                  <a:srgbClr val="7030A0"/>
                </a:solidFill>
                <a:sym typeface="Arial"/>
              </a:rPr>
              <a:t>You have learned the way we package and store food can affect the freshness of produce and reduce food waste.</a:t>
            </a:r>
            <a:endParaRPr sz="2200" dirty="0">
              <a:solidFill>
                <a:srgbClr val="7030A0"/>
              </a:solidFill>
              <a:sym typeface="Arial"/>
            </a:endParaRPr>
          </a:p>
          <a:p>
            <a:pPr marL="228600" marR="0" lvl="0" indent="-86995" algn="l" rtl="0">
              <a:lnSpc>
                <a:spcPct val="100000"/>
              </a:lnSpc>
              <a:spcBef>
                <a:spcPts val="0"/>
              </a:spcBef>
              <a:spcAft>
                <a:spcPts val="0"/>
              </a:spcAft>
              <a:buClr>
                <a:srgbClr val="7F7F7F"/>
              </a:buClr>
              <a:buSzPts val="2220"/>
              <a:buFont typeface="Arial"/>
              <a:buNone/>
            </a:pPr>
            <a:endParaRPr sz="2200" dirty="0">
              <a:solidFill>
                <a:srgbClr val="7030A0"/>
              </a:solidFill>
              <a:sym typeface="Arial"/>
            </a:endParaRPr>
          </a:p>
          <a:p>
            <a:pPr marL="228600" marR="0" lvl="0" indent="-228600" algn="l" rtl="0">
              <a:lnSpc>
                <a:spcPct val="100000"/>
              </a:lnSpc>
              <a:spcBef>
                <a:spcPts val="0"/>
              </a:spcBef>
              <a:spcAft>
                <a:spcPts val="0"/>
              </a:spcAft>
              <a:buClr>
                <a:srgbClr val="7F7F7F"/>
              </a:buClr>
              <a:buSzPts val="2220"/>
              <a:buFont typeface="Arial"/>
              <a:buChar char="•"/>
            </a:pPr>
            <a:r>
              <a:rPr lang="en-US" sz="2200" dirty="0">
                <a:solidFill>
                  <a:srgbClr val="7030A0"/>
                </a:solidFill>
                <a:sym typeface="Arial"/>
              </a:rPr>
              <a:t>Packaging can lead to a large amount of waste but there are steps that can be taken to reduce this, researching sustainable suppliers and communicating with suppliers is vital if you want to implement changes. </a:t>
            </a:r>
            <a:endParaRPr sz="2200" dirty="0">
              <a:solidFill>
                <a:srgbClr val="7030A0"/>
              </a:solidFill>
              <a:sym typeface="Arial"/>
            </a:endParaRPr>
          </a:p>
          <a:p>
            <a:pPr marL="228600" marR="0" lvl="0" indent="-86995" algn="l" rtl="0">
              <a:lnSpc>
                <a:spcPct val="100000"/>
              </a:lnSpc>
              <a:spcBef>
                <a:spcPts val="0"/>
              </a:spcBef>
              <a:spcAft>
                <a:spcPts val="0"/>
              </a:spcAft>
              <a:buClr>
                <a:srgbClr val="7F7F7F"/>
              </a:buClr>
              <a:buSzPts val="2220"/>
              <a:buFont typeface="Arial"/>
              <a:buNone/>
            </a:pPr>
            <a:endParaRPr sz="2200" dirty="0">
              <a:solidFill>
                <a:srgbClr val="7030A0"/>
              </a:solidFill>
              <a:sym typeface="Arial"/>
            </a:endParaRPr>
          </a:p>
          <a:p>
            <a:pPr marL="228600" marR="0" lvl="0" indent="-228600" algn="l" rtl="0">
              <a:lnSpc>
                <a:spcPct val="100000"/>
              </a:lnSpc>
              <a:spcBef>
                <a:spcPts val="0"/>
              </a:spcBef>
              <a:spcAft>
                <a:spcPts val="0"/>
              </a:spcAft>
              <a:buClr>
                <a:srgbClr val="7F7F7F"/>
              </a:buClr>
              <a:buSzPts val="2220"/>
              <a:buFont typeface="Arial"/>
              <a:buChar char="•"/>
            </a:pPr>
            <a:r>
              <a:rPr lang="en-US" sz="2200" dirty="0">
                <a:solidFill>
                  <a:srgbClr val="7030A0"/>
                </a:solidFill>
                <a:sym typeface="Arial"/>
              </a:rPr>
              <a:t>Refillable packaging, vacuum packaging, cardboard and compostable packaging are all ways we can reduce non-recyclable materials in our restaurants while improving the longevity of food </a:t>
            </a:r>
            <a:endParaRPr sz="2200" dirty="0">
              <a:solidFill>
                <a:srgbClr val="7030A0"/>
              </a:solidFill>
              <a:sym typeface="Arial"/>
            </a:endParaRPr>
          </a:p>
          <a:p>
            <a:pPr marL="228600" marR="0" lvl="0" indent="-86995" algn="l" rtl="0">
              <a:lnSpc>
                <a:spcPct val="100000"/>
              </a:lnSpc>
              <a:spcBef>
                <a:spcPts val="0"/>
              </a:spcBef>
              <a:spcAft>
                <a:spcPts val="0"/>
              </a:spcAft>
              <a:buClr>
                <a:srgbClr val="7F7F7F"/>
              </a:buClr>
              <a:buSzPts val="2220"/>
              <a:buFont typeface="Arial"/>
              <a:buNone/>
            </a:pPr>
            <a:endParaRPr sz="2200" dirty="0">
              <a:solidFill>
                <a:srgbClr val="7030A0"/>
              </a:solidFill>
              <a:sym typeface="Arial"/>
            </a:endParaRPr>
          </a:p>
          <a:p>
            <a:pPr marL="228600" marR="0" lvl="0" indent="-228600" algn="l" rtl="0">
              <a:lnSpc>
                <a:spcPct val="100000"/>
              </a:lnSpc>
              <a:spcBef>
                <a:spcPts val="0"/>
              </a:spcBef>
              <a:spcAft>
                <a:spcPts val="0"/>
              </a:spcAft>
              <a:buClr>
                <a:srgbClr val="7F7F7F"/>
              </a:buClr>
              <a:buSzPts val="2220"/>
              <a:buFont typeface="Arial"/>
              <a:buChar char="•"/>
            </a:pPr>
            <a:r>
              <a:rPr lang="en-US" sz="2200" dirty="0">
                <a:solidFill>
                  <a:srgbClr val="7030A0"/>
                </a:solidFill>
                <a:sym typeface="Arial"/>
              </a:rPr>
              <a:t>Additionally, you can describe the steps of the FIFO procedure which ensures food does not accidentally go past is use-by date. </a:t>
            </a:r>
            <a:endParaRPr sz="2200" dirty="0">
              <a:solidFill>
                <a:srgbClr val="7030A0"/>
              </a:solidFil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3F3F3F"/>
              </a:solidFill>
              <a:latin typeface="Arial"/>
              <a:ea typeface="Arial"/>
              <a:cs typeface="Arial"/>
              <a:sym typeface="Arial"/>
            </a:endParaRPr>
          </a:p>
        </p:txBody>
      </p:sp>
      <p:pic>
        <p:nvPicPr>
          <p:cNvPr id="361" name="Google Shape;361;p15"/>
          <p:cNvPicPr preferRelativeResize="0"/>
          <p:nvPr/>
        </p:nvPicPr>
        <p:blipFill rotWithShape="1">
          <a:blip r:embed="rId3">
            <a:alphaModFix/>
          </a:blip>
          <a:srcRect l="6499" r="60729"/>
          <a:stretch/>
        </p:blipFill>
        <p:spPr>
          <a:xfrm>
            <a:off x="-32325" y="0"/>
            <a:ext cx="2878688" cy="6372665"/>
          </a:xfrm>
          <a:prstGeom prst="rect">
            <a:avLst/>
          </a:prstGeom>
          <a:noFill/>
          <a:ln>
            <a:noFill/>
          </a:ln>
        </p:spPr>
      </p:pic>
    </p:spTree>
    <p:extLst>
      <p:ext uri="{BB962C8B-B14F-4D97-AF65-F5344CB8AC3E}">
        <p14:creationId xmlns:p14="http://schemas.microsoft.com/office/powerpoint/2010/main" val="3382374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10"/>
          <p:cNvPicPr preferRelativeResize="0"/>
          <p:nvPr/>
        </p:nvPicPr>
        <p:blipFill rotWithShape="1">
          <a:blip r:embed="rId3">
            <a:alphaModFix/>
          </a:blip>
          <a:srcRect/>
          <a:stretch/>
        </p:blipFill>
        <p:spPr>
          <a:xfrm>
            <a:off x="-1" y="0"/>
            <a:ext cx="12202357" cy="6858000"/>
          </a:xfrm>
          <a:prstGeom prst="rect">
            <a:avLst/>
          </a:prstGeom>
          <a:noFill/>
          <a:ln>
            <a:noFill/>
          </a:ln>
        </p:spPr>
      </p:pic>
      <p:sp>
        <p:nvSpPr>
          <p:cNvPr id="161" name="Google Shape;161;p10"/>
          <p:cNvSpPr/>
          <p:nvPr/>
        </p:nvSpPr>
        <p:spPr>
          <a:xfrm>
            <a:off x="3020234" y="51911"/>
            <a:ext cx="8490154" cy="910224"/>
          </a:xfrm>
          <a:prstGeom prst="parallelogram">
            <a:avLst>
              <a:gd name="adj" fmla="val 18836"/>
            </a:avLst>
          </a:prstGeom>
          <a:solidFill>
            <a:schemeClr val="lt1"/>
          </a:solidFill>
          <a:ln>
            <a:noFill/>
          </a:ln>
          <a:effectLst>
            <a:outerShdw blurRad="508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10"/>
          <p:cNvSpPr txBox="1"/>
          <p:nvPr/>
        </p:nvSpPr>
        <p:spPr>
          <a:xfrm>
            <a:off x="3206301" y="-120612"/>
            <a:ext cx="8310632" cy="136285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2800" b="1" i="0" u="none" strike="noStrike" cap="none">
                <a:solidFill>
                  <a:srgbClr val="000000"/>
                </a:solidFill>
                <a:latin typeface="Arial"/>
                <a:ea typeface="Arial"/>
                <a:cs typeface="Arial"/>
                <a:sym typeface="Arial"/>
              </a:rPr>
              <a:t>Follow this checklist before measuring food waste…</a:t>
            </a:r>
            <a:endParaRPr sz="2800" b="1" i="0" u="none" strike="noStrike" cap="none">
              <a:solidFill>
                <a:srgbClr val="000000"/>
              </a:solidFill>
              <a:latin typeface="Arial"/>
              <a:ea typeface="Arial"/>
              <a:cs typeface="Arial"/>
              <a:sym typeface="Arial"/>
            </a:endParaRPr>
          </a:p>
        </p:txBody>
      </p:sp>
      <p:grpSp>
        <p:nvGrpSpPr>
          <p:cNvPr id="163" name="Google Shape;163;p10"/>
          <p:cNvGrpSpPr/>
          <p:nvPr/>
        </p:nvGrpSpPr>
        <p:grpSpPr>
          <a:xfrm>
            <a:off x="2357596" y="1266400"/>
            <a:ext cx="8490154" cy="5539689"/>
            <a:chOff x="0" y="2882"/>
            <a:chExt cx="7141707" cy="4901550"/>
          </a:xfrm>
        </p:grpSpPr>
        <p:sp>
          <p:nvSpPr>
            <p:cNvPr id="164" name="Google Shape;164;p10"/>
            <p:cNvSpPr/>
            <p:nvPr/>
          </p:nvSpPr>
          <p:spPr>
            <a:xfrm rot="5400000">
              <a:off x="-200198" y="203080"/>
              <a:ext cx="1334655" cy="934258"/>
            </a:xfrm>
            <a:prstGeom prst="chevron">
              <a:avLst>
                <a:gd name="adj" fmla="val 50000"/>
              </a:avLst>
            </a:prstGeom>
            <a:solidFill>
              <a:srgbClr val="AFD56B"/>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10"/>
            <p:cNvSpPr txBox="1"/>
            <p:nvPr/>
          </p:nvSpPr>
          <p:spPr>
            <a:xfrm>
              <a:off x="1" y="470010"/>
              <a:ext cx="934258" cy="400397"/>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dk1"/>
                  </a:solidFill>
                  <a:latin typeface="Arial"/>
                  <a:ea typeface="Arial"/>
                  <a:cs typeface="Arial"/>
                  <a:sym typeface="Arial"/>
                </a:rPr>
                <a:t>Who?</a:t>
              </a:r>
              <a:endParaRPr sz="1400" b="0" i="0" u="none" strike="noStrike" cap="none">
                <a:solidFill>
                  <a:srgbClr val="000000"/>
                </a:solidFill>
                <a:latin typeface="Arial"/>
                <a:ea typeface="Arial"/>
                <a:cs typeface="Arial"/>
                <a:sym typeface="Arial"/>
              </a:endParaRPr>
            </a:p>
          </p:txBody>
        </p:sp>
        <p:sp>
          <p:nvSpPr>
            <p:cNvPr id="166" name="Google Shape;166;p10"/>
            <p:cNvSpPr/>
            <p:nvPr/>
          </p:nvSpPr>
          <p:spPr>
            <a:xfrm rot="5400000">
              <a:off x="3591653" y="-2654513"/>
              <a:ext cx="867526" cy="6182316"/>
            </a:xfrm>
            <a:prstGeom prst="round2SameRect">
              <a:avLst>
                <a:gd name="adj1" fmla="val 16667"/>
                <a:gd name="adj2" fmla="val 0"/>
              </a:avLst>
            </a:prstGeom>
            <a:solidFill>
              <a:schemeClr val="lt1">
                <a:alpha val="8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10"/>
            <p:cNvSpPr txBox="1"/>
            <p:nvPr/>
          </p:nvSpPr>
          <p:spPr>
            <a:xfrm>
              <a:off x="934259" y="45230"/>
              <a:ext cx="6139967" cy="782828"/>
            </a:xfrm>
            <a:prstGeom prst="rect">
              <a:avLst/>
            </a:prstGeom>
            <a:noFill/>
            <a:ln>
              <a:noFill/>
            </a:ln>
          </p:spPr>
          <p:txBody>
            <a:bodyPr spcFirstLastPara="1" wrap="square" lIns="199125" tIns="17775" rIns="17775" bIns="17775" anchor="ctr" anchorCtr="0">
              <a:noAutofit/>
            </a:bodyPr>
            <a:lstStyle/>
            <a:p>
              <a:pPr marL="285750" marR="0" lvl="1" indent="-285750" algn="l" rtl="0">
                <a:lnSpc>
                  <a:spcPct val="90000"/>
                </a:lnSpc>
                <a:spcBef>
                  <a:spcPts val="0"/>
                </a:spcBef>
                <a:spcAft>
                  <a:spcPts val="0"/>
                </a:spcAft>
                <a:buClr>
                  <a:srgbClr val="000000"/>
                </a:buClr>
                <a:buSzPts val="2800"/>
                <a:buFont typeface="Arial"/>
                <a:buChar char="•"/>
              </a:pPr>
              <a:r>
                <a:rPr lang="en-US" sz="2100" b="0" i="0" u="none" strike="noStrike" cap="none">
                  <a:solidFill>
                    <a:srgbClr val="000000"/>
                  </a:solidFill>
                  <a:latin typeface="Arial"/>
                  <a:ea typeface="Arial"/>
                  <a:cs typeface="Arial"/>
                  <a:sym typeface="Arial"/>
                </a:rPr>
                <a:t>Allocate a food waste champion – help drive the process and increase staff engagement</a:t>
              </a:r>
              <a:endParaRPr sz="2100" b="0" i="0" u="none" strike="noStrike" cap="none">
                <a:solidFill>
                  <a:srgbClr val="000000"/>
                </a:solidFill>
                <a:latin typeface="Arial"/>
                <a:ea typeface="Arial"/>
                <a:cs typeface="Arial"/>
                <a:sym typeface="Arial"/>
              </a:endParaRPr>
            </a:p>
          </p:txBody>
        </p:sp>
        <p:sp>
          <p:nvSpPr>
            <p:cNvPr id="168" name="Google Shape;168;p10"/>
            <p:cNvSpPr/>
            <p:nvPr/>
          </p:nvSpPr>
          <p:spPr>
            <a:xfrm rot="5400000">
              <a:off x="-200198" y="1392045"/>
              <a:ext cx="1334655" cy="934258"/>
            </a:xfrm>
            <a:prstGeom prst="chevron">
              <a:avLst>
                <a:gd name="adj" fmla="val 50000"/>
              </a:avLst>
            </a:prstGeom>
            <a:solidFill>
              <a:srgbClr val="AFD56B"/>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0"/>
            <p:cNvSpPr txBox="1"/>
            <p:nvPr/>
          </p:nvSpPr>
          <p:spPr>
            <a:xfrm>
              <a:off x="1" y="1658975"/>
              <a:ext cx="934258" cy="400397"/>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dk1"/>
                  </a:solidFill>
                  <a:latin typeface="Arial"/>
                  <a:ea typeface="Arial"/>
                  <a:cs typeface="Arial"/>
                  <a:sym typeface="Arial"/>
                </a:rPr>
                <a:t>What?</a:t>
              </a:r>
              <a:endParaRPr sz="1400" b="0" i="0" u="none" strike="noStrike" cap="none">
                <a:solidFill>
                  <a:srgbClr val="000000"/>
                </a:solidFill>
                <a:latin typeface="Arial"/>
                <a:ea typeface="Arial"/>
                <a:cs typeface="Arial"/>
                <a:sym typeface="Arial"/>
              </a:endParaRPr>
            </a:p>
          </p:txBody>
        </p:sp>
        <p:sp>
          <p:nvSpPr>
            <p:cNvPr id="170" name="Google Shape;170;p10"/>
            <p:cNvSpPr/>
            <p:nvPr/>
          </p:nvSpPr>
          <p:spPr>
            <a:xfrm rot="5400000">
              <a:off x="3591653" y="-1465547"/>
              <a:ext cx="867526" cy="6182316"/>
            </a:xfrm>
            <a:prstGeom prst="round2SameRect">
              <a:avLst>
                <a:gd name="adj1" fmla="val 16667"/>
                <a:gd name="adj2" fmla="val 0"/>
              </a:avLst>
            </a:prstGeom>
            <a:solidFill>
              <a:schemeClr val="lt1">
                <a:alpha val="8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10"/>
            <p:cNvSpPr txBox="1"/>
            <p:nvPr/>
          </p:nvSpPr>
          <p:spPr>
            <a:xfrm>
              <a:off x="934259" y="1234196"/>
              <a:ext cx="6139967" cy="782828"/>
            </a:xfrm>
            <a:prstGeom prst="rect">
              <a:avLst/>
            </a:prstGeom>
            <a:noFill/>
            <a:ln>
              <a:noFill/>
            </a:ln>
          </p:spPr>
          <p:txBody>
            <a:bodyPr spcFirstLastPara="1" wrap="square" lIns="199125" tIns="17775" rIns="17775" bIns="17775" anchor="ctr" anchorCtr="0">
              <a:noAutofit/>
            </a:bodyPr>
            <a:lstStyle/>
            <a:p>
              <a:pPr marL="285750" marR="0" lvl="1" indent="-285750" algn="l" rtl="0">
                <a:lnSpc>
                  <a:spcPct val="90000"/>
                </a:lnSpc>
                <a:spcBef>
                  <a:spcPts val="0"/>
                </a:spcBef>
                <a:spcAft>
                  <a:spcPts val="0"/>
                </a:spcAft>
                <a:buClr>
                  <a:srgbClr val="000000"/>
                </a:buClr>
                <a:buSzPts val="2800"/>
                <a:buFont typeface="Arial"/>
                <a:buChar char="•"/>
              </a:pPr>
              <a:r>
                <a:rPr lang="en-US" sz="2100" b="0" i="0" u="none" strike="noStrike" cap="none">
                  <a:solidFill>
                    <a:srgbClr val="000000"/>
                  </a:solidFill>
                  <a:latin typeface="Arial"/>
                  <a:ea typeface="Arial"/>
                  <a:cs typeface="Arial"/>
                  <a:sym typeface="Arial"/>
                </a:rPr>
                <a:t>Decide what categories of food waste to look at - commonly spoilage, preparation and plate waste</a:t>
              </a:r>
              <a:endParaRPr sz="2100" b="0" i="0" u="none" strike="noStrike" cap="none">
                <a:solidFill>
                  <a:srgbClr val="000000"/>
                </a:solidFill>
                <a:latin typeface="Arial"/>
                <a:ea typeface="Arial"/>
                <a:cs typeface="Arial"/>
                <a:sym typeface="Arial"/>
              </a:endParaRPr>
            </a:p>
          </p:txBody>
        </p:sp>
        <p:sp>
          <p:nvSpPr>
            <p:cNvPr id="172" name="Google Shape;172;p10"/>
            <p:cNvSpPr/>
            <p:nvPr/>
          </p:nvSpPr>
          <p:spPr>
            <a:xfrm rot="5400000">
              <a:off x="-200198" y="2581010"/>
              <a:ext cx="1334655" cy="934258"/>
            </a:xfrm>
            <a:prstGeom prst="chevron">
              <a:avLst>
                <a:gd name="adj" fmla="val 50000"/>
              </a:avLst>
            </a:prstGeom>
            <a:solidFill>
              <a:srgbClr val="AFD56B"/>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0"/>
            <p:cNvSpPr txBox="1"/>
            <p:nvPr/>
          </p:nvSpPr>
          <p:spPr>
            <a:xfrm>
              <a:off x="1" y="2847940"/>
              <a:ext cx="934258" cy="400397"/>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dk1"/>
                  </a:solidFill>
                  <a:latin typeface="Arial"/>
                  <a:ea typeface="Arial"/>
                  <a:cs typeface="Arial"/>
                  <a:sym typeface="Arial"/>
                </a:rPr>
                <a:t>When?</a:t>
              </a:r>
              <a:endParaRPr sz="1400" b="0" i="0" u="none" strike="noStrike" cap="none">
                <a:solidFill>
                  <a:srgbClr val="000000"/>
                </a:solidFill>
                <a:latin typeface="Arial"/>
                <a:ea typeface="Arial"/>
                <a:cs typeface="Arial"/>
                <a:sym typeface="Arial"/>
              </a:endParaRPr>
            </a:p>
          </p:txBody>
        </p:sp>
        <p:sp>
          <p:nvSpPr>
            <p:cNvPr id="174" name="Google Shape;174;p10"/>
            <p:cNvSpPr/>
            <p:nvPr/>
          </p:nvSpPr>
          <p:spPr>
            <a:xfrm rot="5400000">
              <a:off x="3513402" y="-198332"/>
              <a:ext cx="1024026" cy="6182316"/>
            </a:xfrm>
            <a:prstGeom prst="round2SameRect">
              <a:avLst>
                <a:gd name="adj1" fmla="val 16667"/>
                <a:gd name="adj2" fmla="val 0"/>
              </a:avLst>
            </a:prstGeom>
            <a:solidFill>
              <a:schemeClr val="lt1">
                <a:alpha val="8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0"/>
            <p:cNvSpPr txBox="1"/>
            <p:nvPr/>
          </p:nvSpPr>
          <p:spPr>
            <a:xfrm>
              <a:off x="1001741" y="2499214"/>
              <a:ext cx="6139967" cy="782828"/>
            </a:xfrm>
            <a:prstGeom prst="rect">
              <a:avLst/>
            </a:prstGeom>
            <a:noFill/>
            <a:ln>
              <a:noFill/>
            </a:ln>
          </p:spPr>
          <p:txBody>
            <a:bodyPr spcFirstLastPara="1" wrap="square" lIns="184900" tIns="16500" rIns="16500" bIns="16500" anchor="ctr" anchorCtr="0">
              <a:noAutofit/>
            </a:bodyPr>
            <a:lstStyle/>
            <a:p>
              <a:pPr marL="228600" marR="0" lvl="1" indent="-228600" algn="l" rtl="0">
                <a:lnSpc>
                  <a:spcPct val="90000"/>
                </a:lnSpc>
                <a:spcBef>
                  <a:spcPts val="0"/>
                </a:spcBef>
                <a:spcAft>
                  <a:spcPts val="0"/>
                </a:spcAft>
                <a:buClr>
                  <a:srgbClr val="000000"/>
                </a:buClr>
                <a:buSzPts val="2600"/>
                <a:buFont typeface="Arial"/>
                <a:buChar char="•"/>
              </a:pPr>
              <a:r>
                <a:rPr lang="en-US" sz="2000" b="0" i="0" u="none" strike="noStrike" cap="none">
                  <a:solidFill>
                    <a:srgbClr val="000000"/>
                  </a:solidFill>
                  <a:latin typeface="Arial"/>
                  <a:ea typeface="Arial"/>
                  <a:cs typeface="Arial"/>
                  <a:sym typeface="Arial"/>
                </a:rPr>
                <a:t>When will you measure food waste?</a:t>
              </a:r>
              <a:endParaRPr/>
            </a:p>
            <a:p>
              <a:pPr marL="228600" marR="0" lvl="1" indent="-228600" algn="l" rtl="0">
                <a:lnSpc>
                  <a:spcPct val="90000"/>
                </a:lnSpc>
                <a:spcBef>
                  <a:spcPts val="0"/>
                </a:spcBef>
                <a:spcAft>
                  <a:spcPts val="0"/>
                </a:spcAft>
                <a:buClr>
                  <a:srgbClr val="000000"/>
                </a:buClr>
                <a:buSzPts val="2600"/>
                <a:buFont typeface="Arial"/>
                <a:buChar char="•"/>
              </a:pPr>
              <a:r>
                <a:rPr lang="en-US" sz="2000" b="0" i="0" u="none" strike="noStrike" cap="none">
                  <a:solidFill>
                    <a:srgbClr val="000000"/>
                  </a:solidFill>
                  <a:latin typeface="Arial"/>
                  <a:ea typeface="Arial"/>
                  <a:cs typeface="Arial"/>
                  <a:sym typeface="Arial"/>
                </a:rPr>
                <a:t>Measuring consistently during quiet and busy times will allows us to gage a baseline of waste – from which we can track progress</a:t>
              </a:r>
              <a:endParaRPr sz="1100" b="0" i="0" u="none" strike="noStrike" cap="none">
                <a:solidFill>
                  <a:srgbClr val="000000"/>
                </a:solidFill>
                <a:latin typeface="Arial"/>
                <a:ea typeface="Arial"/>
                <a:cs typeface="Arial"/>
                <a:sym typeface="Arial"/>
              </a:endParaRPr>
            </a:p>
          </p:txBody>
        </p:sp>
        <p:sp>
          <p:nvSpPr>
            <p:cNvPr id="176" name="Google Shape;176;p10"/>
            <p:cNvSpPr/>
            <p:nvPr/>
          </p:nvSpPr>
          <p:spPr>
            <a:xfrm rot="5400000">
              <a:off x="-200198" y="3769975"/>
              <a:ext cx="1334655" cy="934258"/>
            </a:xfrm>
            <a:prstGeom prst="chevron">
              <a:avLst>
                <a:gd name="adj" fmla="val 50000"/>
              </a:avLst>
            </a:prstGeom>
            <a:solidFill>
              <a:srgbClr val="AFD56B"/>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0"/>
            <p:cNvSpPr txBox="1"/>
            <p:nvPr/>
          </p:nvSpPr>
          <p:spPr>
            <a:xfrm>
              <a:off x="1" y="4036905"/>
              <a:ext cx="934258" cy="400397"/>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0" i="0" u="none" strike="noStrike" cap="none">
                  <a:solidFill>
                    <a:schemeClr val="dk1"/>
                  </a:solidFill>
                  <a:latin typeface="Arial"/>
                  <a:ea typeface="Arial"/>
                  <a:cs typeface="Arial"/>
                  <a:sym typeface="Arial"/>
                </a:rPr>
                <a:t>Where?</a:t>
              </a:r>
              <a:endParaRPr sz="1400" b="0" i="0" u="none" strike="noStrike" cap="none">
                <a:solidFill>
                  <a:srgbClr val="000000"/>
                </a:solidFill>
                <a:latin typeface="Arial"/>
                <a:ea typeface="Arial"/>
                <a:cs typeface="Arial"/>
                <a:sym typeface="Arial"/>
              </a:endParaRPr>
            </a:p>
          </p:txBody>
        </p:sp>
        <p:sp>
          <p:nvSpPr>
            <p:cNvPr id="178" name="Google Shape;178;p10"/>
            <p:cNvSpPr/>
            <p:nvPr/>
          </p:nvSpPr>
          <p:spPr>
            <a:xfrm rot="5400000">
              <a:off x="3591653" y="912382"/>
              <a:ext cx="867526" cy="6182316"/>
            </a:xfrm>
            <a:prstGeom prst="round2SameRect">
              <a:avLst>
                <a:gd name="adj1" fmla="val 16667"/>
                <a:gd name="adj2" fmla="val 0"/>
              </a:avLst>
            </a:prstGeom>
            <a:solidFill>
              <a:schemeClr val="lt1">
                <a:alpha val="8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0"/>
            <p:cNvSpPr txBox="1"/>
            <p:nvPr/>
          </p:nvSpPr>
          <p:spPr>
            <a:xfrm>
              <a:off x="934259" y="3612126"/>
              <a:ext cx="6139967" cy="782828"/>
            </a:xfrm>
            <a:prstGeom prst="rect">
              <a:avLst/>
            </a:prstGeom>
            <a:noFill/>
            <a:ln>
              <a:noFill/>
            </a:ln>
          </p:spPr>
          <p:txBody>
            <a:bodyPr spcFirstLastPara="1" wrap="square" lIns="184900" tIns="16500" rIns="16500" bIns="16500" anchor="ctr" anchorCtr="0">
              <a:noAutofit/>
            </a:bodyPr>
            <a:lstStyle/>
            <a:p>
              <a:pPr marL="228600" marR="0" lvl="1" indent="-228600" algn="l" rtl="0">
                <a:lnSpc>
                  <a:spcPct val="90000"/>
                </a:lnSpc>
                <a:spcBef>
                  <a:spcPts val="0"/>
                </a:spcBef>
                <a:spcAft>
                  <a:spcPts val="0"/>
                </a:spcAft>
                <a:buClr>
                  <a:srgbClr val="000000"/>
                </a:buClr>
                <a:buSzPts val="2600"/>
                <a:buFont typeface="Arial"/>
                <a:buChar char="•"/>
              </a:pPr>
              <a:r>
                <a:rPr lang="en-US" sz="2100" b="0" i="0" u="none" strike="noStrike" cap="none">
                  <a:solidFill>
                    <a:srgbClr val="000000"/>
                  </a:solidFill>
                  <a:latin typeface="Arial"/>
                  <a:ea typeface="Arial"/>
                  <a:cs typeface="Arial"/>
                  <a:sym typeface="Arial"/>
                </a:rPr>
                <a:t>What areas of business will you target? Kitchen? Bar? Front of house? All? </a:t>
              </a:r>
              <a:endParaRPr sz="2100" b="0" i="0" u="none" strike="noStrike" cap="none">
                <a:solidFill>
                  <a:srgbClr val="000000"/>
                </a:solidFill>
                <a:latin typeface="Arial"/>
                <a:ea typeface="Arial"/>
                <a:cs typeface="Arial"/>
                <a:sym typeface="Arial"/>
              </a:endParaRPr>
            </a:p>
          </p:txBody>
        </p:sp>
      </p:grpSp>
      <p:sp>
        <p:nvSpPr>
          <p:cNvPr id="180" name="Google Shape;180;p10"/>
          <p:cNvSpPr txBox="1"/>
          <p:nvPr/>
        </p:nvSpPr>
        <p:spPr>
          <a:xfrm>
            <a:off x="10818421" y="5948066"/>
            <a:ext cx="138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Source: </a:t>
            </a:r>
            <a:r>
              <a:rPr lang="en-US" sz="1400" b="0" i="0" u="sng" strike="noStrike" cap="none">
                <a:solidFill>
                  <a:srgbClr val="0070C0"/>
                </a:solidFill>
                <a:latin typeface="Arial"/>
                <a:ea typeface="Arial"/>
                <a:cs typeface="Arial"/>
                <a:sym typeface="Arial"/>
                <a:hlinkClick r:id="rId4">
                  <a:extLst>
                    <a:ext uri="{A12FA001-AC4F-418D-AE19-62706E023703}">
                      <ahyp:hlinkClr xmlns:ahyp="http://schemas.microsoft.com/office/drawing/2018/hyperlinkcolor" val="tx"/>
                    </a:ext>
                  </a:extLst>
                </a:hlinkClick>
              </a:rPr>
              <a:t>Guardians of Grub</a:t>
            </a:r>
            <a:endParaRPr sz="1400" b="0" i="0" u="none" strike="noStrike" cap="none">
              <a:solidFill>
                <a:srgbClr val="0070C0"/>
              </a:solidFill>
              <a:latin typeface="Arial"/>
              <a:ea typeface="Arial"/>
              <a:cs typeface="Arial"/>
              <a:sym typeface="Arial"/>
            </a:endParaRPr>
          </a:p>
        </p:txBody>
      </p:sp>
    </p:spTree>
    <p:extLst>
      <p:ext uri="{BB962C8B-B14F-4D97-AF65-F5344CB8AC3E}">
        <p14:creationId xmlns:p14="http://schemas.microsoft.com/office/powerpoint/2010/main" val="26052499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BB00-7C66-8EF5-4617-760D31C54DFB}"/>
              </a:ext>
            </a:extLst>
          </p:cNvPr>
          <p:cNvSpPr>
            <a:spLocks noGrp="1"/>
          </p:cNvSpPr>
          <p:nvPr>
            <p:ph type="title"/>
          </p:nvPr>
        </p:nvSpPr>
        <p:spPr/>
        <p:txBody>
          <a:bodyPr/>
          <a:lstStyle/>
          <a:p>
            <a:r>
              <a:rPr lang="en-GB" dirty="0"/>
              <a:t>Useful Links and References</a:t>
            </a:r>
          </a:p>
        </p:txBody>
      </p:sp>
      <p:sp>
        <p:nvSpPr>
          <p:cNvPr id="3" name="Content Placeholder 2">
            <a:extLst>
              <a:ext uri="{FF2B5EF4-FFF2-40B4-BE49-F238E27FC236}">
                <a16:creationId xmlns:a16="http://schemas.microsoft.com/office/drawing/2014/main" id="{DDB7A99E-7D71-7646-853A-043CF6CFC435}"/>
              </a:ext>
            </a:extLst>
          </p:cNvPr>
          <p:cNvSpPr>
            <a:spLocks noGrp="1"/>
          </p:cNvSpPr>
          <p:nvPr>
            <p:ph sz="half" idx="1"/>
          </p:nvPr>
        </p:nvSpPr>
        <p:spPr/>
        <p:txBody>
          <a:bodyPr/>
          <a:lstStyle/>
          <a:p>
            <a:r>
              <a:rPr lang="en-GB" sz="2400" dirty="0"/>
              <a:t>WRAP – food waste reduction roadmap</a:t>
            </a:r>
          </a:p>
          <a:p>
            <a:pPr lvl="1"/>
            <a:r>
              <a:rPr lang="en-GB" sz="2000" dirty="0">
                <a:hlinkClick r:id="rId4"/>
              </a:rPr>
              <a:t>https://wrap.org.uk/taking-action/food-drink/initiatives/food-waste-reduction-roadmap</a:t>
            </a:r>
            <a:endParaRPr lang="en-GB" sz="2000" dirty="0"/>
          </a:p>
          <a:p>
            <a:r>
              <a:rPr lang="en-GB" sz="2400" dirty="0"/>
              <a:t>Zero Waste Scotland</a:t>
            </a:r>
          </a:p>
          <a:p>
            <a:pPr lvl="1"/>
            <a:r>
              <a:rPr lang="en-US" sz="2000" b="0" i="0" u="sng" strike="noStrike" cap="none" dirty="0">
                <a:solidFill>
                  <a:schemeClr val="dk1"/>
                </a:solidFill>
                <a:latin typeface="Arial"/>
                <a:ea typeface="Arial"/>
                <a:cs typeface="Arial"/>
                <a:sym typeface="Arial"/>
                <a:hlinkClick r:id="rId5"/>
              </a:rPr>
              <a:t>https://www.zerowastescotland.org.uk/FoodDrink/HospitalityandFoodService</a:t>
            </a:r>
            <a:endParaRPr lang="en-US" sz="2000" b="0" i="0" u="sng" strike="noStrike" cap="none" dirty="0">
              <a:solidFill>
                <a:schemeClr val="dk1"/>
              </a:solidFill>
              <a:latin typeface="Arial"/>
              <a:ea typeface="Arial"/>
              <a:cs typeface="Arial"/>
              <a:sym typeface="Arial"/>
            </a:endParaRPr>
          </a:p>
          <a:p>
            <a:r>
              <a:rPr lang="en-GB" sz="2400" dirty="0"/>
              <a:t>Guardians of Grub</a:t>
            </a:r>
          </a:p>
          <a:p>
            <a:pPr lvl="1"/>
            <a:r>
              <a:rPr lang="en-GB" sz="2000" dirty="0">
                <a:hlinkClick r:id="rId6"/>
              </a:rPr>
              <a:t>https://guardiansofgrub.com/resources/</a:t>
            </a:r>
            <a:endParaRPr lang="en-GB" sz="2000" dirty="0"/>
          </a:p>
          <a:p>
            <a:r>
              <a:rPr lang="en-GB" dirty="0"/>
              <a:t>Everglades hotel – case study</a:t>
            </a:r>
          </a:p>
          <a:p>
            <a:pPr lvl="1"/>
            <a:r>
              <a:rPr lang="en-GB" sz="2000" dirty="0">
                <a:hlinkClick r:id="rId7"/>
              </a:rPr>
              <a:t>https://guardiansofgrub.com/case_studies/everglades/</a:t>
            </a:r>
            <a:endParaRPr lang="en-GB" sz="2000" dirty="0"/>
          </a:p>
          <a:p>
            <a:pPr lvl="1"/>
            <a:endParaRPr lang="en-GB" dirty="0"/>
          </a:p>
          <a:p>
            <a:pPr lvl="1"/>
            <a:endParaRPr lang="en-GB" dirty="0"/>
          </a:p>
          <a:p>
            <a:pPr lvl="1"/>
            <a:endParaRPr lang="en-GB" dirty="0"/>
          </a:p>
        </p:txBody>
      </p:sp>
      <p:sp>
        <p:nvSpPr>
          <p:cNvPr id="4" name="Content Placeholder 3">
            <a:extLst>
              <a:ext uri="{FF2B5EF4-FFF2-40B4-BE49-F238E27FC236}">
                <a16:creationId xmlns:a16="http://schemas.microsoft.com/office/drawing/2014/main" id="{DB7530CF-9ACB-F118-E412-079B8D81D772}"/>
              </a:ext>
            </a:extLst>
          </p:cNvPr>
          <p:cNvSpPr>
            <a:spLocks noGrp="1"/>
          </p:cNvSpPr>
          <p:nvPr>
            <p:ph sz="half" idx="2"/>
          </p:nvPr>
        </p:nvSpPr>
        <p:spPr>
          <a:xfrm>
            <a:off x="6172198" y="873125"/>
            <a:ext cx="4725573" cy="5184775"/>
          </a:xfrm>
        </p:spPr>
        <p:txBody>
          <a:bodyPr/>
          <a:lstStyle/>
          <a:p>
            <a:r>
              <a:rPr lang="en-GB" dirty="0" err="1"/>
              <a:t>Youtube</a:t>
            </a:r>
            <a:r>
              <a:rPr lang="en-GB" dirty="0"/>
              <a:t> links</a:t>
            </a:r>
          </a:p>
          <a:p>
            <a:pPr lvl="1"/>
            <a:r>
              <a:rPr lang="en-GB" dirty="0"/>
              <a:t>Guide for Composting</a:t>
            </a:r>
          </a:p>
          <a:p>
            <a:pPr lvl="1"/>
            <a:endParaRPr lang="en-GB" dirty="0"/>
          </a:p>
          <a:p>
            <a:pPr lvl="1"/>
            <a:endParaRPr lang="en-GB" dirty="0"/>
          </a:p>
          <a:p>
            <a:pPr lvl="1"/>
            <a:endParaRPr lang="en-GB" dirty="0"/>
          </a:p>
          <a:p>
            <a:pPr lvl="1"/>
            <a:endParaRPr lang="en-GB" dirty="0"/>
          </a:p>
          <a:p>
            <a:pPr lvl="1"/>
            <a:endParaRPr lang="en-GB" dirty="0"/>
          </a:p>
          <a:p>
            <a:pPr lvl="1"/>
            <a:r>
              <a:rPr lang="en-GB" dirty="0"/>
              <a:t>Fresh Facts about Food Waste</a:t>
            </a:r>
          </a:p>
        </p:txBody>
      </p:sp>
      <p:pic>
        <p:nvPicPr>
          <p:cNvPr id="5" name="Online Media 4" title="Food Scrap Composting in Restaurants:  A How To Guide">
            <a:hlinkClick r:id="" action="ppaction://media"/>
            <a:extLst>
              <a:ext uri="{FF2B5EF4-FFF2-40B4-BE49-F238E27FC236}">
                <a16:creationId xmlns:a16="http://schemas.microsoft.com/office/drawing/2014/main" id="{1D602DFE-D9E0-BBAA-EE1B-70EC8D248F88}"/>
              </a:ext>
            </a:extLst>
          </p:cNvPr>
          <p:cNvPicPr>
            <a:picLocks noRot="1" noChangeAspect="1"/>
          </p:cNvPicPr>
          <p:nvPr>
            <a:videoFile r:link="rId1"/>
          </p:nvPr>
        </p:nvPicPr>
        <p:blipFill>
          <a:blip r:embed="rId8"/>
          <a:stretch>
            <a:fillRect/>
          </a:stretch>
        </p:blipFill>
        <p:spPr>
          <a:xfrm>
            <a:off x="9519920" y="1731401"/>
            <a:ext cx="2540000" cy="1435100"/>
          </a:xfrm>
          <a:prstGeom prst="rect">
            <a:avLst/>
          </a:prstGeom>
        </p:spPr>
      </p:pic>
      <p:pic>
        <p:nvPicPr>
          <p:cNvPr id="6" name="Online Media 5" title="What can we do about food waste? Fresh facts for restaurant, catering and hospitality staff">
            <a:hlinkClick r:id="" action="ppaction://media"/>
            <a:extLst>
              <a:ext uri="{FF2B5EF4-FFF2-40B4-BE49-F238E27FC236}">
                <a16:creationId xmlns:a16="http://schemas.microsoft.com/office/drawing/2014/main" id="{35809CBB-8CB2-1E40-EDE5-D20E018FC881}"/>
              </a:ext>
            </a:extLst>
          </p:cNvPr>
          <p:cNvPicPr>
            <a:picLocks noRot="1" noChangeAspect="1"/>
          </p:cNvPicPr>
          <p:nvPr>
            <a:videoFile r:link="rId2"/>
          </p:nvPr>
        </p:nvPicPr>
        <p:blipFill>
          <a:blip r:embed="rId9"/>
          <a:stretch>
            <a:fillRect/>
          </a:stretch>
        </p:blipFill>
        <p:spPr>
          <a:xfrm>
            <a:off x="9482406" y="4145871"/>
            <a:ext cx="2540000" cy="1435100"/>
          </a:xfrm>
          <a:prstGeom prst="rect">
            <a:avLst/>
          </a:prstGeom>
        </p:spPr>
      </p:pic>
    </p:spTree>
    <p:extLst>
      <p:ext uri="{BB962C8B-B14F-4D97-AF65-F5344CB8AC3E}">
        <p14:creationId xmlns:p14="http://schemas.microsoft.com/office/powerpoint/2010/main" val="180799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20"/>
          <p:cNvSpPr txBox="1"/>
          <p:nvPr/>
        </p:nvSpPr>
        <p:spPr>
          <a:xfrm>
            <a:off x="244875" y="91141"/>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GB" sz="4400" b="1" i="0" u="none" strike="noStrike" cap="none">
                <a:solidFill>
                  <a:schemeClr val="dk1"/>
                </a:solidFill>
                <a:latin typeface="Arial"/>
                <a:ea typeface="Arial"/>
                <a:cs typeface="Arial"/>
                <a:sym typeface="Arial"/>
              </a:rPr>
              <a:t>The Food Waste Champion</a:t>
            </a:r>
            <a:endParaRPr lang="en-GB" sz="4400" b="1" i="0" u="none" strike="noStrike" cap="none" dirty="0">
              <a:solidFill>
                <a:schemeClr val="dk1"/>
              </a:solidFill>
              <a:latin typeface="Arial"/>
              <a:ea typeface="Arial"/>
              <a:cs typeface="Arial"/>
              <a:sym typeface="Arial"/>
            </a:endParaRPr>
          </a:p>
        </p:txBody>
      </p:sp>
      <p:sp>
        <p:nvSpPr>
          <p:cNvPr id="187" name="Google Shape;187;p20"/>
          <p:cNvSpPr txBox="1"/>
          <p:nvPr/>
        </p:nvSpPr>
        <p:spPr>
          <a:xfrm>
            <a:off x="695325" y="873125"/>
            <a:ext cx="11007100" cy="541682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dirty="0">
                <a:solidFill>
                  <a:srgbClr val="7030A0"/>
                </a:solidFill>
                <a:sym typeface="Arial"/>
              </a:rPr>
              <a:t>Ensuring collaboration between all staff members is crucial to implement a successful and efficient food waste management system. However, appointing a staff member or multiple members of staff as a Food Waste Champion(s) is important to encourage engagement, spread knowledge and ensure best practice</a:t>
            </a:r>
            <a:endParaRPr sz="2400" dirty="0">
              <a:solidFill>
                <a:srgbClr val="7030A0"/>
              </a:solidFill>
            </a:endParaRPr>
          </a:p>
          <a:p>
            <a:pPr marL="0" marR="0" lvl="0" indent="0" algn="l" rtl="0">
              <a:lnSpc>
                <a:spcPct val="100000"/>
              </a:lnSpc>
              <a:spcBef>
                <a:spcPts val="0"/>
              </a:spcBef>
              <a:spcAft>
                <a:spcPts val="0"/>
              </a:spcAft>
              <a:buNone/>
            </a:pPr>
            <a:endParaRPr sz="2400" dirty="0">
              <a:solidFill>
                <a:srgbClr val="7030A0"/>
              </a:solidFill>
              <a:sym typeface="Arial"/>
            </a:endParaRPr>
          </a:p>
          <a:p>
            <a:pPr marL="285750" marR="0" lvl="0" indent="-292100" algn="l" rtl="0">
              <a:lnSpc>
                <a:spcPct val="100000"/>
              </a:lnSpc>
              <a:spcBef>
                <a:spcPts val="0"/>
              </a:spcBef>
              <a:spcAft>
                <a:spcPts val="0"/>
              </a:spcAft>
              <a:buClr>
                <a:srgbClr val="000000"/>
              </a:buClr>
              <a:buSzPts val="1700"/>
              <a:buFont typeface="Arial"/>
              <a:buChar char="•"/>
            </a:pPr>
            <a:r>
              <a:rPr lang="en-US" sz="2400" dirty="0">
                <a:solidFill>
                  <a:srgbClr val="7030A0"/>
                </a:solidFill>
                <a:sym typeface="Arial"/>
              </a:rPr>
              <a:t>Their role involves becoming the driving force behind reducing food waste within the business through increasing awareness, tracking, measuring and implementing changes both in practice and in </a:t>
            </a:r>
            <a:r>
              <a:rPr lang="en-US" sz="2400" dirty="0" err="1">
                <a:solidFill>
                  <a:srgbClr val="7030A0"/>
                </a:solidFill>
                <a:sym typeface="Arial"/>
              </a:rPr>
              <a:t>behaviour</a:t>
            </a:r>
            <a:r>
              <a:rPr lang="en-US" sz="2400" dirty="0">
                <a:solidFill>
                  <a:srgbClr val="7030A0"/>
                </a:solidFill>
                <a:sym typeface="Arial"/>
              </a:rPr>
              <a:t>. </a:t>
            </a:r>
            <a:endParaRPr sz="2400" dirty="0">
              <a:solidFill>
                <a:srgbClr val="7030A0"/>
              </a:solidFill>
            </a:endParaRPr>
          </a:p>
          <a:p>
            <a:pPr marL="0" marR="0" lvl="0" indent="0" algn="l" rtl="0">
              <a:lnSpc>
                <a:spcPct val="100000"/>
              </a:lnSpc>
              <a:spcBef>
                <a:spcPts val="0"/>
              </a:spcBef>
              <a:spcAft>
                <a:spcPts val="0"/>
              </a:spcAft>
              <a:buNone/>
            </a:pPr>
            <a:endParaRPr sz="2400" dirty="0">
              <a:solidFill>
                <a:srgbClr val="7030A0"/>
              </a:solidFill>
              <a:sym typeface="Arial"/>
            </a:endParaRPr>
          </a:p>
          <a:p>
            <a:pPr marL="285750" marR="0" lvl="0" indent="-292100" algn="l" rtl="0">
              <a:lnSpc>
                <a:spcPct val="100000"/>
              </a:lnSpc>
              <a:spcBef>
                <a:spcPts val="0"/>
              </a:spcBef>
              <a:spcAft>
                <a:spcPts val="0"/>
              </a:spcAft>
              <a:buClr>
                <a:srgbClr val="000000"/>
              </a:buClr>
              <a:buSzPts val="1700"/>
              <a:buFont typeface="Arial"/>
              <a:buChar char="•"/>
            </a:pPr>
            <a:r>
              <a:rPr lang="en-US" sz="2400" dirty="0">
                <a:solidFill>
                  <a:srgbClr val="7030A0"/>
                </a:solidFill>
                <a:sym typeface="Arial"/>
              </a:rPr>
              <a:t>Importantly, they don’t do this all alone, their role is crucial to encourage staff engagement in all departments and delegates tasks such as measuring and calculating food waste while providing support and knowledge of how this can be done. </a:t>
            </a:r>
            <a:endParaRPr sz="2400" dirty="0">
              <a:solidFill>
                <a:srgbClr val="7030A0"/>
              </a:solidFill>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dirty="0">
              <a:solidFill>
                <a:srgbClr val="757070"/>
              </a:solidFill>
              <a:latin typeface="Arial"/>
              <a:ea typeface="Arial"/>
              <a:cs typeface="Arial"/>
              <a:sym typeface="Arial"/>
            </a:endParaRPr>
          </a:p>
          <a:p>
            <a:pPr marL="285750" marR="0" lvl="0" indent="-184150" algn="l" rtl="0">
              <a:lnSpc>
                <a:spcPct val="100000"/>
              </a:lnSpc>
              <a:spcBef>
                <a:spcPts val="0"/>
              </a:spcBef>
              <a:spcAft>
                <a:spcPts val="0"/>
              </a:spcAft>
              <a:buClr>
                <a:srgbClr val="000000"/>
              </a:buClr>
              <a:buSzPts val="1600"/>
              <a:buFont typeface="Arial"/>
              <a:buNone/>
            </a:pPr>
            <a:endParaRPr sz="1600" b="0" i="0" u="none" strike="noStrike" cap="none" dirty="0">
              <a:solidFill>
                <a:srgbClr val="757070"/>
              </a:solidFill>
              <a:latin typeface="Arial"/>
              <a:ea typeface="Arial"/>
              <a:cs typeface="Arial"/>
              <a:sym typeface="Arial"/>
            </a:endParaRPr>
          </a:p>
        </p:txBody>
      </p:sp>
    </p:spTree>
    <p:extLst>
      <p:ext uri="{BB962C8B-B14F-4D97-AF65-F5344CB8AC3E}">
        <p14:creationId xmlns:p14="http://schemas.microsoft.com/office/powerpoint/2010/main" val="2645125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21" descr="A picture containing sword, weapon, line&#10;&#10;Description automatically generated"/>
          <p:cNvPicPr preferRelativeResize="0"/>
          <p:nvPr/>
        </p:nvPicPr>
        <p:blipFill rotWithShape="1">
          <a:blip r:embed="rId3">
            <a:alphaModFix/>
          </a:blip>
          <a:srcRect/>
          <a:stretch/>
        </p:blipFill>
        <p:spPr>
          <a:xfrm>
            <a:off x="6201764" y="2494562"/>
            <a:ext cx="1628775" cy="3076575"/>
          </a:xfrm>
          <a:prstGeom prst="rect">
            <a:avLst/>
          </a:prstGeom>
          <a:noFill/>
          <a:ln>
            <a:noFill/>
          </a:ln>
        </p:spPr>
      </p:pic>
      <p:sp>
        <p:nvSpPr>
          <p:cNvPr id="194" name="Google Shape;194;p21"/>
          <p:cNvSpPr txBox="1"/>
          <p:nvPr/>
        </p:nvSpPr>
        <p:spPr>
          <a:xfrm>
            <a:off x="121693" y="142778"/>
            <a:ext cx="11801564"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b="1" i="0" u="none" strike="noStrike" cap="none" dirty="0">
                <a:solidFill>
                  <a:schemeClr val="dk1"/>
                </a:solidFill>
                <a:latin typeface="Arial"/>
                <a:ea typeface="Arial"/>
                <a:cs typeface="Arial"/>
                <a:sym typeface="Arial"/>
              </a:rPr>
              <a:t>The Food Waste Champion</a:t>
            </a:r>
            <a:endParaRPr sz="4400" b="1" i="0" u="none" strike="noStrike" cap="none" dirty="0">
              <a:solidFill>
                <a:schemeClr val="dk1"/>
              </a:solidFill>
              <a:latin typeface="Arial"/>
              <a:ea typeface="Arial"/>
              <a:cs typeface="Arial"/>
              <a:sym typeface="Arial"/>
            </a:endParaRPr>
          </a:p>
        </p:txBody>
      </p:sp>
      <p:pic>
        <p:nvPicPr>
          <p:cNvPr id="195" name="Google Shape;195;p21" descr="Shape, circle&#10;&#10;Description automatically generated"/>
          <p:cNvPicPr preferRelativeResize="0"/>
          <p:nvPr/>
        </p:nvPicPr>
        <p:blipFill rotWithShape="1">
          <a:blip r:embed="rId4">
            <a:alphaModFix/>
          </a:blip>
          <a:srcRect/>
          <a:stretch/>
        </p:blipFill>
        <p:spPr>
          <a:xfrm>
            <a:off x="3438435" y="5295542"/>
            <a:ext cx="714375" cy="723900"/>
          </a:xfrm>
          <a:prstGeom prst="rect">
            <a:avLst/>
          </a:prstGeom>
          <a:noFill/>
          <a:ln>
            <a:noFill/>
          </a:ln>
        </p:spPr>
      </p:pic>
      <p:pic>
        <p:nvPicPr>
          <p:cNvPr id="196" name="Google Shape;196;p21" descr="Shape, circle&#10;&#10;Description automatically generated"/>
          <p:cNvPicPr preferRelativeResize="0"/>
          <p:nvPr/>
        </p:nvPicPr>
        <p:blipFill rotWithShape="1">
          <a:blip r:embed="rId5">
            <a:alphaModFix/>
          </a:blip>
          <a:srcRect/>
          <a:stretch/>
        </p:blipFill>
        <p:spPr>
          <a:xfrm>
            <a:off x="3438436" y="3589398"/>
            <a:ext cx="714375" cy="714375"/>
          </a:xfrm>
          <a:prstGeom prst="rect">
            <a:avLst/>
          </a:prstGeom>
          <a:noFill/>
          <a:ln>
            <a:noFill/>
          </a:ln>
        </p:spPr>
      </p:pic>
      <p:pic>
        <p:nvPicPr>
          <p:cNvPr id="197" name="Google Shape;197;p21" descr="Shape, circle&#10;&#10;Description automatically generated"/>
          <p:cNvPicPr preferRelativeResize="0"/>
          <p:nvPr/>
        </p:nvPicPr>
        <p:blipFill rotWithShape="1">
          <a:blip r:embed="rId6">
            <a:alphaModFix/>
          </a:blip>
          <a:srcRect/>
          <a:stretch/>
        </p:blipFill>
        <p:spPr>
          <a:xfrm>
            <a:off x="3438436" y="2079775"/>
            <a:ext cx="714375" cy="714375"/>
          </a:xfrm>
          <a:prstGeom prst="rect">
            <a:avLst/>
          </a:prstGeom>
          <a:noFill/>
          <a:ln>
            <a:noFill/>
          </a:ln>
        </p:spPr>
      </p:pic>
      <p:pic>
        <p:nvPicPr>
          <p:cNvPr id="198" name="Google Shape;198;p21" descr="Shape, circle&#10;&#10;Description automatically generated"/>
          <p:cNvPicPr preferRelativeResize="0"/>
          <p:nvPr/>
        </p:nvPicPr>
        <p:blipFill rotWithShape="1">
          <a:blip r:embed="rId4">
            <a:alphaModFix/>
          </a:blip>
          <a:srcRect/>
          <a:stretch/>
        </p:blipFill>
        <p:spPr>
          <a:xfrm>
            <a:off x="8053568" y="2017502"/>
            <a:ext cx="714375" cy="723900"/>
          </a:xfrm>
          <a:prstGeom prst="rect">
            <a:avLst/>
          </a:prstGeom>
          <a:noFill/>
          <a:ln>
            <a:noFill/>
          </a:ln>
        </p:spPr>
      </p:pic>
      <p:pic>
        <p:nvPicPr>
          <p:cNvPr id="199" name="Google Shape;199;p21" descr="Shape, circle&#10;&#10;Description automatically generated"/>
          <p:cNvPicPr preferRelativeResize="0"/>
          <p:nvPr/>
        </p:nvPicPr>
        <p:blipFill rotWithShape="1">
          <a:blip r:embed="rId5">
            <a:alphaModFix/>
          </a:blip>
          <a:srcRect/>
          <a:stretch/>
        </p:blipFill>
        <p:spPr>
          <a:xfrm>
            <a:off x="8053568" y="3589397"/>
            <a:ext cx="714375" cy="714375"/>
          </a:xfrm>
          <a:prstGeom prst="rect">
            <a:avLst/>
          </a:prstGeom>
          <a:noFill/>
          <a:ln>
            <a:noFill/>
          </a:ln>
        </p:spPr>
      </p:pic>
      <p:pic>
        <p:nvPicPr>
          <p:cNvPr id="200" name="Google Shape;200;p21" descr="Shape, circle&#10;&#10;Description automatically generated"/>
          <p:cNvPicPr preferRelativeResize="0"/>
          <p:nvPr/>
        </p:nvPicPr>
        <p:blipFill rotWithShape="1">
          <a:blip r:embed="rId6">
            <a:alphaModFix/>
          </a:blip>
          <a:srcRect/>
          <a:stretch/>
        </p:blipFill>
        <p:spPr>
          <a:xfrm>
            <a:off x="8053568" y="5314680"/>
            <a:ext cx="714375" cy="714375"/>
          </a:xfrm>
          <a:prstGeom prst="rect">
            <a:avLst/>
          </a:prstGeom>
          <a:noFill/>
          <a:ln>
            <a:noFill/>
          </a:ln>
        </p:spPr>
      </p:pic>
      <p:pic>
        <p:nvPicPr>
          <p:cNvPr id="201" name="Google Shape;201;p21" descr="Shape, square&#10;&#10;Description automatically generated"/>
          <p:cNvPicPr preferRelativeResize="0"/>
          <p:nvPr/>
        </p:nvPicPr>
        <p:blipFill rotWithShape="1">
          <a:blip r:embed="rId7">
            <a:alphaModFix/>
          </a:blip>
          <a:srcRect/>
          <a:stretch/>
        </p:blipFill>
        <p:spPr>
          <a:xfrm>
            <a:off x="4457341" y="2494562"/>
            <a:ext cx="1638300" cy="3076575"/>
          </a:xfrm>
          <a:prstGeom prst="rect">
            <a:avLst/>
          </a:prstGeom>
          <a:noFill/>
          <a:ln>
            <a:noFill/>
          </a:ln>
        </p:spPr>
      </p:pic>
      <p:pic>
        <p:nvPicPr>
          <p:cNvPr id="202" name="Google Shape;202;p21" descr="A picture containing icon&#10;&#10;Description automatically generated"/>
          <p:cNvPicPr preferRelativeResize="0"/>
          <p:nvPr/>
        </p:nvPicPr>
        <p:blipFill rotWithShape="1">
          <a:blip r:embed="rId8">
            <a:alphaModFix/>
          </a:blip>
          <a:srcRect/>
          <a:stretch/>
        </p:blipFill>
        <p:spPr>
          <a:xfrm>
            <a:off x="5182499" y="3232749"/>
            <a:ext cx="2114550" cy="1600200"/>
          </a:xfrm>
          <a:prstGeom prst="rect">
            <a:avLst/>
          </a:prstGeom>
          <a:noFill/>
          <a:ln>
            <a:noFill/>
          </a:ln>
        </p:spPr>
      </p:pic>
      <p:sp>
        <p:nvSpPr>
          <p:cNvPr id="203" name="Google Shape;203;p21"/>
          <p:cNvSpPr txBox="1"/>
          <p:nvPr/>
        </p:nvSpPr>
        <p:spPr>
          <a:xfrm>
            <a:off x="497458" y="1777042"/>
            <a:ext cx="2901350"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Engaging all colleagues across all roles. To be able to clearly communicate with potentially reluctant members of staff.</a:t>
            </a:r>
            <a:endParaRPr/>
          </a:p>
        </p:txBody>
      </p:sp>
      <p:sp>
        <p:nvSpPr>
          <p:cNvPr id="204" name="Google Shape;204;p21"/>
          <p:cNvSpPr txBox="1"/>
          <p:nvPr/>
        </p:nvSpPr>
        <p:spPr>
          <a:xfrm>
            <a:off x="8777917" y="1474219"/>
            <a:ext cx="3088256" cy="2062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757070"/>
                </a:solidFill>
                <a:latin typeface="Arial"/>
                <a:ea typeface="Arial"/>
                <a:cs typeface="Arial"/>
                <a:sym typeface="Arial"/>
              </a:rPr>
              <a:t>It is </a:t>
            </a:r>
            <a:r>
              <a:rPr lang="en-US" sz="1600" b="0" i="0" u="none" strike="noStrike" cap="none">
                <a:solidFill>
                  <a:srgbClr val="3F3F3F"/>
                </a:solidFill>
                <a:latin typeface="Arial"/>
                <a:ea typeface="Arial"/>
                <a:cs typeface="Arial"/>
                <a:sym typeface="Arial"/>
              </a:rPr>
              <a:t>important</a:t>
            </a:r>
            <a:r>
              <a:rPr lang="en-US" sz="1600" b="0" i="0" u="none" strike="noStrike" cap="none">
                <a:solidFill>
                  <a:srgbClr val="757070"/>
                </a:solidFill>
                <a:latin typeface="Arial"/>
                <a:ea typeface="Arial"/>
                <a:cs typeface="Arial"/>
                <a:sym typeface="Arial"/>
              </a:rPr>
              <a:t> that the FWC is a member of staff that is in the restaurant frequently. It is important to engage with casual workers but to have consistent help in reducing food waste it should be someone that can engage and help daily.</a:t>
            </a:r>
            <a:endParaRPr/>
          </a:p>
        </p:txBody>
      </p:sp>
      <p:sp>
        <p:nvSpPr>
          <p:cNvPr id="205" name="Google Shape;205;p21"/>
          <p:cNvSpPr txBox="1"/>
          <p:nvPr/>
        </p:nvSpPr>
        <p:spPr>
          <a:xfrm>
            <a:off x="222490" y="3500528"/>
            <a:ext cx="327516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Be a source of information. The FWC must must have knowledge or be willing to learn steps the business should take, such as target, measure, act. </a:t>
            </a:r>
            <a:endParaRPr/>
          </a:p>
        </p:txBody>
      </p:sp>
      <p:sp>
        <p:nvSpPr>
          <p:cNvPr id="206" name="Google Shape;206;p21"/>
          <p:cNvSpPr txBox="1"/>
          <p:nvPr/>
        </p:nvSpPr>
        <p:spPr>
          <a:xfrm>
            <a:off x="8776120" y="3744044"/>
            <a:ext cx="307387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Be approachable! Ensure the FWC is someone that members of staff can go to, to discuss issues surrounding food waste. </a:t>
            </a:r>
            <a:endParaRPr/>
          </a:p>
        </p:txBody>
      </p:sp>
      <p:sp>
        <p:nvSpPr>
          <p:cNvPr id="207" name="Google Shape;207;p21"/>
          <p:cNvSpPr txBox="1"/>
          <p:nvPr/>
        </p:nvSpPr>
        <p:spPr>
          <a:xfrm>
            <a:off x="896429" y="5123372"/>
            <a:ext cx="2843841"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Be a source of resources. This could be providing guides, posters and action plans for the business.</a:t>
            </a:r>
            <a:endParaRPr/>
          </a:p>
        </p:txBody>
      </p:sp>
      <p:sp>
        <p:nvSpPr>
          <p:cNvPr id="208" name="Google Shape;208;p21"/>
          <p:cNvSpPr txBox="1"/>
          <p:nvPr/>
        </p:nvSpPr>
        <p:spPr>
          <a:xfrm>
            <a:off x="8774322" y="5366888"/>
            <a:ext cx="27432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You must want change to be made!</a:t>
            </a:r>
            <a:endParaRPr/>
          </a:p>
        </p:txBody>
      </p:sp>
    </p:spTree>
    <p:extLst>
      <p:ext uri="{BB962C8B-B14F-4D97-AF65-F5344CB8AC3E}">
        <p14:creationId xmlns:p14="http://schemas.microsoft.com/office/powerpoint/2010/main" val="3127010016"/>
      </p:ext>
    </p:extLst>
  </p:cSld>
  <p:clrMapOvr>
    <a:masterClrMapping/>
  </p:clrMapOvr>
</p:sld>
</file>

<file path=ppt/theme/theme1.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4food training - english slides.pptx" id="{9AEB7DAD-B2CF-422C-9781-0287A9BE886E}" vid="{43684DDA-959B-43DF-B646-C2B0400F1C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CE4food training - english slides</Template>
  <TotalTime>0</TotalTime>
  <Words>5560</Words>
  <Application>Microsoft Office PowerPoint</Application>
  <PresentationFormat>Widescreen</PresentationFormat>
  <Paragraphs>661</Paragraphs>
  <Slides>70</Slides>
  <Notes>54</Notes>
  <HiddenSlides>1</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Architects Daughter</vt:lpstr>
      <vt:lpstr>Arial</vt:lpstr>
      <vt:lpstr>Calibri</vt:lpstr>
      <vt:lpstr>Calibri Light</vt:lpstr>
      <vt:lpstr>Office Theme</vt:lpstr>
      <vt:lpstr>Circuar Economy Training in the food sector</vt:lpstr>
      <vt:lpstr>Units and competences</vt:lpstr>
      <vt:lpstr>Unit 2.1 – Staff and the Business</vt:lpstr>
      <vt:lpstr>Unit 2.1 – Staff and the Business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has IKEA implemented food waste management</vt:lpstr>
      <vt:lpstr>PowerPoint Presentation</vt:lpstr>
      <vt:lpstr>PowerPoint Presentation</vt:lpstr>
      <vt:lpstr>PowerPoint Presentation</vt:lpstr>
      <vt:lpstr>Unit 2.2 – Categories of Food Waste</vt:lpstr>
      <vt:lpstr>Unit 2.2 - Categories of food waste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Watch the Following TEDx talk – Matt Stone</vt:lpstr>
      <vt:lpstr>PowerPoint Presentation</vt:lpstr>
      <vt:lpstr>PowerPoint Presentation</vt:lpstr>
      <vt:lpstr>Unit 2.3 – Cost of Food Waste</vt:lpstr>
      <vt:lpstr>Unit 2.3 – Cost of Food Waste</vt:lpstr>
      <vt:lpstr>PowerPoint Presentation</vt:lpstr>
      <vt:lpstr>PowerPoint Presentation</vt:lpstr>
      <vt:lpstr>PowerPoint Presentation</vt:lpstr>
      <vt:lpstr>5 Steps to calculate food waste – a video</vt:lpstr>
      <vt:lpstr>PowerPoint Presentation</vt:lpstr>
      <vt:lpstr>PowerPoint Presentation</vt:lpstr>
      <vt:lpstr>PowerPoint Presentation</vt:lpstr>
      <vt:lpstr>PowerPoint Presentation</vt:lpstr>
      <vt:lpstr>Unit 2.4 – What happens to Food Waste</vt:lpstr>
      <vt:lpstr>Unit 2.4 - What happens to Food Waste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Unit 2.5 - Packaging and Sustainability</vt:lpstr>
      <vt:lpstr>Unit 2.5 - Packaging and Sustainability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Useful Links and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Circuar Economy Training in the food sector</dc:title>
  <dc:creator>Baird, Jim</dc:creator>
  <cp:lastModifiedBy>Baird, Jim</cp:lastModifiedBy>
  <cp:revision>1</cp:revision>
  <dcterms:created xsi:type="dcterms:W3CDTF">2022-10-19T08:15:52Z</dcterms:created>
  <dcterms:modified xsi:type="dcterms:W3CDTF">2022-10-21T06:31:18Z</dcterms:modified>
</cp:coreProperties>
</file>